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5" r:id="rId11"/>
    <p:sldId id="266" r:id="rId12"/>
    <p:sldId id="280" r:id="rId13"/>
    <p:sldId id="267" r:id="rId14"/>
    <p:sldId id="268" r:id="rId15"/>
    <p:sldId id="275" r:id="rId16"/>
    <p:sldId id="276" r:id="rId17"/>
    <p:sldId id="270" r:id="rId18"/>
    <p:sldId id="271" r:id="rId19"/>
    <p:sldId id="272" r:id="rId20"/>
    <p:sldId id="273" r:id="rId21"/>
    <p:sldId id="274" r:id="rId22"/>
    <p:sldId id="264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8" autoAdjust="0"/>
  </p:normalViewPr>
  <p:slideViewPr>
    <p:cSldViewPr snapToGrid="0" showGuides="1">
      <p:cViewPr varScale="1">
        <p:scale>
          <a:sx n="78" d="100"/>
          <a:sy n="78" d="100"/>
        </p:scale>
        <p:origin x="80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8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44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0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6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B197-B925-435A-AF21-C2A056B855CE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93059-7614-4769-BD68-1FF7CDC76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2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one.net/2019/02/09/30-%EB%A6%AC%EB%88%85%EC%8A%A4-%EC%9D%B4%EC%95%BC%EA%B8%B0-%EB%A6%AC%EB%88%85%EC%8A%A4-vs-%EB%AF%B8%EB%8B%89%EC%8A%A4-1%EB%B6%80/" TargetMode="External"/><Relationship Id="rId2" Type="http://schemas.openxmlformats.org/officeDocument/2006/relationships/hyperlink" Target="https://groups.google.com/forum/?hl=ko#!search/comp.os.minix/comp.os.minix/wlhw16QWltI/XdksCA1TR_QJ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ECCC-7B01-4E1F-83D5-8B5964231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Month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1,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Day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1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A9939-C053-4BE5-A484-C5A037D0E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Stealien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102691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25AC4-2111-49DF-9957-188FE401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커널에 관하여 </a:t>
            </a:r>
            <a:r>
              <a:rPr lang="en-US" altLang="ko-KR" dirty="0"/>
              <a:t>(</a:t>
            </a:r>
            <a:r>
              <a:rPr lang="ko-KR" altLang="en-US" dirty="0"/>
              <a:t>역사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BD1DE-544B-4FA2-A2EF-4A62EFA0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0.1 (1991)</a:t>
            </a:r>
          </a:p>
          <a:p>
            <a:pPr lvl="1"/>
            <a:r>
              <a:rPr lang="en-US" altLang="ko-KR" dirty="0"/>
              <a:t>Network </a:t>
            </a:r>
            <a:r>
              <a:rPr lang="ko-KR" altLang="en-US" dirty="0"/>
              <a:t>기능이 없고</a:t>
            </a:r>
            <a:r>
              <a:rPr lang="en-US" altLang="ko-KR" dirty="0"/>
              <a:t>, 80386 </a:t>
            </a:r>
            <a:r>
              <a:rPr lang="ko-KR" altLang="en-US" dirty="0"/>
              <a:t>인텔 프로세서</a:t>
            </a:r>
            <a:r>
              <a:rPr lang="en-US" altLang="ko-KR" dirty="0"/>
              <a:t>, </a:t>
            </a:r>
            <a:r>
              <a:rPr lang="ko-KR" altLang="en-US" dirty="0"/>
              <a:t>하드웨어에서만 동작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Linux 1.0</a:t>
            </a:r>
          </a:p>
          <a:p>
            <a:pPr lvl="1"/>
            <a:r>
              <a:rPr lang="en-US" altLang="ko-KR" dirty="0"/>
              <a:t>UNIX </a:t>
            </a:r>
            <a:r>
              <a:rPr lang="ko-KR" altLang="en-US" dirty="0"/>
              <a:t>표준 </a:t>
            </a:r>
            <a:r>
              <a:rPr lang="en-US" altLang="ko-KR" dirty="0"/>
              <a:t>TCP/IP Network protocol </a:t>
            </a:r>
            <a:r>
              <a:rPr lang="ko-KR" altLang="en-US" dirty="0"/>
              <a:t>지원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Linux 2.2</a:t>
            </a:r>
          </a:p>
          <a:p>
            <a:pPr lvl="1"/>
            <a:r>
              <a:rPr lang="ko-KR" altLang="en-US" b="1" dirty="0">
                <a:highlight>
                  <a:srgbClr val="800080"/>
                </a:highlight>
              </a:rPr>
              <a:t>다양한 파일 시스템 지원</a:t>
            </a:r>
            <a:endParaRPr lang="en-US" altLang="ko-KR" b="1" dirty="0">
              <a:highlight>
                <a:srgbClr val="800080"/>
              </a:highlight>
            </a:endParaRPr>
          </a:p>
          <a:p>
            <a:r>
              <a:rPr lang="en-US" altLang="ko-KR" dirty="0"/>
              <a:t>Linux 2.6</a:t>
            </a:r>
          </a:p>
          <a:p>
            <a:pPr lvl="1"/>
            <a:r>
              <a:rPr lang="ko-KR" altLang="en-US" b="1" dirty="0">
                <a:highlight>
                  <a:srgbClr val="800080"/>
                </a:highlight>
              </a:rPr>
              <a:t>커널의 선점형 동작</a:t>
            </a:r>
            <a:endParaRPr lang="en-US" altLang="ko-KR" b="1" dirty="0">
              <a:highlight>
                <a:srgbClr val="800080"/>
              </a:highlight>
            </a:endParaRPr>
          </a:p>
          <a:p>
            <a:pPr lvl="1"/>
            <a:r>
              <a:rPr lang="en-US" altLang="ko-KR" b="1" dirty="0">
                <a:highlight>
                  <a:srgbClr val="800080"/>
                </a:highlight>
              </a:rPr>
              <a:t>O(1) </a:t>
            </a:r>
            <a:r>
              <a:rPr lang="ko-KR" altLang="en-US" b="1" dirty="0" err="1">
                <a:highlight>
                  <a:srgbClr val="800080"/>
                </a:highlight>
              </a:rPr>
              <a:t>스케쥴러</a:t>
            </a:r>
            <a:r>
              <a:rPr lang="ko-KR" altLang="en-US" b="1" dirty="0">
                <a:highlight>
                  <a:srgbClr val="800080"/>
                </a:highlight>
              </a:rPr>
              <a:t> 사용</a:t>
            </a:r>
            <a:endParaRPr lang="en-US" altLang="ko-KR" b="1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007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B4B7-C976-47A8-BFEF-5A1E3EF4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커널에 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60454-208D-469F-97AE-F980A9DA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(‘/’) directory</a:t>
            </a:r>
            <a:r>
              <a:rPr lang="ko-KR" altLang="en-US" dirty="0"/>
              <a:t>를 기반으로 단일 </a:t>
            </a:r>
            <a:r>
              <a:rPr lang="en-US" altLang="ko-KR" dirty="0"/>
              <a:t>Tree </a:t>
            </a:r>
            <a:r>
              <a:rPr lang="ko-KR" altLang="en-US" dirty="0"/>
              <a:t>구조로 되어 있음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highlight>
                  <a:srgbClr val="800080"/>
                </a:highlight>
              </a:rPr>
              <a:t>인터럽트 및 시스템 콜 기반의 동작</a:t>
            </a:r>
            <a:endParaRPr lang="en-US" altLang="ko-KR" b="1" dirty="0">
              <a:highlight>
                <a:srgbClr val="800080"/>
              </a:highlight>
            </a:endParaRPr>
          </a:p>
          <a:p>
            <a:r>
              <a:rPr lang="ko-KR" altLang="en-US" dirty="0"/>
              <a:t>공유 라이브러리 지원</a:t>
            </a:r>
            <a:endParaRPr lang="en-US" altLang="ko-KR" dirty="0"/>
          </a:p>
          <a:p>
            <a:r>
              <a:rPr lang="ko-KR" altLang="en-US" dirty="0"/>
              <a:t>모듈에 의한 커널 기능 추가</a:t>
            </a:r>
          </a:p>
        </p:txBody>
      </p:sp>
    </p:spTree>
    <p:extLst>
      <p:ext uri="{BB962C8B-B14F-4D97-AF65-F5344CB8AC3E}">
        <p14:creationId xmlns:p14="http://schemas.microsoft.com/office/powerpoint/2010/main" val="401049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0BD4A-85A5-4C8B-A2D1-1132A2C0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here ( Break time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30871-79ED-444E-A83A-5656ECF56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3825"/>
            <a:ext cx="5181600" cy="1603375"/>
          </a:xfr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s = socket(AF_INET, SOCK_STREAM)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/* … */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read(s, </a:t>
            </a:r>
            <a:r>
              <a:rPr lang="en-US" altLang="ko-KR" sz="2000" dirty="0" err="1">
                <a:latin typeface="Consolas" panose="020B0609020204030204" pitchFamily="49" charset="0"/>
              </a:rPr>
              <a:t>buf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buf</a:t>
            </a:r>
            <a:r>
              <a:rPr lang="en-US" altLang="ko-KR" sz="20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close(s);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DB0D6-DB59-4EFF-8BAB-96F428104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63825"/>
            <a:ext cx="5181600" cy="1603375"/>
          </a:xfr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f = open(“/</a:t>
            </a:r>
            <a:r>
              <a:rPr lang="en-US" altLang="ko-KR" sz="2000" dirty="0" err="1">
                <a:latin typeface="Consolas" panose="020B0609020204030204" pitchFamily="49" charset="0"/>
              </a:rPr>
              <a:t>tmp</a:t>
            </a:r>
            <a:r>
              <a:rPr lang="en-US" altLang="ko-KR" sz="2000" dirty="0">
                <a:latin typeface="Consolas" panose="020B0609020204030204" pitchFamily="49" charset="0"/>
              </a:rPr>
              <a:t>/test”, O_RDONLY);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/* … */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read(f, </a:t>
            </a:r>
            <a:r>
              <a:rPr lang="en-US" altLang="ko-KR" sz="2000" dirty="0" err="1">
                <a:latin typeface="Consolas" panose="020B0609020204030204" pitchFamily="49" charset="0"/>
              </a:rPr>
              <a:t>buf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buf</a:t>
            </a:r>
            <a:r>
              <a:rPr lang="en-US" altLang="ko-KR" sz="20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</a:rPr>
              <a:t>close(f);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F5BB-21EE-427D-82EE-94DBC39784E4}"/>
              </a:ext>
            </a:extLst>
          </p:cNvPr>
          <p:cNvSpPr txBox="1"/>
          <p:nvPr/>
        </p:nvSpPr>
        <p:spPr>
          <a:xfrm>
            <a:off x="3413214" y="4562168"/>
            <a:ext cx="536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highlight>
                  <a:srgbClr val="800080"/>
                </a:highlight>
                <a:latin typeface="+mj-lt"/>
              </a:rPr>
              <a:t>두개의 코드가 비슷한 모양을 보이는 이유는</a:t>
            </a:r>
            <a:r>
              <a:rPr lang="en-US" altLang="ko-KR" sz="2000" b="1" dirty="0">
                <a:highlight>
                  <a:srgbClr val="800080"/>
                </a:highlight>
                <a:latin typeface="+mj-lt"/>
              </a:rPr>
              <a:t>?</a:t>
            </a:r>
            <a:endParaRPr lang="ko-KR" altLang="en-US" sz="2000" b="1" dirty="0">
              <a:highlight>
                <a:srgbClr val="80008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84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A410A-2A61-40F4-80BB-CC35517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커널이란</a:t>
            </a:r>
            <a:r>
              <a:rPr lang="en-US" altLang="ko-KR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91F46-0ABE-4679-91F1-18559C2C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보안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자원관리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284286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FF79F-D8D5-4581-B25D-052CDDA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자원관리</a:t>
            </a:r>
          </a:p>
        </p:txBody>
      </p:sp>
      <p:pic>
        <p:nvPicPr>
          <p:cNvPr id="4" name="Picture 2" descr="Kernel basic structure 이미지 검색결과">
            <a:extLst>
              <a:ext uri="{FF2B5EF4-FFF2-40B4-BE49-F238E27FC236}">
                <a16:creationId xmlns:a16="http://schemas.microsoft.com/office/drawing/2014/main" id="{7D549780-2669-41F6-B494-E05215316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44" y="1789471"/>
            <a:ext cx="5749711" cy="453758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0040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C31A5-406C-4AAD-8239-1B335783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DDAA7-40DA-4371-829E-492E3026169F}"/>
              </a:ext>
            </a:extLst>
          </p:cNvPr>
          <p:cNvSpPr/>
          <p:nvPr/>
        </p:nvSpPr>
        <p:spPr>
          <a:xfrm>
            <a:off x="3008672" y="2620297"/>
            <a:ext cx="2310580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j-lt"/>
              </a:rPr>
              <a:t>Task #1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B9E6E7-BAE4-4830-BEF1-BF4D0D678E0B}"/>
              </a:ext>
            </a:extLst>
          </p:cNvPr>
          <p:cNvCxnSpPr>
            <a:cxnSpLocks/>
          </p:cNvCxnSpPr>
          <p:nvPr/>
        </p:nvCxnSpPr>
        <p:spPr>
          <a:xfrm>
            <a:off x="3008672" y="3814916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B5D576B-27DA-4881-8618-ED4D9EF45B5D}"/>
              </a:ext>
            </a:extLst>
          </p:cNvPr>
          <p:cNvCxnSpPr>
            <a:cxnSpLocks/>
          </p:cNvCxnSpPr>
          <p:nvPr/>
        </p:nvCxnSpPr>
        <p:spPr>
          <a:xfrm>
            <a:off x="4095131" y="3814915"/>
            <a:ext cx="0" cy="629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7753C9-197A-4FC1-954F-59DB4584A1CC}"/>
              </a:ext>
            </a:extLst>
          </p:cNvPr>
          <p:cNvCxnSpPr>
            <a:cxnSpLocks/>
          </p:cNvCxnSpPr>
          <p:nvPr/>
        </p:nvCxnSpPr>
        <p:spPr>
          <a:xfrm>
            <a:off x="3008672" y="5073445"/>
            <a:ext cx="617465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61CC0D-6099-465E-A659-5639DA1D0221}"/>
              </a:ext>
            </a:extLst>
          </p:cNvPr>
          <p:cNvSpPr/>
          <p:nvPr/>
        </p:nvSpPr>
        <p:spPr>
          <a:xfrm>
            <a:off x="6872748" y="2620297"/>
            <a:ext cx="2310580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j-lt"/>
              </a:rPr>
              <a:t>Task #2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2A6379-05D4-4343-898B-A70AA87BFD8E}"/>
              </a:ext>
            </a:extLst>
          </p:cNvPr>
          <p:cNvCxnSpPr>
            <a:cxnSpLocks/>
          </p:cNvCxnSpPr>
          <p:nvPr/>
        </p:nvCxnSpPr>
        <p:spPr>
          <a:xfrm>
            <a:off x="8028037" y="4444180"/>
            <a:ext cx="0" cy="629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96EA12E-2CC2-41E3-B100-27BA94A8D38B}"/>
              </a:ext>
            </a:extLst>
          </p:cNvPr>
          <p:cNvCxnSpPr>
            <a:cxnSpLocks/>
          </p:cNvCxnSpPr>
          <p:nvPr/>
        </p:nvCxnSpPr>
        <p:spPr>
          <a:xfrm>
            <a:off x="3008672" y="4444180"/>
            <a:ext cx="6174655" cy="491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12DFE98-DE3C-46EE-B307-0859AF2C0860}"/>
              </a:ext>
            </a:extLst>
          </p:cNvPr>
          <p:cNvCxnSpPr>
            <a:cxnSpLocks/>
          </p:cNvCxnSpPr>
          <p:nvPr/>
        </p:nvCxnSpPr>
        <p:spPr>
          <a:xfrm>
            <a:off x="2104099" y="2620297"/>
            <a:ext cx="0" cy="31610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0FDB43-C01D-40EB-AF64-CEBF40277F85}"/>
              </a:ext>
            </a:extLst>
          </p:cNvPr>
          <p:cNvSpPr txBox="1"/>
          <p:nvPr/>
        </p:nvSpPr>
        <p:spPr>
          <a:xfrm>
            <a:off x="1273304" y="2250965"/>
            <a:ext cx="173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latin typeface="+mj-lt"/>
              </a:rPr>
              <a:t>CPU resource</a:t>
            </a:r>
            <a:endParaRPr lang="ko-KR" altLang="en-US" b="1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89A7FE2-8D32-4BC7-A086-C4869B6B2620}"/>
              </a:ext>
            </a:extLst>
          </p:cNvPr>
          <p:cNvCxnSpPr>
            <a:cxnSpLocks/>
          </p:cNvCxnSpPr>
          <p:nvPr/>
        </p:nvCxnSpPr>
        <p:spPr>
          <a:xfrm>
            <a:off x="8028037" y="3814915"/>
            <a:ext cx="0" cy="6292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5ACB66-C541-456C-BDDD-AF356B7D04C3}"/>
              </a:ext>
            </a:extLst>
          </p:cNvPr>
          <p:cNvSpPr txBox="1"/>
          <p:nvPr/>
        </p:nvSpPr>
        <p:spPr>
          <a:xfrm>
            <a:off x="9183325" y="3594740"/>
            <a:ext cx="217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Task 1 &amp; 2 start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0E897-AA4F-477E-AFEB-27E574A7730D}"/>
              </a:ext>
            </a:extLst>
          </p:cNvPr>
          <p:cNvSpPr txBox="1"/>
          <p:nvPr/>
        </p:nvSpPr>
        <p:spPr>
          <a:xfrm>
            <a:off x="9183327" y="4254600"/>
            <a:ext cx="217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Task 1 Done</a:t>
            </a:r>
            <a:endParaRPr lang="ko-KR" altLang="en-US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C2323D-A7AD-4046-A1E4-9543D8DF832D}"/>
              </a:ext>
            </a:extLst>
          </p:cNvPr>
          <p:cNvSpPr txBox="1"/>
          <p:nvPr/>
        </p:nvSpPr>
        <p:spPr>
          <a:xfrm>
            <a:off x="9183326" y="4883344"/>
            <a:ext cx="217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Task 2 Done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17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42A79-8DBB-4BF1-ABB6-438FDBE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803573-35BA-4140-8665-49C14EB24181}"/>
              </a:ext>
            </a:extLst>
          </p:cNvPr>
          <p:cNvSpPr/>
          <p:nvPr/>
        </p:nvSpPr>
        <p:spPr>
          <a:xfrm>
            <a:off x="3008672" y="2620297"/>
            <a:ext cx="1086452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#1</a:t>
            </a:r>
            <a:endParaRPr lang="ko-KR" altLang="en-US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C081-1F07-4774-9943-6A0B092B4F2E}"/>
              </a:ext>
            </a:extLst>
          </p:cNvPr>
          <p:cNvCxnSpPr>
            <a:cxnSpLocks/>
          </p:cNvCxnSpPr>
          <p:nvPr/>
        </p:nvCxnSpPr>
        <p:spPr>
          <a:xfrm>
            <a:off x="3008672" y="3814915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251804-152C-47E8-BFA3-A06E78F87074}"/>
              </a:ext>
            </a:extLst>
          </p:cNvPr>
          <p:cNvSpPr/>
          <p:nvPr/>
        </p:nvSpPr>
        <p:spPr>
          <a:xfrm>
            <a:off x="4277029" y="2620297"/>
            <a:ext cx="1086452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#3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D3574D-E894-4776-BEFE-3A15148E0469}"/>
              </a:ext>
            </a:extLst>
          </p:cNvPr>
          <p:cNvCxnSpPr>
            <a:cxnSpLocks/>
          </p:cNvCxnSpPr>
          <p:nvPr/>
        </p:nvCxnSpPr>
        <p:spPr>
          <a:xfrm>
            <a:off x="2104099" y="2620297"/>
            <a:ext cx="0" cy="31610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B37D5F-C442-4C74-B82B-BAC9D8A6C289}"/>
              </a:ext>
            </a:extLst>
          </p:cNvPr>
          <p:cNvSpPr txBox="1"/>
          <p:nvPr/>
        </p:nvSpPr>
        <p:spPr>
          <a:xfrm>
            <a:off x="1258566" y="2250965"/>
            <a:ext cx="176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CPU resource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0F9146-39C0-47FE-93E5-23807FA53B95}"/>
              </a:ext>
            </a:extLst>
          </p:cNvPr>
          <p:cNvSpPr/>
          <p:nvPr/>
        </p:nvSpPr>
        <p:spPr>
          <a:xfrm>
            <a:off x="5545386" y="2620297"/>
            <a:ext cx="1086452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#3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3D22BD-F370-4F1D-A16E-D257A4BB485A}"/>
              </a:ext>
            </a:extLst>
          </p:cNvPr>
          <p:cNvSpPr/>
          <p:nvPr/>
        </p:nvSpPr>
        <p:spPr>
          <a:xfrm>
            <a:off x="6813743" y="2620297"/>
            <a:ext cx="1086452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#3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A5DB03-CE0F-42C1-84D6-58EAAE70F307}"/>
              </a:ext>
            </a:extLst>
          </p:cNvPr>
          <p:cNvSpPr/>
          <p:nvPr/>
        </p:nvSpPr>
        <p:spPr>
          <a:xfrm>
            <a:off x="8082100" y="2620297"/>
            <a:ext cx="1086452" cy="6390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Task #N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09C775-3854-47C9-A358-1C61EBE5B86E}"/>
              </a:ext>
            </a:extLst>
          </p:cNvPr>
          <p:cNvCxnSpPr>
            <a:cxnSpLocks/>
          </p:cNvCxnSpPr>
          <p:nvPr/>
        </p:nvCxnSpPr>
        <p:spPr>
          <a:xfrm>
            <a:off x="3008672" y="4390101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7201191-1C81-432F-903C-223C9B4D0ECC}"/>
              </a:ext>
            </a:extLst>
          </p:cNvPr>
          <p:cNvCxnSpPr>
            <a:cxnSpLocks/>
          </p:cNvCxnSpPr>
          <p:nvPr/>
        </p:nvCxnSpPr>
        <p:spPr>
          <a:xfrm>
            <a:off x="3008672" y="4390101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407778-7491-4044-805A-51919C803DA4}"/>
              </a:ext>
            </a:extLst>
          </p:cNvPr>
          <p:cNvCxnSpPr>
            <a:cxnSpLocks/>
          </p:cNvCxnSpPr>
          <p:nvPr/>
        </p:nvCxnSpPr>
        <p:spPr>
          <a:xfrm>
            <a:off x="2993896" y="4955456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BC78BA-2A4C-429C-BBCD-D2D20E87E8B3}"/>
              </a:ext>
            </a:extLst>
          </p:cNvPr>
          <p:cNvCxnSpPr>
            <a:cxnSpLocks/>
          </p:cNvCxnSpPr>
          <p:nvPr/>
        </p:nvCxnSpPr>
        <p:spPr>
          <a:xfrm>
            <a:off x="2993896" y="4955456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282A27-64B1-403E-BE1F-11186AD195C5}"/>
              </a:ext>
            </a:extLst>
          </p:cNvPr>
          <p:cNvCxnSpPr>
            <a:cxnSpLocks/>
          </p:cNvCxnSpPr>
          <p:nvPr/>
        </p:nvCxnSpPr>
        <p:spPr>
          <a:xfrm>
            <a:off x="2993896" y="5535559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623896-F488-42EF-9984-37E9B7241EDB}"/>
              </a:ext>
            </a:extLst>
          </p:cNvPr>
          <p:cNvCxnSpPr>
            <a:cxnSpLocks/>
          </p:cNvCxnSpPr>
          <p:nvPr/>
        </p:nvCxnSpPr>
        <p:spPr>
          <a:xfrm>
            <a:off x="2993896" y="5535559"/>
            <a:ext cx="617465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8CB3C4-43ED-4158-A915-2EDB7A0263F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551898" y="3259394"/>
            <a:ext cx="0" cy="555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A1EE1B-FA2A-46CD-B0E5-9111263E77FA}"/>
              </a:ext>
            </a:extLst>
          </p:cNvPr>
          <p:cNvCxnSpPr>
            <a:cxnSpLocks/>
          </p:cNvCxnSpPr>
          <p:nvPr/>
        </p:nvCxnSpPr>
        <p:spPr>
          <a:xfrm>
            <a:off x="4766181" y="3814915"/>
            <a:ext cx="0" cy="555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DBBE7A9-B66A-457A-928F-289A786F732C}"/>
              </a:ext>
            </a:extLst>
          </p:cNvPr>
          <p:cNvCxnSpPr>
            <a:cxnSpLocks/>
          </p:cNvCxnSpPr>
          <p:nvPr/>
        </p:nvCxnSpPr>
        <p:spPr>
          <a:xfrm>
            <a:off x="6096000" y="4370436"/>
            <a:ext cx="0" cy="555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90A7C0-6CA9-404D-9822-4470EDF33940}"/>
              </a:ext>
            </a:extLst>
          </p:cNvPr>
          <p:cNvCxnSpPr>
            <a:cxnSpLocks/>
          </p:cNvCxnSpPr>
          <p:nvPr/>
        </p:nvCxnSpPr>
        <p:spPr>
          <a:xfrm>
            <a:off x="7388942" y="4955456"/>
            <a:ext cx="0" cy="555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A3E513-2640-4F5F-9BD4-2E567A5832AE}"/>
              </a:ext>
            </a:extLst>
          </p:cNvPr>
          <p:cNvSpPr txBox="1"/>
          <p:nvPr/>
        </p:nvSpPr>
        <p:spPr>
          <a:xfrm>
            <a:off x="3215728" y="5881831"/>
            <a:ext cx="573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highlight>
                  <a:srgbClr val="800080"/>
                </a:highlight>
              </a:rPr>
              <a:t>결국 </a:t>
            </a:r>
            <a:r>
              <a:rPr lang="en-US" altLang="ko-KR" b="1" dirty="0">
                <a:highlight>
                  <a:srgbClr val="800080"/>
                </a:highlight>
              </a:rPr>
              <a:t>N</a:t>
            </a:r>
            <a:r>
              <a:rPr lang="ko-KR" altLang="en-US" b="1" dirty="0">
                <a:highlight>
                  <a:srgbClr val="800080"/>
                </a:highlight>
              </a:rPr>
              <a:t>번째 </a:t>
            </a:r>
            <a:r>
              <a:rPr lang="en-US" altLang="ko-KR" b="1" dirty="0">
                <a:highlight>
                  <a:srgbClr val="800080"/>
                </a:highlight>
              </a:rPr>
              <a:t>Task</a:t>
            </a:r>
            <a:r>
              <a:rPr lang="ko-KR" altLang="en-US" b="1" dirty="0">
                <a:highlight>
                  <a:srgbClr val="800080"/>
                </a:highlight>
              </a:rPr>
              <a:t>는 엄청 나중에 </a:t>
            </a:r>
            <a:r>
              <a:rPr lang="en-US" altLang="ko-KR" b="1" dirty="0">
                <a:highlight>
                  <a:srgbClr val="800080"/>
                </a:highlight>
              </a:rPr>
              <a:t>CPU Resource </a:t>
            </a:r>
            <a:r>
              <a:rPr lang="ko-KR" altLang="en-US" b="1" dirty="0">
                <a:highlight>
                  <a:srgbClr val="800080"/>
                </a:highlight>
              </a:rPr>
              <a:t>선점 가능</a:t>
            </a:r>
            <a:r>
              <a:rPr lang="en-US" altLang="ko-KR" b="1" dirty="0">
                <a:highlight>
                  <a:srgbClr val="800080"/>
                </a:highlight>
              </a:rPr>
              <a:t>.</a:t>
            </a:r>
            <a:endParaRPr lang="ko-KR" altLang="en-US" b="1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379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BA22C-3533-4D12-8F46-FE603EAC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4F30-B1BC-459E-AD30-9C056BC7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scheduling</a:t>
            </a:r>
          </a:p>
          <a:p>
            <a:r>
              <a:rPr lang="en-US" altLang="ko-KR" dirty="0"/>
              <a:t>Process/Thread Creation &amp; Termination</a:t>
            </a:r>
          </a:p>
          <a:p>
            <a:r>
              <a:rPr lang="en-US" altLang="ko-KR" dirty="0"/>
              <a:t>Signal handling</a:t>
            </a:r>
          </a:p>
          <a:p>
            <a:r>
              <a:rPr lang="en-US" altLang="ko-KR" dirty="0"/>
              <a:t>Interrupt handling</a:t>
            </a:r>
          </a:p>
          <a:p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13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5364-40CA-4F47-8947-C55CA39C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</a:t>
            </a:r>
            <a:r>
              <a:rPr lang="ko-KR" altLang="en-US" dirty="0"/>
              <a:t>관리</a:t>
            </a:r>
          </a:p>
        </p:txBody>
      </p:sp>
      <p:pic>
        <p:nvPicPr>
          <p:cNvPr id="4098" name="Picture 2" descr="virtual memory 이미지 검색결과">
            <a:extLst>
              <a:ext uri="{FF2B5EF4-FFF2-40B4-BE49-F238E27FC236}">
                <a16:creationId xmlns:a16="http://schemas.microsoft.com/office/drawing/2014/main" id="{85765537-EE22-4D88-AA6A-57F3475E6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69" y="1690688"/>
            <a:ext cx="8130662" cy="457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2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E11EA-D2E7-4694-8BD3-647DD062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F9947-72CF-4F16-AF71-2594C162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highlight>
                  <a:srgbClr val="800080"/>
                </a:highlight>
              </a:rPr>
              <a:t>넓은 주소공간</a:t>
            </a:r>
            <a:endParaRPr lang="en-US" altLang="ko-KR" b="1" dirty="0">
              <a:highlight>
                <a:srgbClr val="800080"/>
              </a:highlight>
            </a:endParaRPr>
          </a:p>
          <a:p>
            <a:r>
              <a:rPr lang="ko-KR" altLang="en-US" b="1" dirty="0">
                <a:highlight>
                  <a:srgbClr val="800080"/>
                </a:highlight>
              </a:rPr>
              <a:t>보호</a:t>
            </a:r>
            <a:endParaRPr lang="en-US" altLang="ko-KR" b="1" dirty="0">
              <a:highlight>
                <a:srgbClr val="800080"/>
              </a:highlight>
            </a:endParaRPr>
          </a:p>
          <a:p>
            <a:pPr lvl="1"/>
            <a:r>
              <a:rPr lang="ko-KR" altLang="en-US" dirty="0"/>
              <a:t>두개의 프로세스가 </a:t>
            </a:r>
            <a:r>
              <a:rPr lang="ko-KR" altLang="en-US" dirty="0" err="1"/>
              <a:t>서로간의</a:t>
            </a:r>
            <a:r>
              <a:rPr lang="ko-KR" altLang="en-US" dirty="0"/>
              <a:t> 메모리를 침범하지 않게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매핑</a:t>
            </a:r>
            <a:endParaRPr lang="en-US" altLang="ko-KR" dirty="0"/>
          </a:p>
          <a:p>
            <a:pPr lvl="1"/>
            <a:r>
              <a:rPr lang="ko-KR" altLang="en-US" dirty="0"/>
              <a:t>파일을 메모리에 직접적으로 매핑함으로 더 빠른 파일 접근</a:t>
            </a:r>
            <a:r>
              <a:rPr lang="en-US" altLang="ko-KR" dirty="0"/>
              <a:t>, </a:t>
            </a:r>
            <a:r>
              <a:rPr lang="ko-KR" altLang="en-US" dirty="0"/>
              <a:t>메모리 공유 등의 이점이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공정한 물리적 메모리 할당</a:t>
            </a:r>
            <a:endParaRPr lang="en-US" altLang="ko-KR" dirty="0"/>
          </a:p>
          <a:p>
            <a:r>
              <a:rPr lang="ko-KR" altLang="en-US" dirty="0"/>
              <a:t>공유 가상 메모리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6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77891-E7C6-4705-A8F4-EEC41CFB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Contents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F2DA4-0A9C-426C-8FC7-DEBC6CFB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Month 1 </a:t>
            </a:r>
            <a:r>
              <a:rPr lang="ko-KR" altLang="en-US" dirty="0">
                <a:latin typeface="+mj-ea"/>
                <a:ea typeface="+mj-ea"/>
              </a:rPr>
              <a:t>챕터 소개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리눅스 커널에 관하여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971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C837A-3DBB-40ED-A663-79BE7FA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Everything is 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FF77D-2570-47AD-B77D-396A7871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740"/>
            <a:ext cx="10515600" cy="4665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ko-KR" b="1" dirty="0">
                <a:highlight>
                  <a:srgbClr val="800080"/>
                </a:highlight>
              </a:rPr>
              <a:t>Everything is a file</a:t>
            </a:r>
            <a:r>
              <a:rPr lang="en-US" altLang="ko-KR" dirty="0">
                <a:highlight>
                  <a:srgbClr val="800080"/>
                </a:highlight>
              </a:rPr>
              <a:t> </a:t>
            </a:r>
            <a:r>
              <a:rPr lang="en-US" altLang="ko-KR" dirty="0"/>
              <a:t>describes one of the defining features of Unix</a:t>
            </a:r>
          </a:p>
        </p:txBody>
      </p:sp>
    </p:spTree>
    <p:extLst>
      <p:ext uri="{BB962C8B-B14F-4D97-AF65-F5344CB8AC3E}">
        <p14:creationId xmlns:p14="http://schemas.microsoft.com/office/powerpoint/2010/main" val="23915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31C28-9664-475C-A39C-6680AF82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File System</a:t>
            </a:r>
            <a:endParaRPr lang="ko-KR" altLang="en-US" dirty="0"/>
          </a:p>
        </p:txBody>
      </p:sp>
      <p:pic>
        <p:nvPicPr>
          <p:cNvPr id="6146" name="Picture 2" descr="virtual file system 이미지 검색결과">
            <a:extLst>
              <a:ext uri="{FF2B5EF4-FFF2-40B4-BE49-F238E27FC236}">
                <a16:creationId xmlns:a16="http://schemas.microsoft.com/office/drawing/2014/main" id="{EDF7B33B-388B-4C25-85D9-30F8E077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51" y="1489396"/>
            <a:ext cx="6462098" cy="514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9940-0CC6-412A-A251-FA98CB8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커널의 구조</a:t>
            </a:r>
          </a:p>
        </p:txBody>
      </p:sp>
      <p:pic>
        <p:nvPicPr>
          <p:cNvPr id="2052" name="Picture 4" descr="Linux kernel structure 이미지 검색결과">
            <a:extLst>
              <a:ext uri="{FF2B5EF4-FFF2-40B4-BE49-F238E27FC236}">
                <a16:creationId xmlns:a16="http://schemas.microsoft.com/office/drawing/2014/main" id="{01C7510D-BF1B-4C1A-BEBF-2ADD7CF3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8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F9C31-BCEC-4E9F-8CCD-FEFC5005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이것도 보세요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10907-94E8-47B3-8771-1D48564E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 YouTube ] The mind behind </a:t>
            </a:r>
            <a:r>
              <a:rPr lang="en-US" altLang="ko-KR" dirty="0" err="1"/>
              <a:t>linux</a:t>
            </a:r>
            <a:endParaRPr lang="en-US" altLang="ko-KR" dirty="0"/>
          </a:p>
          <a:p>
            <a:r>
              <a:rPr lang="en-US" altLang="ko-KR" dirty="0"/>
              <a:t>[ YouTube ] My First Line of Code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99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046C2-38D0-4AE0-A51E-9D6C521A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Any Question?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82966-E645-4EF0-8F43-010E6568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49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AC634-1DB5-4164-B364-E698C525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Month 1 </a:t>
            </a:r>
            <a:r>
              <a:rPr lang="ko-KR" altLang="en-US" dirty="0">
                <a:latin typeface="+mj-ea"/>
              </a:rPr>
              <a:t>챕터 소개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777C1B-4DC8-4D75-9B91-E0D8B08F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07691"/>
              </p:ext>
            </p:extLst>
          </p:nvPr>
        </p:nvGraphicFramePr>
        <p:xfrm>
          <a:off x="838200" y="2509965"/>
          <a:ext cx="10515600" cy="239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371">
                  <a:extLst>
                    <a:ext uri="{9D8B030D-6E8A-4147-A177-3AD203B41FA5}">
                      <a16:colId xmlns:a16="http://schemas.microsoft.com/office/drawing/2014/main" val="1087939827"/>
                    </a:ext>
                  </a:extLst>
                </a:gridCol>
                <a:gridCol w="8741229">
                  <a:extLst>
                    <a:ext uri="{9D8B030D-6E8A-4147-A177-3AD203B41FA5}">
                      <a16:colId xmlns:a16="http://schemas.microsoft.com/office/drawing/2014/main" val="2649046014"/>
                    </a:ext>
                  </a:extLst>
                </a:gridCol>
              </a:tblGrid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Day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Content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2973794233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2020-03-07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/>
                        <a:t>리눅스 커널에 관하여</a:t>
                      </a:r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2603383502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2020-03-14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/>
                        <a:t>리눅스 커널 빌드 </a:t>
                      </a:r>
                      <a:r>
                        <a:rPr lang="en-US" altLang="ko-KR" sz="2300" dirty="0"/>
                        <a:t>/ </a:t>
                      </a:r>
                      <a:r>
                        <a:rPr lang="ko-KR" altLang="en-US" sz="2300" dirty="0"/>
                        <a:t>리눅스 커널 모듈 빌드</a:t>
                      </a:r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3190969795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2020-03-21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/>
                        <a:t>리눅스 커널 에뮬레이션 </a:t>
                      </a:r>
                      <a:r>
                        <a:rPr lang="en-US" altLang="ko-KR" sz="2300" dirty="0"/>
                        <a:t>/ </a:t>
                      </a:r>
                      <a:r>
                        <a:rPr lang="ko-KR" altLang="en-US" sz="2300" dirty="0"/>
                        <a:t>디버깅</a:t>
                      </a:r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449301047"/>
                  </a:ext>
                </a:extLst>
              </a:tr>
              <a:tr h="479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/>
                        <a:t>2020-03-28</a:t>
                      </a:r>
                      <a:endParaRPr lang="ko-KR" altLang="en-US" sz="2300" dirty="0"/>
                    </a:p>
                  </a:txBody>
                  <a:tcPr marL="118301" marR="118301" marT="59151" marB="591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/>
                        <a:t>리눅스 커널 생태 조사</a:t>
                      </a:r>
                    </a:p>
                  </a:txBody>
                  <a:tcPr marL="118301" marR="118301" marT="59151" marB="59151"/>
                </a:tc>
                <a:extLst>
                  <a:ext uri="{0D108BD9-81ED-4DB2-BD59-A6C34878D82A}">
                    <a16:rowId xmlns:a16="http://schemas.microsoft.com/office/drawing/2014/main" val="279079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48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560D2-3D90-47E2-83EE-41EADBA9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리눅스 커널에 관하여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12504-E5CB-4328-B16E-EB93876E42E9}"/>
              </a:ext>
            </a:extLst>
          </p:cNvPr>
          <p:cNvSpPr txBox="1"/>
          <p:nvPr/>
        </p:nvSpPr>
        <p:spPr>
          <a:xfrm>
            <a:off x="917338" y="3198167"/>
            <a:ext cx="103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리눅스 커널</a:t>
            </a:r>
            <a:r>
              <a:rPr lang="ko-KR" altLang="en-US" sz="2400" dirty="0">
                <a:latin typeface="+mj-ea"/>
                <a:ea typeface="+mj-ea"/>
              </a:rPr>
              <a:t>은 오픈소스 </a:t>
            </a:r>
            <a:r>
              <a:rPr lang="ko-KR" altLang="en-US" sz="2400" b="1" dirty="0" err="1">
                <a:highlight>
                  <a:srgbClr val="800080"/>
                </a:highlight>
                <a:latin typeface="+mj-ea"/>
                <a:ea typeface="+mj-ea"/>
              </a:rPr>
              <a:t>모놀리딕</a:t>
            </a:r>
            <a:r>
              <a:rPr lang="ko-KR" altLang="en-US" sz="2400" b="1" dirty="0">
                <a:highlight>
                  <a:srgbClr val="800080"/>
                </a:highlight>
                <a:latin typeface="+mj-ea"/>
                <a:ea typeface="+mj-ea"/>
              </a:rPr>
              <a:t> 유닉스 계열</a:t>
            </a:r>
            <a:r>
              <a:rPr lang="ko-KR" altLang="en-US" sz="2400" dirty="0">
                <a:latin typeface="+mj-ea"/>
                <a:ea typeface="+mj-ea"/>
              </a:rPr>
              <a:t> 컴퓨터 운영체제 커널이다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1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21236-5F8B-4122-A2BA-F2CC6123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Monolithic kernel ( </a:t>
            </a:r>
            <a:r>
              <a:rPr lang="ko-KR" altLang="en-US" dirty="0">
                <a:latin typeface="+mj-ea"/>
              </a:rPr>
              <a:t>단일형 커널 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7AA5-DFC9-49F2-9E19-8519EE6630B8}"/>
              </a:ext>
            </a:extLst>
          </p:cNvPr>
          <p:cNvSpPr txBox="1"/>
          <p:nvPr/>
        </p:nvSpPr>
        <p:spPr>
          <a:xfrm>
            <a:off x="825967" y="2947256"/>
            <a:ext cx="10540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입출력 기능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네트워크 기능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장치 지원 등</a:t>
            </a:r>
            <a:endParaRPr lang="en-US" altLang="ko-KR" sz="2000" dirty="0"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highlight>
                  <a:srgbClr val="800080"/>
                </a:highlight>
                <a:latin typeface="+mj-ea"/>
                <a:ea typeface="+mj-ea"/>
              </a:rPr>
              <a:t>운영 체제의 일반적인 기능을 커널과 동일한 메모리 공간에 적재</a:t>
            </a:r>
            <a:r>
              <a:rPr lang="en-US" altLang="ko-KR" sz="2000" b="1" dirty="0">
                <a:highlight>
                  <a:srgbClr val="800080"/>
                </a:highlight>
                <a:latin typeface="+mj-ea"/>
                <a:ea typeface="+mj-ea"/>
              </a:rPr>
              <a:t>, </a:t>
            </a:r>
            <a:r>
              <a:rPr lang="ko-KR" altLang="en-US" sz="2000" b="1" dirty="0">
                <a:highlight>
                  <a:srgbClr val="800080"/>
                </a:highlight>
                <a:latin typeface="+mj-ea"/>
                <a:ea typeface="+mj-ea"/>
              </a:rPr>
              <a:t>실행하는 기법을 말한다</a:t>
            </a:r>
            <a:r>
              <a:rPr lang="en-US" altLang="ko-KR" sz="2000" b="1" dirty="0">
                <a:highlight>
                  <a:srgbClr val="800080"/>
                </a:highlight>
                <a:latin typeface="+mj-ea"/>
                <a:ea typeface="+mj-ea"/>
              </a:rPr>
              <a:t>.</a:t>
            </a:r>
            <a:endParaRPr lang="ko-KR" altLang="en-US" sz="2000" b="1" dirty="0">
              <a:highlight>
                <a:srgbClr val="800080"/>
              </a:highlight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FB822-E8E8-43BD-AE22-D11097871D07}"/>
              </a:ext>
            </a:extLst>
          </p:cNvPr>
          <p:cNvSpPr txBox="1"/>
          <p:nvPr/>
        </p:nvSpPr>
        <p:spPr>
          <a:xfrm>
            <a:off x="1596210" y="3841973"/>
            <a:ext cx="8999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사실 되게 일반적인 아이디어지만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2000" dirty="0">
                <a:latin typeface="+mj-ea"/>
                <a:ea typeface="+mj-ea"/>
              </a:rPr>
              <a:t>이는 </a:t>
            </a:r>
            <a:r>
              <a:rPr lang="ko-KR" altLang="en-US" sz="2000" b="1" dirty="0">
                <a:latin typeface="+mj-ea"/>
                <a:ea typeface="+mj-ea"/>
              </a:rPr>
              <a:t>마이크로 커널</a:t>
            </a:r>
            <a:r>
              <a:rPr lang="ko-KR" altLang="en-US" sz="2000" dirty="0">
                <a:latin typeface="+mj-ea"/>
                <a:ea typeface="+mj-ea"/>
              </a:rPr>
              <a:t>이란 개념이 등장하며 그 반대의 개념으로 이름 지어졌다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624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60BB-8B02-4B44-BF24-2807EA81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Monolithic kernel vs. Microkernel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6CB119-4D45-4BC5-B2CF-10D100B860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690688"/>
            <a:ext cx="8820150" cy="470305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3353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94FE0-642D-46FC-85B5-6755B77E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Micro kernel?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9C7DF-8060-49E9-AB18-77F68514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Minix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Trustonic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Kinibi</a:t>
            </a:r>
            <a:r>
              <a:rPr lang="en-US" altLang="ko-KR" dirty="0">
                <a:latin typeface="+mj-ea"/>
                <a:ea typeface="+mj-ea"/>
              </a:rPr>
              <a:t> OS (KNOX </a:t>
            </a:r>
            <a:r>
              <a:rPr lang="en-US" altLang="ko-KR" dirty="0" err="1">
                <a:latin typeface="+mj-ea"/>
                <a:ea typeface="+mj-ea"/>
              </a:rPr>
              <a:t>TrustZone</a:t>
            </a:r>
            <a:r>
              <a:rPr lang="en-US" altLang="ko-KR" dirty="0">
                <a:latin typeface="+mj-ea"/>
                <a:ea typeface="+mj-ea"/>
              </a:rPr>
              <a:t> OS)</a:t>
            </a:r>
          </a:p>
          <a:p>
            <a:r>
              <a:rPr lang="en-US" altLang="ko-KR" dirty="0">
                <a:latin typeface="+mj-ea"/>
                <a:ea typeface="+mj-ea"/>
              </a:rPr>
              <a:t>Google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Fuchsia – Zircon micro kernel</a:t>
            </a:r>
          </a:p>
          <a:p>
            <a:r>
              <a:rPr lang="en-US" altLang="ko-KR" dirty="0">
                <a:latin typeface="+mj-ea"/>
                <a:ea typeface="+mj-ea"/>
              </a:rPr>
              <a:t>VxWorks</a:t>
            </a:r>
          </a:p>
          <a:p>
            <a:r>
              <a:rPr lang="en-US" altLang="ko-KR" dirty="0">
                <a:latin typeface="+mj-ea"/>
                <a:ea typeface="+mj-ea"/>
              </a:rPr>
              <a:t>…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12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7ABF6-1927-4EC7-AF16-81333B25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Monolithic kernel vs Micro kernel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EF6D1-98A3-41F7-AC8B-B0665901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1992</a:t>
            </a:r>
            <a:r>
              <a:rPr lang="ko-KR" altLang="en-US" dirty="0">
                <a:latin typeface="+mj-ea"/>
                <a:ea typeface="+mj-ea"/>
              </a:rPr>
              <a:t>년 리눅스 </a:t>
            </a:r>
            <a:r>
              <a:rPr lang="ko-KR" altLang="en-US" dirty="0" err="1">
                <a:latin typeface="+mj-ea"/>
                <a:ea typeface="+mj-ea"/>
              </a:rPr>
              <a:t>토발즈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vs. </a:t>
            </a:r>
            <a:r>
              <a:rPr lang="ko-KR" altLang="en-US" dirty="0" err="1">
                <a:latin typeface="+mj-ea"/>
                <a:ea typeface="+mj-ea"/>
              </a:rPr>
              <a:t>앤드루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타넨바움</a:t>
            </a:r>
            <a:r>
              <a:rPr lang="ko-KR" altLang="en-US" dirty="0">
                <a:latin typeface="+mj-ea"/>
                <a:ea typeface="+mj-ea"/>
              </a:rPr>
              <a:t> 논쟁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  <a:hlinkClick r:id="rId2"/>
              </a:rPr>
              <a:t>https://groups.google.com/forum/?hl=ko#!search/comp.os.minix/comp.os.minix/wlhw16QWltI/XdksCA1TR_QJ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놀랍게도 제목이 </a:t>
            </a:r>
            <a:r>
              <a:rPr lang="en-US" altLang="ko-KR" dirty="0">
                <a:highlight>
                  <a:srgbClr val="800080"/>
                </a:highlight>
                <a:latin typeface="+mj-ea"/>
                <a:ea typeface="+mj-ea"/>
              </a:rPr>
              <a:t>“</a:t>
            </a:r>
            <a:r>
              <a:rPr lang="en-US" altLang="ko-KR" b="1" dirty="0">
                <a:highlight>
                  <a:srgbClr val="800080"/>
                </a:highlight>
                <a:latin typeface="+mj-ea"/>
                <a:ea typeface="+mj-ea"/>
              </a:rPr>
              <a:t>Linux is obsolete</a:t>
            </a:r>
            <a:r>
              <a:rPr lang="en-US" altLang="ko-KR" dirty="0">
                <a:highlight>
                  <a:srgbClr val="800080"/>
                </a:highlight>
                <a:latin typeface="+mj-ea"/>
                <a:ea typeface="+mj-ea"/>
              </a:rPr>
              <a:t>”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리눅스는 쓸모 없다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>
                <a:latin typeface="+mj-ea"/>
                <a:ea typeface="+mj-ea"/>
              </a:rPr>
            </a:br>
            <a:br>
              <a:rPr lang="en-US" altLang="ko-KR" dirty="0">
                <a:latin typeface="+mj-ea"/>
                <a:ea typeface="+mj-ea"/>
              </a:rPr>
            </a:br>
            <a:r>
              <a:rPr lang="en-US" altLang="ko-KR" dirty="0">
                <a:latin typeface="+mj-ea"/>
                <a:ea typeface="+mj-ea"/>
                <a:hlinkClick r:id="rId3"/>
              </a:rPr>
              <a:t>https://joone.net/2019/02/09/30-%EB%A6%AC%EB%88%85%EC%8A%A4-%EC%9D%B4%EC%95%BC%EA%B8%B0-%EB%A6%AC%EB%88%85%EC%8A%A4-vs-%EB%AF%B8%EB%8B%89%EC%8A%A4-1%EB%B6%80/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954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94659-00C3-48F2-A024-5EC6C983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리눅스 커널에 관하여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역사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0597B-3F8A-426E-A89A-6C87D965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1992</a:t>
            </a:r>
            <a:r>
              <a:rPr lang="ko-KR" altLang="en-US" dirty="0">
                <a:latin typeface="+mj-ea"/>
                <a:ea typeface="+mj-ea"/>
              </a:rPr>
              <a:t>년 </a:t>
            </a:r>
            <a:r>
              <a:rPr lang="en-US" altLang="ko-KR" dirty="0">
                <a:latin typeface="+mj-ea"/>
                <a:ea typeface="+mj-ea"/>
              </a:rPr>
              <a:t>MINIX </a:t>
            </a:r>
            <a:r>
              <a:rPr lang="ko-KR" altLang="en-US" dirty="0">
                <a:latin typeface="+mj-ea"/>
                <a:ea typeface="+mj-ea"/>
              </a:rPr>
              <a:t>커뮤니티에 </a:t>
            </a:r>
            <a:r>
              <a:rPr lang="en-US" altLang="ko-KR" dirty="0">
                <a:latin typeface="+mj-ea"/>
                <a:ea typeface="+mj-ea"/>
              </a:rPr>
              <a:t>Open-source Linux kernel</a:t>
            </a:r>
            <a:r>
              <a:rPr lang="ko-KR" altLang="en-US" dirty="0">
                <a:latin typeface="+mj-ea"/>
                <a:ea typeface="+mj-ea"/>
              </a:rPr>
              <a:t>이 개발중임을 공표 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취미로</a:t>
            </a:r>
            <a:r>
              <a:rPr lang="en-US" altLang="ko-KR" dirty="0">
                <a:latin typeface="+mj-ea"/>
                <a:ea typeface="+mj-ea"/>
              </a:rPr>
              <a:t>).</a:t>
            </a:r>
          </a:p>
          <a:p>
            <a:r>
              <a:rPr lang="ko-KR" altLang="en-US" dirty="0">
                <a:latin typeface="+mj-ea"/>
                <a:ea typeface="+mj-ea"/>
              </a:rPr>
              <a:t>초기 리눅스는 </a:t>
            </a:r>
            <a:r>
              <a:rPr lang="en-US" altLang="ko-KR" dirty="0">
                <a:latin typeface="+mj-ea"/>
                <a:ea typeface="+mj-ea"/>
              </a:rPr>
              <a:t>Unix </a:t>
            </a:r>
            <a:r>
              <a:rPr lang="ko-KR" altLang="en-US" dirty="0">
                <a:latin typeface="+mj-ea"/>
                <a:ea typeface="+mj-ea"/>
              </a:rPr>
              <a:t>호환 설계를 위하여 </a:t>
            </a:r>
            <a:r>
              <a:rPr lang="en-US" altLang="ko-KR" dirty="0" err="1">
                <a:latin typeface="+mj-ea"/>
                <a:ea typeface="+mj-ea"/>
              </a:rPr>
              <a:t>Minix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기반으로 설계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당시에 존재하는 </a:t>
            </a:r>
            <a:r>
              <a:rPr lang="en-US" altLang="ko-KR" dirty="0">
                <a:latin typeface="+mj-ea"/>
                <a:ea typeface="+mj-ea"/>
              </a:rPr>
              <a:t>OS</a:t>
            </a:r>
            <a:r>
              <a:rPr lang="ko-KR" altLang="en-US" dirty="0">
                <a:latin typeface="+mj-ea"/>
                <a:ea typeface="+mj-ea"/>
              </a:rPr>
              <a:t>로는 </a:t>
            </a:r>
            <a:r>
              <a:rPr lang="en-US" altLang="ko-KR" dirty="0">
                <a:latin typeface="+mj-ea"/>
                <a:ea typeface="+mj-ea"/>
              </a:rPr>
              <a:t>GNU Hurd, BSD </a:t>
            </a:r>
            <a:r>
              <a:rPr lang="ko-KR" altLang="en-US" dirty="0">
                <a:latin typeface="+mj-ea"/>
                <a:ea typeface="+mj-ea"/>
              </a:rPr>
              <a:t>등이 있었지만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완전하지 못하거나 법적 문제로부터 자유롭지 못했다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이러한 이유로 </a:t>
            </a:r>
            <a:r>
              <a:rPr lang="en-US" altLang="ko-KR" dirty="0">
                <a:latin typeface="+mj-ea"/>
                <a:ea typeface="+mj-ea"/>
              </a:rPr>
              <a:t>Open-source</a:t>
            </a:r>
            <a:r>
              <a:rPr lang="ko-KR" altLang="en-US" dirty="0">
                <a:latin typeface="+mj-ea"/>
                <a:ea typeface="+mj-ea"/>
              </a:rPr>
              <a:t>이자 제대로 되어있는 커널인 </a:t>
            </a:r>
            <a:r>
              <a:rPr lang="en-US" altLang="ko-KR" dirty="0">
                <a:latin typeface="+mj-ea"/>
                <a:ea typeface="+mj-ea"/>
              </a:rPr>
              <a:t>Linux kernel</a:t>
            </a:r>
            <a:r>
              <a:rPr lang="ko-KR" altLang="en-US" dirty="0">
                <a:latin typeface="+mj-ea"/>
                <a:ea typeface="+mj-ea"/>
              </a:rPr>
              <a:t>에 많은 관심을 </a:t>
            </a:r>
            <a:r>
              <a:rPr lang="ko-KR" altLang="en-US" dirty="0" err="1">
                <a:latin typeface="+mj-ea"/>
                <a:ea typeface="+mj-ea"/>
              </a:rPr>
              <a:t>보였던듯하다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</a:rPr>
              <a:t>1994</a:t>
            </a:r>
            <a:r>
              <a:rPr lang="ko-KR" altLang="en-US" dirty="0">
                <a:latin typeface="+mj-ea"/>
                <a:ea typeface="+mj-ea"/>
              </a:rPr>
              <a:t>년 </a:t>
            </a:r>
            <a:r>
              <a:rPr lang="en-US" altLang="ko-KR" b="1" dirty="0">
                <a:highlight>
                  <a:srgbClr val="800080"/>
                </a:highlight>
                <a:latin typeface="+mj-ea"/>
                <a:ea typeface="+mj-ea"/>
              </a:rPr>
              <a:t>Linux kernel 1.0.0</a:t>
            </a:r>
            <a:r>
              <a:rPr lang="ko-KR" altLang="en-US" dirty="0">
                <a:latin typeface="+mj-ea"/>
                <a:ea typeface="+mj-ea"/>
              </a:rPr>
              <a:t>이 출시되었다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86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640</Words>
  <Application>Microsoft Office PowerPoint</Application>
  <PresentationFormat>와이드스크린</PresentationFormat>
  <Paragraphs>110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Consolas</vt:lpstr>
      <vt:lpstr>Office Theme</vt:lpstr>
      <vt:lpstr>Month 1, Day 1</vt:lpstr>
      <vt:lpstr>Contents</vt:lpstr>
      <vt:lpstr>Month 1 챕터 소개</vt:lpstr>
      <vt:lpstr>리눅스 커널에 관하여</vt:lpstr>
      <vt:lpstr>Monolithic kernel ( 단일형 커널 )</vt:lpstr>
      <vt:lpstr>Monolithic kernel vs. Microkernel</vt:lpstr>
      <vt:lpstr>Micro kernel?</vt:lpstr>
      <vt:lpstr>Monolithic kernel vs Micro kernel</vt:lpstr>
      <vt:lpstr>리눅스 커널에 관하여 (역사)</vt:lpstr>
      <vt:lpstr>리눅스 커널에 관하여 (역사)</vt:lpstr>
      <vt:lpstr>리눅스 커널에 관하여</vt:lpstr>
      <vt:lpstr>Question here ( Break time )</vt:lpstr>
      <vt:lpstr>커널이란?</vt:lpstr>
      <vt:lpstr>자원관리</vt:lpstr>
      <vt:lpstr>CPU 관리</vt:lpstr>
      <vt:lpstr>CPU 관리</vt:lpstr>
      <vt:lpstr>CPU 관리</vt:lpstr>
      <vt:lpstr>Memory 관리</vt:lpstr>
      <vt:lpstr>Virtual memory</vt:lpstr>
      <vt:lpstr>Everything is file</vt:lpstr>
      <vt:lpstr>Virtual File System</vt:lpstr>
      <vt:lpstr>리눅스 커널의 구조</vt:lpstr>
      <vt:lpstr>이것도 보세요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 1, Day 1</dc:title>
  <dc:creator>김도현</dc:creator>
  <cp:lastModifiedBy>김도현</cp:lastModifiedBy>
  <cp:revision>17</cp:revision>
  <dcterms:created xsi:type="dcterms:W3CDTF">2020-03-07T05:30:30Z</dcterms:created>
  <dcterms:modified xsi:type="dcterms:W3CDTF">2020-03-07T08:26:44Z</dcterms:modified>
</cp:coreProperties>
</file>