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80" r:id="rId11"/>
    <p:sldId id="281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72" r:id="rId20"/>
    <p:sldId id="286" r:id="rId21"/>
    <p:sldId id="287" r:id="rId22"/>
    <p:sldId id="288" r:id="rId23"/>
    <p:sldId id="289" r:id="rId24"/>
    <p:sldId id="290" r:id="rId25"/>
    <p:sldId id="291" r:id="rId26"/>
    <p:sldId id="273" r:id="rId27"/>
    <p:sldId id="274" r:id="rId28"/>
    <p:sldId id="277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F57"/>
    <a:srgbClr val="00BDFF"/>
    <a:srgbClr val="BFBFBF"/>
    <a:srgbClr val="FCCE00"/>
    <a:srgbClr val="5037E3"/>
    <a:srgbClr val="FF3399"/>
    <a:srgbClr val="242EF6"/>
    <a:srgbClr val="4E58CB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69" autoAdjust="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4439-A3E8-4B1C-8648-3035632C79D5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8A9D6-CDA8-4A99-A27E-A3AAD242A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5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 개발 내용 및 방법에 대하여 설명하겠습니다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연구개발 내용으로는 다음과 같이 수요조사</a:t>
            </a:r>
            <a:r>
              <a:rPr lang="en-US" altLang="ko-KR" dirty="0"/>
              <a:t>, </a:t>
            </a:r>
            <a:r>
              <a:rPr lang="ko-KR" altLang="en-US" dirty="0" err="1"/>
              <a:t>크롤러</a:t>
            </a:r>
            <a:r>
              <a:rPr lang="ko-KR" altLang="en-US" dirty="0"/>
              <a:t> 제작</a:t>
            </a:r>
            <a:r>
              <a:rPr lang="en-US" altLang="ko-KR" dirty="0"/>
              <a:t>, </a:t>
            </a:r>
            <a:r>
              <a:rPr lang="ko-KR" altLang="en-US" dirty="0"/>
              <a:t>감성사전 제작</a:t>
            </a:r>
            <a:r>
              <a:rPr lang="en-US" altLang="ko-KR" dirty="0"/>
              <a:t>, </a:t>
            </a:r>
            <a:r>
              <a:rPr lang="ko-KR" altLang="en-US" dirty="0"/>
              <a:t>서비스화면 제작으로 구성 되어있습니다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자세한 내용은 다음 슬라이드들을 통해서 자세히 다루도록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27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ko-KR" altLang="en-US" dirty="0"/>
              <a:t>이 입력되면 서비스를 통하여 해당 </a:t>
            </a:r>
            <a:r>
              <a:rPr lang="en-US" altLang="ko-KR" dirty="0" err="1"/>
              <a:t>url</a:t>
            </a:r>
            <a:r>
              <a:rPr lang="ko-KR" altLang="en-US" dirty="0"/>
              <a:t>의 리뷰들을 분석하고 전체적인 </a:t>
            </a:r>
            <a:r>
              <a:rPr lang="ko-KR" altLang="en-US" dirty="0" err="1"/>
              <a:t>긍부정</a:t>
            </a:r>
            <a:r>
              <a:rPr lang="ko-KR" altLang="en-US" dirty="0"/>
              <a:t> 지수를 원형차트로 보여주고 각 카테고리별 </a:t>
            </a:r>
            <a:r>
              <a:rPr lang="ko-KR" altLang="en-US" dirty="0" err="1"/>
              <a:t>긍부정</a:t>
            </a:r>
            <a:r>
              <a:rPr lang="ko-KR" altLang="en-US" dirty="0"/>
              <a:t> 지수를 그래프로 </a:t>
            </a:r>
            <a:r>
              <a:rPr lang="ko-KR" altLang="en-US" dirty="0" err="1"/>
              <a:t>시각화하여</a:t>
            </a:r>
            <a:r>
              <a:rPr lang="ko-KR" altLang="en-US" dirty="0"/>
              <a:t> 제공해줍니다</a:t>
            </a:r>
          </a:p>
          <a:p>
            <a:r>
              <a:rPr lang="ko-KR" altLang="en-US" dirty="0"/>
              <a:t>그리고 리뷰에 어떠한 내용이 있었는지 전달하기 위하여 사용자들에게 긍정</a:t>
            </a:r>
            <a:r>
              <a:rPr lang="en-US" altLang="ko-KR" dirty="0"/>
              <a:t>, </a:t>
            </a:r>
            <a:r>
              <a:rPr lang="ko-KR" altLang="en-US" dirty="0"/>
              <a:t>부정에 대한 카테고리별 키워드를 </a:t>
            </a:r>
            <a:r>
              <a:rPr lang="ko-KR" altLang="en-US" dirty="0" err="1"/>
              <a:t>시각화하여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6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저희가 사용할 데이터베이스에 대하여 간략히 </a:t>
            </a:r>
            <a:r>
              <a:rPr lang="ko-KR" altLang="en-US" dirty="0" err="1"/>
              <a:t>소계하겠습니다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ko-KR" altLang="en-US" dirty="0" err="1"/>
              <a:t>감성어를</a:t>
            </a:r>
            <a:r>
              <a:rPr lang="ko-KR" altLang="en-US" dirty="0"/>
              <a:t> 저장하기 위하여 </a:t>
            </a:r>
            <a:r>
              <a:rPr lang="en-US" altLang="ko-KR" dirty="0"/>
              <a:t>DB</a:t>
            </a:r>
            <a:r>
              <a:rPr lang="ko-KR" altLang="en-US" dirty="0"/>
              <a:t>를 사용할 것입니다</a:t>
            </a:r>
          </a:p>
          <a:p>
            <a:r>
              <a:rPr lang="ko-KR" altLang="en-US" dirty="0" err="1"/>
              <a:t>감성어는</a:t>
            </a:r>
            <a:r>
              <a:rPr lang="ko-KR" altLang="en-US" dirty="0"/>
              <a:t> </a:t>
            </a:r>
            <a:r>
              <a:rPr lang="en-US" altLang="ko-KR" dirty="0"/>
              <a:t>txt, json, </a:t>
            </a:r>
            <a:r>
              <a:rPr lang="en-US" altLang="ko-KR" dirty="0" err="1"/>
              <a:t>exel</a:t>
            </a:r>
            <a:r>
              <a:rPr lang="en-US" altLang="ko-KR" dirty="0"/>
              <a:t> </a:t>
            </a:r>
            <a:r>
              <a:rPr lang="ko-KR" altLang="en-US" dirty="0"/>
              <a:t>등의 형식으로 저장될 수 있는데 저희는 </a:t>
            </a:r>
            <a:r>
              <a:rPr lang="en-US" altLang="ko-KR" dirty="0"/>
              <a:t>json</a:t>
            </a:r>
            <a:r>
              <a:rPr lang="ko-KR" altLang="en-US" dirty="0"/>
              <a:t>형태의 저장방식을 사용하여 </a:t>
            </a:r>
            <a:r>
              <a:rPr lang="en-US" altLang="ko-KR" dirty="0"/>
              <a:t>DB</a:t>
            </a:r>
            <a:r>
              <a:rPr lang="ko-KR" altLang="en-US" dirty="0"/>
              <a:t>에 저장할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저희는 </a:t>
            </a:r>
            <a:r>
              <a:rPr lang="en-US" altLang="ko-KR" dirty="0"/>
              <a:t>json</a:t>
            </a:r>
            <a:r>
              <a:rPr lang="ko-KR" altLang="en-US" dirty="0"/>
              <a:t>형태로 데이터를 저장할 수 있는 문서지향형 데이터베이스 </a:t>
            </a:r>
            <a:r>
              <a:rPr lang="en-US" altLang="ko-KR" dirty="0"/>
              <a:t>MongoDB</a:t>
            </a:r>
            <a:r>
              <a:rPr lang="ko-KR" altLang="en-US" dirty="0"/>
              <a:t>를 </a:t>
            </a:r>
            <a:r>
              <a:rPr lang="en-US" altLang="ko-KR" dirty="0"/>
              <a:t>DBMS</a:t>
            </a:r>
            <a:r>
              <a:rPr lang="ko-KR" altLang="en-US" dirty="0"/>
              <a:t>로 선정하였습니다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8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결과물 구현에 대한 설명입니다</a:t>
            </a:r>
            <a:r>
              <a:rPr lang="en-US" altLang="ko-KR" dirty="0"/>
              <a:t>. </a:t>
            </a:r>
            <a:r>
              <a:rPr lang="ko-KR" altLang="en-US" dirty="0"/>
              <a:t>구현은 </a:t>
            </a:r>
            <a:r>
              <a:rPr lang="en-US" altLang="ko-KR" dirty="0"/>
              <a:t>Python</a:t>
            </a:r>
            <a:r>
              <a:rPr lang="ko-KR" altLang="en-US" dirty="0"/>
              <a:t>을 통하여 진행할 예정입니다</a:t>
            </a:r>
            <a:r>
              <a:rPr lang="en-US" altLang="ko-KR" dirty="0"/>
              <a:t>. </a:t>
            </a:r>
            <a:r>
              <a:rPr lang="ko-KR" altLang="en-US" dirty="0"/>
              <a:t>처음으로 </a:t>
            </a:r>
            <a:r>
              <a:rPr lang="ko-KR" altLang="en-US" dirty="0" err="1"/>
              <a:t>진행해야할</a:t>
            </a:r>
            <a:r>
              <a:rPr lang="ko-KR" altLang="en-US" dirty="0"/>
              <a:t> </a:t>
            </a:r>
            <a:r>
              <a:rPr lang="ko-KR" altLang="en-US" dirty="0" err="1"/>
              <a:t>웹크롤러</a:t>
            </a:r>
            <a:r>
              <a:rPr lang="ko-KR" altLang="en-US" dirty="0"/>
              <a:t> 제작과정에서는 </a:t>
            </a:r>
            <a:r>
              <a:rPr lang="ko-KR" altLang="en-US" dirty="0" err="1"/>
              <a:t>숙소예약앱</a:t>
            </a:r>
            <a:r>
              <a:rPr lang="en-US" altLang="ko-KR" dirty="0"/>
              <a:t>, </a:t>
            </a:r>
            <a:r>
              <a:rPr lang="ko-KR" altLang="en-US" dirty="0"/>
              <a:t>웹서비스들 특성상 동적페이지에서 리뷰를 제공해 주는데 이러한 특성으로 인해서 </a:t>
            </a:r>
            <a:r>
              <a:rPr lang="ko-KR" altLang="en-US" dirty="0" err="1"/>
              <a:t>웹브라우저를</a:t>
            </a:r>
            <a:r>
              <a:rPr lang="ko-KR" altLang="en-US" dirty="0"/>
              <a:t> 조작해주는 프레임워크인 </a:t>
            </a:r>
            <a:r>
              <a:rPr lang="en-US" altLang="ko-KR" dirty="0"/>
              <a:t>selenium</a:t>
            </a:r>
            <a:r>
              <a:rPr lang="ko-KR" altLang="en-US" dirty="0"/>
              <a:t>과 브라우저 조작을 위한 </a:t>
            </a:r>
            <a:r>
              <a:rPr lang="en-US" altLang="ko-KR" dirty="0"/>
              <a:t>Chrome </a:t>
            </a:r>
            <a:r>
              <a:rPr lang="en-US" altLang="ko-KR" dirty="0" err="1"/>
              <a:t>Webdriver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이용하여</a:t>
            </a:r>
          </a:p>
          <a:p>
            <a:r>
              <a:rPr lang="ko-KR" altLang="en-US" dirty="0"/>
              <a:t>동적 페이지 조작을 진행하고 </a:t>
            </a:r>
            <a:r>
              <a:rPr lang="en-US" altLang="ko-KR" dirty="0"/>
              <a:t>html, xml </a:t>
            </a:r>
            <a:r>
              <a:rPr lang="ko-KR" altLang="en-US" dirty="0"/>
              <a:t>문서를 구문분석 해주는 패키지 </a:t>
            </a:r>
            <a:r>
              <a:rPr lang="en-US" altLang="ko-KR" dirty="0" err="1"/>
              <a:t>BeautifulSoup</a:t>
            </a:r>
            <a:r>
              <a:rPr lang="ko-KR" altLang="en-US" dirty="0"/>
              <a:t>를 이용하여 리뷰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감성사전은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검증 과정을 거쳐 제작되는데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과정에서는 한국어 정보처리를 위한 </a:t>
            </a:r>
            <a:r>
              <a:rPr lang="en-US" altLang="ko-KR" dirty="0"/>
              <a:t>Python </a:t>
            </a:r>
            <a:r>
              <a:rPr lang="ko-KR" altLang="en-US" dirty="0"/>
              <a:t>패키지인 </a:t>
            </a:r>
            <a:r>
              <a:rPr lang="en-US" altLang="ko-KR" dirty="0" err="1"/>
              <a:t>KoNLPy</a:t>
            </a:r>
            <a:r>
              <a:rPr lang="ko-KR" altLang="en-US" dirty="0"/>
              <a:t>를 사용하여 형태소 분석을 진행하고 </a:t>
            </a:r>
          </a:p>
          <a:p>
            <a:r>
              <a:rPr lang="ko-KR" altLang="en-US" dirty="0"/>
              <a:t>알고리즘을 적용하여 </a:t>
            </a:r>
            <a:r>
              <a:rPr lang="ko-KR" altLang="en-US" dirty="0" err="1"/>
              <a:t>단어별</a:t>
            </a:r>
            <a:r>
              <a:rPr lang="ko-KR" altLang="en-US" dirty="0"/>
              <a:t> 빈도</a:t>
            </a:r>
            <a:r>
              <a:rPr lang="en-US" altLang="ko-KR" dirty="0"/>
              <a:t>, </a:t>
            </a:r>
            <a:r>
              <a:rPr lang="ko-KR" altLang="en-US" dirty="0"/>
              <a:t>어절분석을 진행을 합니다</a:t>
            </a:r>
            <a:r>
              <a:rPr lang="en-US" altLang="ko-KR" dirty="0"/>
              <a:t>. </a:t>
            </a:r>
            <a:r>
              <a:rPr lang="ko-KR" altLang="en-US" dirty="0"/>
              <a:t>분석단계에서는 토픽모델링 기법을 적용하여 카테고리별 </a:t>
            </a:r>
            <a:r>
              <a:rPr lang="ko-KR" altLang="en-US" dirty="0" err="1"/>
              <a:t>감성어</a:t>
            </a:r>
            <a:r>
              <a:rPr lang="en-US" altLang="ko-KR" dirty="0"/>
              <a:t>, </a:t>
            </a:r>
            <a:r>
              <a:rPr lang="ko-KR" altLang="en-US" dirty="0"/>
              <a:t>어절들을 찾아내고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분류를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분석을 마친 데이터를 가지고 학습을 진행하며  수동으로 분석한 데이터와 비교하며 검증과정을 </a:t>
            </a:r>
            <a:r>
              <a:rPr lang="ko-KR" altLang="en-US" dirty="0" err="1"/>
              <a:t>거치면서서</a:t>
            </a:r>
            <a:r>
              <a:rPr lang="ko-KR" altLang="en-US" dirty="0"/>
              <a:t> 감성사전을 제작할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8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연구개발 일정은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1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결과물 구현을 위한 개발 환경으로는 </a:t>
            </a:r>
            <a:r>
              <a:rPr lang="en-US" altLang="ko-KR" dirty="0"/>
              <a:t>Python </a:t>
            </a:r>
            <a:r>
              <a:rPr lang="ko-KR" altLang="en-US" dirty="0"/>
              <a:t>에디터 </a:t>
            </a:r>
            <a:r>
              <a:rPr lang="en-US" altLang="ko-KR" dirty="0" err="1"/>
              <a:t>Pycharm</a:t>
            </a:r>
            <a:r>
              <a:rPr lang="ko-KR" altLang="en-US" dirty="0"/>
              <a:t>과 텍스트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코드출력을 하나의 공동작업 문서로 통합해 주는 </a:t>
            </a: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을 이용하여 개발을 진행할 것입니다</a:t>
            </a:r>
            <a:r>
              <a:rPr lang="en-US" altLang="ko-KR" dirty="0"/>
              <a:t>. </a:t>
            </a:r>
            <a:r>
              <a:rPr lang="ko-KR" altLang="en-US" dirty="0" err="1"/>
              <a:t>크롤러는</a:t>
            </a:r>
            <a:r>
              <a:rPr lang="ko-KR" altLang="en-US" dirty="0"/>
              <a:t> </a:t>
            </a:r>
            <a:r>
              <a:rPr lang="en-US" altLang="ko-KR" dirty="0" err="1"/>
              <a:t>Pycharm</a:t>
            </a:r>
            <a:r>
              <a:rPr lang="ko-KR" altLang="en-US" dirty="0"/>
              <a:t>을 이용하여 제작을 진행하고 </a:t>
            </a:r>
            <a:r>
              <a:rPr lang="en-US" altLang="ko-KR" dirty="0" err="1"/>
              <a:t>Github</a:t>
            </a:r>
            <a:r>
              <a:rPr lang="ko-KR" altLang="en-US" dirty="0"/>
              <a:t>를 통해서 서로 공유할 것입니다</a:t>
            </a:r>
            <a:r>
              <a:rPr lang="en-US" altLang="ko-KR" dirty="0"/>
              <a:t>.  </a:t>
            </a:r>
            <a:r>
              <a:rPr lang="ko-KR" altLang="en-US" dirty="0"/>
              <a:t>감성사전제작은 </a:t>
            </a:r>
            <a:r>
              <a:rPr lang="en-US" altLang="ko-KR" dirty="0" err="1"/>
              <a:t>Colab</a:t>
            </a:r>
            <a:r>
              <a:rPr lang="ko-KR" altLang="en-US" dirty="0"/>
              <a:t>을 이용하여 개발을 진행하며 </a:t>
            </a:r>
            <a:r>
              <a:rPr lang="en-US" altLang="ko-KR" dirty="0" err="1"/>
              <a:t>Colab</a:t>
            </a:r>
            <a:r>
              <a:rPr lang="ko-KR" altLang="en-US" dirty="0"/>
              <a:t>의 가상머신을 이용하여 프로그램을 </a:t>
            </a:r>
            <a:r>
              <a:rPr lang="ko-KR" altLang="en-US" dirty="0" err="1"/>
              <a:t>동작시킴으로서</a:t>
            </a:r>
            <a:r>
              <a:rPr lang="ko-KR" altLang="en-US" dirty="0"/>
              <a:t> 서로 동일한 개발환경에서 개발을 진행하고 </a:t>
            </a:r>
            <a:r>
              <a:rPr lang="en-US" altLang="ko-KR" dirty="0" err="1"/>
              <a:t>Colab</a:t>
            </a:r>
            <a:r>
              <a:rPr lang="ko-KR" altLang="en-US" dirty="0"/>
              <a:t>에서 제공하는 </a:t>
            </a:r>
            <a:r>
              <a:rPr lang="en-US" altLang="ko-KR" dirty="0"/>
              <a:t>GPU</a:t>
            </a:r>
            <a:r>
              <a:rPr lang="ko-KR" altLang="en-US" dirty="0"/>
              <a:t>를 </a:t>
            </a:r>
            <a:r>
              <a:rPr lang="ko-KR" altLang="en-US" dirty="0" err="1"/>
              <a:t>사용함으로서</a:t>
            </a:r>
            <a:r>
              <a:rPr lang="ko-KR" altLang="en-US" dirty="0"/>
              <a:t> </a:t>
            </a:r>
            <a:r>
              <a:rPr lang="ko-KR" altLang="en-US" dirty="0" err="1"/>
              <a:t>원할하게</a:t>
            </a:r>
            <a:r>
              <a:rPr lang="ko-KR" altLang="en-US" dirty="0"/>
              <a:t> 감성어학습과 감성분석을 진행할 수 </a:t>
            </a:r>
            <a:r>
              <a:rPr lang="ko-KR" altLang="en-US" dirty="0" err="1"/>
              <a:t>있을거라</a:t>
            </a:r>
            <a:r>
              <a:rPr lang="ko-KR" altLang="en-US" dirty="0"/>
              <a:t> 기대하고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4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수요조사를 위한 방법으로 </a:t>
            </a:r>
            <a:r>
              <a:rPr lang="en-US" altLang="ko-KR" dirty="0"/>
              <a:t>Google Forms</a:t>
            </a:r>
            <a:r>
              <a:rPr lang="ko-KR" altLang="en-US" dirty="0"/>
              <a:t>를 이용한 온라인 설문조사를 진행하였습니다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1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설문조사 내용을 살펴보면 ＇숙소예약 애플리케이션을 사용해 보신적이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  <a:r>
              <a:rPr lang="ko-KR" altLang="en-US" dirty="0"/>
              <a:t>＇</a:t>
            </a:r>
            <a:r>
              <a:rPr lang="en-US" altLang="ko-KR" dirty="0"/>
              <a:t>, </a:t>
            </a:r>
            <a:r>
              <a:rPr lang="ko-KR" altLang="en-US" dirty="0"/>
              <a:t>＇숙소를 선정할 때 리뷰에 영향을 받으시나요</a:t>
            </a:r>
            <a:r>
              <a:rPr lang="en-US" altLang="ko-KR" dirty="0"/>
              <a:t>?</a:t>
            </a:r>
            <a:r>
              <a:rPr lang="ko-KR" altLang="en-US" dirty="0"/>
              <a:t>＇</a:t>
            </a:r>
            <a:r>
              <a:rPr lang="en-US" altLang="ko-KR" dirty="0"/>
              <a:t> </a:t>
            </a:r>
            <a:r>
              <a:rPr lang="ko-KR" altLang="en-US" dirty="0"/>
              <a:t>각각 문항에 대하여 예라고 대답한 사람이 </a:t>
            </a:r>
            <a:r>
              <a:rPr lang="en-US" altLang="ko-KR" dirty="0"/>
              <a:t>87.9%, 94.8% 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문항의 결과를 통하여 대부분의 사람들이 숙소결정을 위하여 숙소예약 앱을 사용하고 있으며 숙소를 선정할 때 리뷰에 많이 </a:t>
            </a:r>
            <a:r>
              <a:rPr lang="ko-KR" altLang="en-US" dirty="0" err="1"/>
              <a:t>신경쓰는것을</a:t>
            </a:r>
            <a:r>
              <a:rPr lang="ko-KR" altLang="en-US" dirty="0"/>
              <a:t> 확인할 수 있었습니다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8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리뷰에 영향을 받는다고 대답한 사람들에게 리뷰를 읽어보는 시간에 대한 설문을 진행하였습니다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‘1’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질문에 </a:t>
            </a:r>
            <a:r>
              <a:rPr lang="en-US" altLang="ko-KR" dirty="0"/>
              <a:t>1~5</a:t>
            </a:r>
            <a:r>
              <a:rPr lang="ko-KR" altLang="en-US" dirty="0"/>
              <a:t>분</a:t>
            </a:r>
            <a:r>
              <a:rPr lang="en-US" altLang="ko-KR" dirty="0"/>
              <a:t>, 10</a:t>
            </a:r>
            <a:r>
              <a:rPr lang="ko-KR" altLang="en-US" dirty="0" err="1"/>
              <a:t>분이상</a:t>
            </a:r>
            <a:r>
              <a:rPr lang="en-US" altLang="ko-KR" dirty="0"/>
              <a:t>, 5~10</a:t>
            </a:r>
            <a:r>
              <a:rPr lang="ko-KR" altLang="en-US" dirty="0"/>
              <a:t>분</a:t>
            </a:r>
            <a:r>
              <a:rPr lang="en-US" altLang="ko-KR" dirty="0"/>
              <a:t>, 1</a:t>
            </a:r>
            <a:r>
              <a:rPr lang="ko-KR" altLang="en-US" dirty="0" err="1"/>
              <a:t>분미만</a:t>
            </a:r>
            <a:r>
              <a:rPr lang="ko-KR" altLang="en-US" dirty="0"/>
              <a:t> 순으로 응답을 하였고</a:t>
            </a:r>
            <a:r>
              <a:rPr lang="en-US" altLang="ko-KR" dirty="0"/>
              <a:t>, 2</a:t>
            </a:r>
            <a:r>
              <a:rPr lang="ko-KR" altLang="en-US" dirty="0"/>
              <a:t>번째 </a:t>
            </a:r>
            <a:r>
              <a:rPr lang="en-US" altLang="ko-KR" dirty="0"/>
              <a:t>'~~'</a:t>
            </a:r>
            <a:r>
              <a:rPr lang="ko-KR" altLang="en-US" dirty="0"/>
              <a:t>라는 질문에는 </a:t>
            </a:r>
            <a:r>
              <a:rPr lang="en-US" altLang="ko-KR" dirty="0"/>
              <a:t>10</a:t>
            </a:r>
            <a:r>
              <a:rPr lang="ko-KR" altLang="en-US" dirty="0" err="1"/>
              <a:t>분이상</a:t>
            </a:r>
            <a:r>
              <a:rPr lang="en-US" altLang="ko-KR" dirty="0"/>
              <a:t>(83%) 5~10</a:t>
            </a:r>
            <a:r>
              <a:rPr lang="ko-KR" altLang="en-US" dirty="0"/>
              <a:t>분</a:t>
            </a:r>
            <a:r>
              <a:rPr lang="en-US" altLang="ko-KR" dirty="0"/>
              <a:t>(50%) 1~5</a:t>
            </a:r>
            <a:r>
              <a:rPr lang="ko-KR" altLang="en-US" dirty="0"/>
              <a:t>분</a:t>
            </a:r>
            <a:r>
              <a:rPr lang="en-US" altLang="ko-KR" dirty="0"/>
              <a:t>(37.2%) 1</a:t>
            </a:r>
            <a:r>
              <a:rPr lang="ko-KR" altLang="en-US" dirty="0" err="1"/>
              <a:t>분미만</a:t>
            </a:r>
            <a:r>
              <a:rPr lang="en-US" altLang="ko-KR" dirty="0"/>
              <a:t>(18.3%) </a:t>
            </a:r>
            <a:r>
              <a:rPr lang="ko-KR" altLang="en-US" dirty="0"/>
              <a:t>가 그렇다고 응답을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결과를 통해 하나의 숙박업소에 대한 리뷰에 투자하는 시간이 </a:t>
            </a:r>
            <a:r>
              <a:rPr lang="en-US" altLang="ko-KR" dirty="0"/>
              <a:t>5</a:t>
            </a:r>
            <a:r>
              <a:rPr lang="ko-KR" altLang="en-US" dirty="0"/>
              <a:t>분이상인 비율이 </a:t>
            </a:r>
            <a:r>
              <a:rPr lang="ko-KR" altLang="en-US" dirty="0" err="1"/>
              <a:t>절반정도이며</a:t>
            </a:r>
            <a:r>
              <a:rPr lang="ko-KR" altLang="en-US" dirty="0"/>
              <a:t> 리뷰를 </a:t>
            </a:r>
            <a:r>
              <a:rPr lang="ko-KR" altLang="en-US" dirty="0" err="1"/>
              <a:t>신경쓰는</a:t>
            </a:r>
            <a:r>
              <a:rPr lang="ko-KR" altLang="en-US" dirty="0"/>
              <a:t> 응답자들의 과반수 이상이 읽어보는 시간이 많다고 </a:t>
            </a:r>
            <a:r>
              <a:rPr lang="ko-KR" altLang="en-US" dirty="0" err="1"/>
              <a:t>느끼는것을</a:t>
            </a:r>
            <a:r>
              <a:rPr lang="ko-KR" altLang="en-US" dirty="0"/>
              <a:t> </a:t>
            </a:r>
            <a:r>
              <a:rPr lang="ko-KR" altLang="en-US" dirty="0" err="1"/>
              <a:t>확인할수있었습니다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9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'~~~'</a:t>
            </a:r>
            <a:r>
              <a:rPr lang="ko-KR" altLang="en-US" dirty="0"/>
              <a:t>라는 질문에 응답으로 </a:t>
            </a:r>
            <a:r>
              <a:rPr lang="en-US" altLang="ko-KR" dirty="0"/>
              <a:t>1,~~, 2.~~, 3.~~,4~~ </a:t>
            </a:r>
            <a:r>
              <a:rPr lang="ko-KR" altLang="en-US" dirty="0"/>
              <a:t>등의 결과로 리뷰이용에 불편함을 느끼고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설문과 이전 슬라이드의 설문결과를 바탕으로 사용자들에게 리뷰분석 서비스를 제공한다면 사용자들이 리뷰에 투자하는 시간적비용을 줄이고 빠르게 원하는 내용을 제공할 것이라 기대하고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불편함을 가장 많이 느끼는 </a:t>
            </a:r>
            <a:r>
              <a:rPr lang="ko-KR" altLang="en-US" dirty="0" err="1"/>
              <a:t>댓글알바에</a:t>
            </a:r>
            <a:r>
              <a:rPr lang="ko-KR" altLang="en-US" dirty="0"/>
              <a:t> 대한 부분은  결제를 진행한 실사용자만 리뷰를 작성할 수 있는 </a:t>
            </a:r>
            <a:r>
              <a:rPr lang="en-US" altLang="ko-KR" dirty="0"/>
              <a:t>'</a:t>
            </a:r>
            <a:r>
              <a:rPr lang="ko-KR" altLang="en-US" dirty="0" err="1"/>
              <a:t>야놀자</a:t>
            </a:r>
            <a:r>
              <a:rPr lang="en-US" altLang="ko-KR" dirty="0"/>
              <a:t>', '</a:t>
            </a:r>
            <a:r>
              <a:rPr lang="ko-KR" altLang="en-US" dirty="0"/>
              <a:t>여기어때</a:t>
            </a:r>
            <a:r>
              <a:rPr lang="en-US" altLang="ko-KR" dirty="0"/>
              <a:t>'</a:t>
            </a:r>
            <a:r>
              <a:rPr lang="ko-KR" altLang="en-US" dirty="0"/>
              <a:t>에서 </a:t>
            </a:r>
            <a:r>
              <a:rPr lang="ko-KR" altLang="en-US" dirty="0" err="1"/>
              <a:t>수집함으로서</a:t>
            </a:r>
            <a:r>
              <a:rPr lang="ko-KR" altLang="en-US" dirty="0"/>
              <a:t> 고려항목에서 제외하였습니다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85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저희는 설문을 통해 </a:t>
            </a:r>
            <a:r>
              <a:rPr lang="en-US" altLang="ko-KR" dirty="0"/>
              <a:t>'~~~' </a:t>
            </a:r>
            <a:r>
              <a:rPr lang="ko-KR" altLang="en-US" dirty="0"/>
              <a:t>라는 설문을 같이 진행하였고 설문진행 결과 청결도</a:t>
            </a:r>
            <a:r>
              <a:rPr lang="en-US" altLang="ko-KR" dirty="0"/>
              <a:t>, </a:t>
            </a:r>
            <a:r>
              <a:rPr lang="ko-KR" altLang="en-US" dirty="0"/>
              <a:t>가성비</a:t>
            </a:r>
            <a:r>
              <a:rPr lang="en-US" altLang="ko-KR" dirty="0"/>
              <a:t>, </a:t>
            </a:r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주변편의시설</a:t>
            </a:r>
            <a:r>
              <a:rPr lang="en-US" altLang="ko-KR" dirty="0"/>
              <a:t>, </a:t>
            </a:r>
            <a:r>
              <a:rPr lang="ko-KR" altLang="en-US" dirty="0"/>
              <a:t>등의 순서로 응답을 </a:t>
            </a:r>
            <a:r>
              <a:rPr lang="ko-KR" altLang="en-US" dirty="0" err="1"/>
              <a:t>해주셨고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이러한 결과를 통하여 저희는 리뷰에서 감성분석을 진행할 카테고리를 해당 설문결과 상위 </a:t>
            </a:r>
            <a:r>
              <a:rPr lang="en-US" altLang="ko-KR" dirty="0"/>
              <a:t>4</a:t>
            </a:r>
            <a:r>
              <a:rPr lang="ko-KR" altLang="en-US" dirty="0"/>
              <a:t>가지로 선정하였습니다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1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설계과정에서의 </a:t>
            </a:r>
            <a:r>
              <a:rPr lang="ko-KR" altLang="en-US" dirty="0" err="1"/>
              <a:t>순서다이어그램</a:t>
            </a:r>
            <a:r>
              <a:rPr lang="ko-KR" altLang="en-US" dirty="0"/>
              <a:t>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0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설계과정에서의 클래스 다이어그램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9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간단하게 사용자 인터페이스를 표현해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자신이 숙소예약 앱에서 살펴보고 있는 </a:t>
            </a:r>
            <a:r>
              <a:rPr lang="en-US" altLang="ko-KR" dirty="0" err="1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8A9D6-CDA8-4A99-A27E-A3AAD242A17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2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B92B-D7EE-45B2-A67B-F79297650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8815FB-92F8-4A87-B72E-D60B5FFB9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1B813-C8A1-4118-83F8-6974444D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DA832-C68B-4353-BC10-67D171E4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53EA1-82A4-434A-9985-914AEB74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7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D40E3-0FEE-429A-9EB6-2DBF9890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FA38E-2642-425F-BF56-5BD85238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B3069-F518-40B4-B0A0-FC026A6C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21E7A-61CF-4D24-BEAE-B82C18B9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1A5D1-64CA-4639-9C86-BD2EF0CB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9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73CCE0-26F1-49B0-A7D4-DEE8B0C46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0C0D2-60D4-4F16-A75A-45849026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B6E16-2594-4280-9046-33F09C87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F5D3C-60B3-44BB-8B22-F46F1788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9B7D-696C-44A7-BA83-68B62B3F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11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80D28-3070-4D87-A02D-35A4A69D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EA982-FA6A-41DF-8A29-E11F4027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EA9D2-EFF7-49AE-A921-DB1BAF6B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EF89E-4035-4573-9C2E-733F0BD4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0335D-073E-4FB7-94A1-62920E52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1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CACF5-6D7F-446D-BE94-E324DE17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3EDE4-A503-4FCC-898F-26A8D90D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1C99E-21EE-491D-AB2C-7AF74A1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B660C-88B9-468B-81BC-03295B51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DB31C-B5D2-497D-B530-B559220D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8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0498F-FB46-43D5-8854-9F350D9D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442EF-3C45-4103-9129-36473CC8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49241-E19B-4669-AA0D-627234356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D5AE1-662A-4692-BDC2-12F208EE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F22D2-44AF-421F-835D-AEA2F77C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ABBE3-43D8-49A9-888C-25C68226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1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28999-FF9F-450E-8BDC-CE449990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0A079-88C3-4F2E-B4F5-3726CB1C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E0B119-391D-4AE6-9111-213FADBF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994F4-9618-4A66-80A5-90B205632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152C4-DD5C-4763-8CCD-C02A3532D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5A70B-8EAA-415F-B882-B27E2F4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11A08-4A87-4949-8FBA-966FCF36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20F2E7-D333-41F9-9BCC-3B924FFA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CA08-5978-40A8-815F-BD1A14E9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AD5F21-A0E9-4308-A13C-29EAEC1D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35D78-58E7-4B47-8795-FF988174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DCAA86-A3E7-4F86-B042-1B3C54F6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3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619672-9ECD-4B0B-8B22-006E59B7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AC67A4-387B-4CFA-A681-DD234507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FD2F5-E498-493B-9501-82993E77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9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8B66-CA25-4B59-8B40-346192DB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5F427-DBCD-4128-8172-394FC864C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33088-F0C0-4A76-A245-696133A65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D15E0-960E-44CA-9057-7864FBCB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2B718-4BCB-4761-9BFB-94E39A95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64227-C204-4A1A-9C1A-63026D39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6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F1BF-E2C5-4D21-8DEA-3D22847D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C5CCA-CCBA-4B4F-8FE3-E1CCC3871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F24EB-7189-4938-9FB5-0DFAD06D8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5DC5A-7342-48AE-A72F-F68FC782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137E2-EDF5-4224-B53B-D2BAE126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A8ECC-34E9-4B88-B038-515B2591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3E87F-A7FA-4DA7-9920-83D669BE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EEE9F-D622-4C83-A588-432E83B0C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BF408-B275-4376-8C3D-D9A94F5F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AB3E-8501-4292-95E0-A2417A03074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FA831-D799-4E7B-9B95-066D85097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4B110-DCE7-4308-9EE3-C73A2B58B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3A42-F846-40FF-88BE-6E04031E1D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90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CF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9588330-71C5-4A22-A73C-7516FA8F8C6D}"/>
              </a:ext>
            </a:extLst>
          </p:cNvPr>
          <p:cNvSpPr/>
          <p:nvPr/>
        </p:nvSpPr>
        <p:spPr>
          <a:xfrm>
            <a:off x="685384" y="1209676"/>
            <a:ext cx="10821232" cy="221932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감성 분석 모델을 적용한 숙박 어플리케이션</a:t>
            </a:r>
            <a:endParaRPr lang="en-US" altLang="ko-KR" sz="44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리뷰 분석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2FB6C-7E66-4DB4-9B1F-88138B28927D}"/>
              </a:ext>
            </a:extLst>
          </p:cNvPr>
          <p:cNvSpPr txBox="1"/>
          <p:nvPr/>
        </p:nvSpPr>
        <p:spPr>
          <a:xfrm>
            <a:off x="8715791" y="5198986"/>
            <a:ext cx="2790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사범대학 컴퓨터교육과 </a:t>
            </a:r>
            <a:endParaRPr lang="en-US" altLang="ko-KR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장수조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endParaRPr lang="en-US" altLang="ko-KR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2015104138 </a:t>
            </a:r>
            <a:r>
              <a:rPr lang="ko-KR" altLang="en-US" sz="20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김장혁</a:t>
            </a:r>
            <a:endParaRPr lang="en-US" altLang="ko-KR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2018104126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박수진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51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342352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목표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세부과제별 연구개발 목표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0AFCA-52E1-4E10-80EA-61E38F7FE684}"/>
              </a:ext>
            </a:extLst>
          </p:cNvPr>
          <p:cNvSpPr txBox="1"/>
          <p:nvPr/>
        </p:nvSpPr>
        <p:spPr>
          <a:xfrm>
            <a:off x="1728183" y="3329289"/>
            <a:ext cx="8682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카테고리별 키워드 선정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키워드가 포함된 어절 파악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감성 분석 모델을 적용하여 키워드 어절의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긍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부정 판단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3D39-D650-486B-9985-B40B8A898B99}"/>
              </a:ext>
            </a:extLst>
          </p:cNvPr>
          <p:cNvSpPr txBox="1"/>
          <p:nvPr/>
        </p:nvSpPr>
        <p:spPr>
          <a:xfrm>
            <a:off x="1728183" y="5341028"/>
            <a:ext cx="868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검증 및 보완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시험 데이터를 통해 성능 확인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감성 사전을 보완하며 정확도 높임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72476-FF1E-41E8-940D-4697986D9383}"/>
              </a:ext>
            </a:extLst>
          </p:cNvPr>
          <p:cNvSpPr txBox="1"/>
          <p:nvPr/>
        </p:nvSpPr>
        <p:spPr>
          <a:xfrm>
            <a:off x="1728183" y="1923608"/>
            <a:ext cx="868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수집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제작한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크롤러를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이용하여 리뷰 수집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 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D1E4B2-FBF4-447C-BEC9-1F32EEFD53E5}"/>
              </a:ext>
            </a:extLst>
          </p:cNvPr>
          <p:cNvSpPr/>
          <p:nvPr/>
        </p:nvSpPr>
        <p:spPr>
          <a:xfrm>
            <a:off x="5089668" y="2948349"/>
            <a:ext cx="275207" cy="312343"/>
          </a:xfrm>
          <a:prstGeom prst="down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7CC0343-D137-456E-852C-4FAF13F07146}"/>
              </a:ext>
            </a:extLst>
          </p:cNvPr>
          <p:cNvSpPr/>
          <p:nvPr/>
        </p:nvSpPr>
        <p:spPr>
          <a:xfrm>
            <a:off x="5089668" y="4840706"/>
            <a:ext cx="275207" cy="312343"/>
          </a:xfrm>
          <a:prstGeom prst="down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342352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목표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세부과제별 연구개발 목표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72476-FF1E-41E8-940D-4697986D9383}"/>
              </a:ext>
            </a:extLst>
          </p:cNvPr>
          <p:cNvSpPr txBox="1"/>
          <p:nvPr/>
        </p:nvSpPr>
        <p:spPr>
          <a:xfrm>
            <a:off x="1754819" y="2874974"/>
            <a:ext cx="8682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평가 데이터 및 키워드 시각화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리뷰의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긍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부정 수치를 표현한 원형 차트 생성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카테고리별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긍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부정 수치를 막대 그래프로 표현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카테고리별 키워드 마인드맵으로 시각화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3C4E982-ACBB-489B-BAA0-F10E93FE3C08}"/>
              </a:ext>
            </a:extLst>
          </p:cNvPr>
          <p:cNvSpPr/>
          <p:nvPr/>
        </p:nvSpPr>
        <p:spPr>
          <a:xfrm>
            <a:off x="5089668" y="2313227"/>
            <a:ext cx="275207" cy="312343"/>
          </a:xfrm>
          <a:prstGeom prst="down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342352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목표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개발 목표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3B497-E037-411A-BB1C-0078F268B1A5}"/>
              </a:ext>
            </a:extLst>
          </p:cNvPr>
          <p:cNvSpPr txBox="1"/>
          <p:nvPr/>
        </p:nvSpPr>
        <p:spPr>
          <a:xfrm>
            <a:off x="815266" y="2759672"/>
            <a:ext cx="1033783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사이트별 리뷰구조를 파악하여 자동으로 모든 리뷰 수집하는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크롤러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개발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BCAF4-B20E-4F1D-802B-6E195E08A585}"/>
              </a:ext>
            </a:extLst>
          </p:cNvPr>
          <p:cNvSpPr txBox="1"/>
          <p:nvPr/>
        </p:nvSpPr>
        <p:spPr>
          <a:xfrm>
            <a:off x="815266" y="3673079"/>
            <a:ext cx="927521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KNU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한국어 감성사전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숙박 애플리케이션에 적합한 감성사전 구축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C64D1-62E4-4BAD-8420-EA4180F60086}"/>
              </a:ext>
            </a:extLst>
          </p:cNvPr>
          <p:cNvSpPr txBox="1"/>
          <p:nvPr/>
        </p:nvSpPr>
        <p:spPr>
          <a:xfrm>
            <a:off x="815266" y="4586486"/>
            <a:ext cx="927521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구축한 감성사전과 감성 모델을 기반으로 수집한 리뷰 시각화 작업   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CA03D-F646-4D71-BCBD-9764F54146DB}"/>
              </a:ext>
            </a:extLst>
          </p:cNvPr>
          <p:cNvSpPr txBox="1"/>
          <p:nvPr/>
        </p:nvSpPr>
        <p:spPr>
          <a:xfrm>
            <a:off x="815266" y="1922547"/>
            <a:ext cx="927521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숙소 후기 창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웹사이트에 입력하면 결과물 제시하는 작업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342352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목표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목표 대상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55301E-7196-4211-AF3D-8BE7F75B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05" y="4351247"/>
            <a:ext cx="2444773" cy="23009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CB7377-A835-4C91-9D29-6AF4997F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58" y="3200167"/>
            <a:ext cx="2318135" cy="23009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13BE05-3509-4A96-A236-352EFA5F3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030" y="4191565"/>
            <a:ext cx="2318135" cy="2289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0895CA-3BC4-444F-B246-9D6E55ECF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378" y="1571903"/>
            <a:ext cx="2318135" cy="2366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3C88FA-D870-42DB-A66B-6ACD794A0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698" y="1258700"/>
            <a:ext cx="2284155" cy="22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79226-4340-4E0D-B2CA-A9C271A31D08}"/>
              </a:ext>
            </a:extLst>
          </p:cNvPr>
          <p:cNvSpPr/>
          <p:nvPr/>
        </p:nvSpPr>
        <p:spPr>
          <a:xfrm>
            <a:off x="3438219" y="1717663"/>
            <a:ext cx="4679169" cy="936000"/>
          </a:xfrm>
          <a:prstGeom prst="rect">
            <a:avLst/>
          </a:prstGeom>
          <a:noFill/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300" b="1">
                <a:solidFill>
                  <a:schemeClr val="tx1"/>
                </a:solidFill>
              </a:rPr>
              <a:t>감성분석 모델을 적용한</a:t>
            </a: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chemeClr val="tx1"/>
                </a:solidFill>
              </a:rPr>
              <a:t> 숙소 예약 앱 리뷰 분석 서비스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7736DF-8C74-42AA-BA71-DAF82B28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46102"/>
              </p:ext>
            </p:extLst>
          </p:nvPr>
        </p:nvGraphicFramePr>
        <p:xfrm>
          <a:off x="1702800" y="3303598"/>
          <a:ext cx="1789200" cy="1832399"/>
        </p:xfrm>
        <a:graphic>
          <a:graphicData uri="http://schemas.openxmlformats.org/drawingml/2006/table">
            <a:tbl>
              <a:tblPr firstRow="1" bandRow="1"/>
              <a:tblGrid>
                <a:gridCol w="17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00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수요 조사</a:t>
                      </a:r>
                    </a:p>
                  </a:txBody>
                  <a:tcPr>
                    <a:lnL w="20320" cmpd="sng">
                      <a:solidFill>
                        <a:prstClr val="black"/>
                      </a:solidFill>
                      <a:prstDash val="solid"/>
                    </a:lnL>
                    <a:lnR w="20320" cmpd="sng">
                      <a:solidFill>
                        <a:prstClr val="black"/>
                      </a:solidFill>
                      <a:prstDash val="solid"/>
                    </a:lnR>
                    <a:lnT w="20320" cmpd="sng">
                      <a:solidFill>
                        <a:prstClr val="black"/>
                      </a:solidFill>
                      <a:prstDash val="solid"/>
                    </a:lnT>
                    <a:lnB w="2032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39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설문 조사 진행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리뷰를 분석할 카테고리 선정</a:t>
                      </a:r>
                    </a:p>
                  </a:txBody>
                  <a:tcPr>
                    <a:lnL w="20320" cmpd="sng">
                      <a:solidFill>
                        <a:prstClr val="black"/>
                      </a:solidFill>
                      <a:prstDash val="solid"/>
                    </a:lnL>
                    <a:lnR w="20320" cmpd="sng">
                      <a:solidFill>
                        <a:prstClr val="black"/>
                      </a:solidFill>
                      <a:prstDash val="solid"/>
                    </a:lnR>
                    <a:lnT w="20320" cmpd="sng">
                      <a:solidFill>
                        <a:prstClr val="black"/>
                      </a:solidFill>
                      <a:prstDash val="solid"/>
                    </a:lnT>
                    <a:lnB w="2032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2D4C6D-98D2-4C02-9A67-D00598704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39454"/>
              </p:ext>
            </p:extLst>
          </p:nvPr>
        </p:nvGraphicFramePr>
        <p:xfrm>
          <a:off x="3707942" y="3301861"/>
          <a:ext cx="1906077" cy="1828800"/>
        </p:xfrm>
        <a:graphic>
          <a:graphicData uri="http://schemas.openxmlformats.org/drawingml/2006/table">
            <a:tbl>
              <a:tblPr firstRow="1" bandRow="1"/>
              <a:tblGrid>
                <a:gridCol w="190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78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크롤러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0320" cmpd="sng">
                      <a:solidFill>
                        <a:prstClr val="black"/>
                      </a:solidFill>
                      <a:prstDash val="solid"/>
                    </a:lnL>
                    <a:lnR w="20320" cmpd="sng">
                      <a:solidFill>
                        <a:prstClr val="black"/>
                      </a:solidFill>
                      <a:prstDash val="solid"/>
                    </a:lnR>
                    <a:lnT w="20320" cmpd="sng">
                      <a:solidFill>
                        <a:prstClr val="black"/>
                      </a:solidFill>
                      <a:prstDash val="solid"/>
                    </a:lnT>
                    <a:lnB w="2032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앱 리뷰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크롤러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제작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숙박업소 리뷰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수집</a:t>
                      </a:r>
                    </a:p>
                  </a:txBody>
                  <a:tcPr>
                    <a:lnL w="20320" cmpd="sng">
                      <a:solidFill>
                        <a:prstClr val="black"/>
                      </a:solidFill>
                      <a:prstDash val="solid"/>
                    </a:lnL>
                    <a:lnR w="20320" cmpd="sng">
                      <a:solidFill>
                        <a:prstClr val="black"/>
                      </a:solidFill>
                      <a:prstDash val="solid"/>
                    </a:lnR>
                    <a:lnT w="20320" cmpd="sng">
                      <a:solidFill>
                        <a:prstClr val="black"/>
                      </a:solidFill>
                      <a:prstDash val="solid"/>
                    </a:lnT>
                    <a:lnB w="2032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CDA6D2-F5A9-4CFA-859C-CA06DC8D9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58740"/>
              </p:ext>
            </p:extLst>
          </p:nvPr>
        </p:nvGraphicFramePr>
        <p:xfrm>
          <a:off x="5792958" y="3301861"/>
          <a:ext cx="1947489" cy="3200400"/>
        </p:xfrm>
        <a:graphic>
          <a:graphicData uri="http://schemas.openxmlformats.org/drawingml/2006/table">
            <a:tbl>
              <a:tblPr firstRow="1" bandRow="1"/>
              <a:tblGrid>
                <a:gridCol w="1947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78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감성 사전</a:t>
                      </a:r>
                    </a:p>
                  </a:txBody>
                  <a:tcPr>
                    <a:lnL w="20320" cmpd="sng">
                      <a:solidFill>
                        <a:prstClr val="black"/>
                      </a:solidFill>
                      <a:prstDash val="solid"/>
                    </a:lnL>
                    <a:lnR w="20320" cmpd="sng">
                      <a:solidFill>
                        <a:prstClr val="black"/>
                      </a:solidFill>
                      <a:prstDash val="solid"/>
                    </a:lnR>
                    <a:lnT w="20320" cmpd="sng">
                      <a:solidFill>
                        <a:prstClr val="black"/>
                      </a:solidFill>
                      <a:prstDash val="solid"/>
                    </a:lnT>
                    <a:lnB w="2032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형태소 분석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빈도, 어절 분석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카테고리 별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단어 추출 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긍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/부정 분류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검증 및 보완</a:t>
                      </a:r>
                    </a:p>
                  </a:txBody>
                  <a:tcPr>
                    <a:lnL w="20320" cmpd="sng">
                      <a:solidFill>
                        <a:prstClr val="black"/>
                      </a:solidFill>
                      <a:prstDash val="solid"/>
                    </a:lnL>
                    <a:lnR w="20320" cmpd="sng">
                      <a:solidFill>
                        <a:prstClr val="black"/>
                      </a:solidFill>
                      <a:prstDash val="solid"/>
                    </a:lnR>
                    <a:lnT w="20320" cmpd="sng">
                      <a:solidFill>
                        <a:prstClr val="black"/>
                      </a:solidFill>
                      <a:prstDash val="solid"/>
                    </a:lnT>
                    <a:lnB w="2032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AE3F37-119C-44EC-A75C-7D8811F4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01772"/>
              </p:ext>
            </p:extLst>
          </p:nvPr>
        </p:nvGraphicFramePr>
        <p:xfrm>
          <a:off x="7956474" y="3301861"/>
          <a:ext cx="2444446" cy="1554480"/>
        </p:xfrm>
        <a:graphic>
          <a:graphicData uri="http://schemas.openxmlformats.org/drawingml/2006/table">
            <a:tbl>
              <a:tblPr firstRow="1" bandRow="1"/>
              <a:tblGrid>
                <a:gridCol w="244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78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서비스 화면 </a:t>
                      </a:r>
                    </a:p>
                  </a:txBody>
                  <a:tcPr>
                    <a:lnL w="20320" cmpd="sng">
                      <a:solidFill>
                        <a:prstClr val="black"/>
                      </a:solidFill>
                      <a:prstDash val="solid"/>
                    </a:lnL>
                    <a:lnR w="20320" cmpd="sng">
                      <a:solidFill>
                        <a:prstClr val="black"/>
                      </a:solidFill>
                      <a:prstDash val="solid"/>
                    </a:lnR>
                    <a:lnT w="20320" cmpd="sng">
                      <a:solidFill>
                        <a:prstClr val="black"/>
                      </a:solidFill>
                      <a:prstDash val="solid"/>
                    </a:lnT>
                    <a:lnB w="2032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52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카테고리별 점수 분석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긍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/부정 키워드 시각화</a:t>
                      </a:r>
                    </a:p>
                  </a:txBody>
                  <a:tcPr>
                    <a:lnL w="20320" cmpd="sng">
                      <a:solidFill>
                        <a:prstClr val="black"/>
                      </a:solidFill>
                      <a:prstDash val="solid"/>
                    </a:lnL>
                    <a:lnR w="20320" cmpd="sng">
                      <a:solidFill>
                        <a:prstClr val="black"/>
                      </a:solidFill>
                      <a:prstDash val="solid"/>
                    </a:lnR>
                    <a:lnT w="20320" cmpd="sng">
                      <a:solidFill>
                        <a:prstClr val="black"/>
                      </a:solidFill>
                      <a:prstDash val="solid"/>
                    </a:lnT>
                    <a:lnB w="2032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68B475-0269-4574-BD6D-4CCA57DD962E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5633785" y="2797681"/>
            <a:ext cx="288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E4007C3-2FC6-4C52-A0C7-6DBC4B5987AF}"/>
              </a:ext>
            </a:extLst>
          </p:cNvPr>
          <p:cNvCxnSpPr/>
          <p:nvPr/>
        </p:nvCxnSpPr>
        <p:spPr>
          <a:xfrm>
            <a:off x="2555799" y="2941699"/>
            <a:ext cx="6622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62EA30-D7C5-4764-970A-D9F0472A3618}"/>
              </a:ext>
            </a:extLst>
          </p:cNvPr>
          <p:cNvCxnSpPr/>
          <p:nvPr/>
        </p:nvCxnSpPr>
        <p:spPr>
          <a:xfrm rot="16200000">
            <a:off x="2375717" y="3121781"/>
            <a:ext cx="360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FBCC03-FB4E-4DF6-AE0A-0F8C21549997}"/>
              </a:ext>
            </a:extLst>
          </p:cNvPr>
          <p:cNvCxnSpPr>
            <a:stCxn id="8" idx="0"/>
          </p:cNvCxnSpPr>
          <p:nvPr/>
        </p:nvCxnSpPr>
        <p:spPr>
          <a:xfrm flipV="1">
            <a:off x="4660980" y="2949796"/>
            <a:ext cx="1" cy="352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D4AD242-BC65-4F21-9449-AA0BCCC8ECE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766702" y="2951285"/>
            <a:ext cx="0" cy="350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266446-321A-4F15-B349-D529B202AAA5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9178695" y="2949435"/>
            <a:ext cx="2" cy="352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06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81"/>
    </mc:Choice>
    <mc:Fallback>
      <p:transition spd="slow" advTm="15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 분석 방법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B0812-7DCC-436E-9C54-70FDB3C55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5595" y="1528320"/>
            <a:ext cx="648081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 분석 방법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5F79A-88B6-4588-B47F-B7EA6E2C0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6832" y="1674498"/>
            <a:ext cx="5189670" cy="3104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E3713-E00E-4BBC-A247-4C3994B59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12027" y="1674498"/>
            <a:ext cx="5296359" cy="3104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BEDDCC-1E48-4C02-A24D-14EED9535E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13514" y="4779266"/>
            <a:ext cx="2164971" cy="18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25182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 분석 방법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3D26D-DD3B-48E4-B0A9-220E194AF8CC}"/>
              </a:ext>
            </a:extLst>
          </p:cNvPr>
          <p:cNvSpPr txBox="1"/>
          <p:nvPr/>
        </p:nvSpPr>
        <p:spPr>
          <a:xfrm>
            <a:off x="7118083" y="2026117"/>
            <a:ext cx="44645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dirty="0"/>
              <a:t>리뷰를 읽어보는 시간이 많다고 </a:t>
            </a:r>
            <a:r>
              <a:rPr lang="ko-KR" altLang="en-US" sz="1500" dirty="0" err="1"/>
              <a:t>생각되시나요</a:t>
            </a:r>
            <a:r>
              <a:rPr lang="ko-KR" altLang="en-US" sz="1500" dirty="0"/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6509D0-D50C-4CD4-8BC5-2392C5643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1834" y="2349282"/>
            <a:ext cx="3877055" cy="405821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516CE0B-2000-4A5D-B10A-353CC2802EBC}"/>
              </a:ext>
            </a:extLst>
          </p:cNvPr>
          <p:cNvGrpSpPr/>
          <p:nvPr/>
        </p:nvGrpSpPr>
        <p:grpSpPr>
          <a:xfrm>
            <a:off x="609359" y="2026117"/>
            <a:ext cx="5967904" cy="3822743"/>
            <a:chOff x="609359" y="2026117"/>
            <a:chExt cx="5967904" cy="38227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9EABB9-7C1D-4589-AD1F-44E6111E9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359" y="2026117"/>
              <a:ext cx="5967904" cy="382274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93318B-E69A-415D-8B6A-A12FB8182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22" t="25263" r="42338"/>
            <a:stretch/>
          </p:blipFill>
          <p:spPr>
            <a:xfrm>
              <a:off x="609359" y="2925823"/>
              <a:ext cx="3877055" cy="2905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6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 분석 방법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EF2F1-3E32-40EA-A145-EAB3483B1B51}"/>
              </a:ext>
            </a:extLst>
          </p:cNvPr>
          <p:cNvSpPr txBox="1"/>
          <p:nvPr/>
        </p:nvSpPr>
        <p:spPr>
          <a:xfrm>
            <a:off x="8362809" y="2197247"/>
            <a:ext cx="35036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댓글알바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 lang="ko-KR" altLang="en-US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원하는 내용을 찾기 힘들다</a:t>
            </a:r>
          </a:p>
          <a:p>
            <a:pPr>
              <a:defRPr lang="ko-KR" altLang="en-US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댓글이 너무 많다.</a:t>
            </a:r>
          </a:p>
          <a:p>
            <a:pPr>
              <a:defRPr lang="ko-KR" altLang="en-US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필요없는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댓글이 많다.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95AFA5-38E1-4D94-8377-F11179451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619" y="1769388"/>
            <a:ext cx="6858594" cy="29636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DF333E-0727-4134-A59E-331BD93DB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64875" y="5070373"/>
            <a:ext cx="1769522" cy="15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 분석 방법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564253-9A38-4DE1-95FA-41E832BF4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4160" y="2220155"/>
            <a:ext cx="6965435" cy="3130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B9B95-0B58-480C-83AE-3EDA988D5D04}"/>
              </a:ext>
            </a:extLst>
          </p:cNvPr>
          <p:cNvSpPr txBox="1"/>
          <p:nvPr/>
        </p:nvSpPr>
        <p:spPr>
          <a:xfrm>
            <a:off x="9089016" y="2673671"/>
            <a:ext cx="15121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청결도</a:t>
            </a:r>
          </a:p>
          <a:p>
            <a:pPr>
              <a:defRPr lang="ko-KR" altLang="en-US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가성비</a:t>
            </a:r>
          </a:p>
          <a:p>
            <a:pPr>
              <a:defRPr lang="ko-KR" altLang="en-US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접근성</a:t>
            </a:r>
          </a:p>
          <a:p>
            <a:pPr>
              <a:defRPr lang="ko-KR" altLang="en-US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서비스</a:t>
            </a:r>
          </a:p>
        </p:txBody>
      </p:sp>
    </p:spTree>
    <p:extLst>
      <p:ext uri="{BB962C8B-B14F-4D97-AF65-F5344CB8AC3E}">
        <p14:creationId xmlns:p14="http://schemas.microsoft.com/office/powerpoint/2010/main" val="25873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325515" y="206500"/>
            <a:ext cx="251945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발표 순서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822960" y="1127464"/>
            <a:ext cx="503936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배경 및 중요성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주제 선정 배경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국내외 관련 연구 개발 동향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선행 연구 개발의 문제점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과제의 필요성 및 중요성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기대효과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1729B-069F-4EEA-8919-47CBEBCBB0DA}"/>
              </a:ext>
            </a:extLst>
          </p:cNvPr>
          <p:cNvSpPr txBox="1"/>
          <p:nvPr/>
        </p:nvSpPr>
        <p:spPr>
          <a:xfrm>
            <a:off x="822960" y="3772917"/>
            <a:ext cx="503936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목표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목표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세부과제별 연구 개발 목표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개발 목표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목표 대상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9AB0B-C168-4244-A635-0385F759362D}"/>
              </a:ext>
            </a:extLst>
          </p:cNvPr>
          <p:cNvSpPr txBox="1"/>
          <p:nvPr/>
        </p:nvSpPr>
        <p:spPr>
          <a:xfrm>
            <a:off x="6441439" y="1127464"/>
            <a:ext cx="50393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일정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20008-038C-44F4-AE32-2452AC4A5098}"/>
              </a:ext>
            </a:extLst>
          </p:cNvPr>
          <p:cNvSpPr txBox="1"/>
          <p:nvPr/>
        </p:nvSpPr>
        <p:spPr>
          <a:xfrm>
            <a:off x="6441439" y="3123476"/>
            <a:ext cx="503936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 기자재 및 재료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 계획 및 기대효과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5373B-6A72-4267-A038-5732D1415A1F}"/>
              </a:ext>
            </a:extLst>
          </p:cNvPr>
          <p:cNvSpPr txBox="1"/>
          <p:nvPr/>
        </p:nvSpPr>
        <p:spPr>
          <a:xfrm>
            <a:off x="6441439" y="4703989"/>
            <a:ext cx="503936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참여연구원 현황 및 역할분담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 조직 및 역할 분담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1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설계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73BA37-32E9-40C6-B343-5433C0E10CE6}"/>
              </a:ext>
            </a:extLst>
          </p:cNvPr>
          <p:cNvGrpSpPr/>
          <p:nvPr/>
        </p:nvGrpSpPr>
        <p:grpSpPr>
          <a:xfrm>
            <a:off x="1347537" y="1602187"/>
            <a:ext cx="9448800" cy="5049307"/>
            <a:chOff x="2065147" y="1484757"/>
            <a:chExt cx="8061706" cy="482841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D20C280-44A7-4276-8CC2-74DC4ABC2764}"/>
                </a:ext>
              </a:extLst>
            </p:cNvPr>
            <p:cNvPicPr/>
            <p:nvPr/>
          </p:nvPicPr>
          <p:blipFill rotWithShape="1">
            <a:blip r:embed="rId3">
              <a:lum/>
            </a:blip>
            <a:srcRect/>
            <a:stretch>
              <a:fillRect/>
            </a:stretch>
          </p:blipFill>
          <p:spPr>
            <a:xfrm>
              <a:off x="2065147" y="1484757"/>
              <a:ext cx="8061706" cy="440499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3BD3ED-C5DF-467D-9A85-267867EE6930}"/>
                </a:ext>
              </a:extLst>
            </p:cNvPr>
            <p:cNvSpPr txBox="1"/>
            <p:nvPr/>
          </p:nvSpPr>
          <p:spPr>
            <a:xfrm>
              <a:off x="4979860" y="5949315"/>
              <a:ext cx="2232279" cy="363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/>
                <a:t>[순서 다이어그램]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3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설계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BB287-1AE9-4701-AFD7-032FC9F7BF2E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2531554" y="1602187"/>
            <a:ext cx="7128891" cy="4275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983B9A-7347-4609-AC84-99B79DDF2CA5}"/>
              </a:ext>
            </a:extLst>
          </p:cNvPr>
          <p:cNvSpPr txBox="1"/>
          <p:nvPr/>
        </p:nvSpPr>
        <p:spPr>
          <a:xfrm>
            <a:off x="4799838" y="5949315"/>
            <a:ext cx="2592324" cy="364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/>
              <a:t>[클래스 다이어그램]</a:t>
            </a:r>
          </a:p>
        </p:txBody>
      </p:sp>
    </p:spTree>
    <p:extLst>
      <p:ext uri="{BB962C8B-B14F-4D97-AF65-F5344CB8AC3E}">
        <p14:creationId xmlns:p14="http://schemas.microsoft.com/office/powerpoint/2010/main" val="99033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설계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1DCFD-6B5B-45EE-AD9F-E45C80A58039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2045493" y="1815084"/>
            <a:ext cx="8101012" cy="2910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41C00-72EE-4876-8C3A-8833568D7873}"/>
              </a:ext>
            </a:extLst>
          </p:cNvPr>
          <p:cNvSpPr txBox="1"/>
          <p:nvPr/>
        </p:nvSpPr>
        <p:spPr>
          <a:xfrm>
            <a:off x="4655820" y="5941695"/>
            <a:ext cx="288036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[사용자 인터페이스]</a:t>
            </a:r>
          </a:p>
        </p:txBody>
      </p:sp>
    </p:spTree>
    <p:extLst>
      <p:ext uri="{BB962C8B-B14F-4D97-AF65-F5344CB8AC3E}">
        <p14:creationId xmlns:p14="http://schemas.microsoft.com/office/powerpoint/2010/main" val="235314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설계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16419-DAC0-4886-A56C-CB6A677DC14D}"/>
              </a:ext>
            </a:extLst>
          </p:cNvPr>
          <p:cNvSpPr txBox="1"/>
          <p:nvPr/>
        </p:nvSpPr>
        <p:spPr>
          <a:xfrm>
            <a:off x="4510663" y="6276142"/>
            <a:ext cx="288036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[사용자 인터페이스]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B577CD-9832-49E6-8F8A-0D00433547EA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2068856" y="2079768"/>
            <a:ext cx="7763974" cy="3573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480201-D073-4480-8D41-81015327A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65774" y="1637040"/>
            <a:ext cx="9170137" cy="40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설계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E904C2-1183-49E7-A87F-688AAFCAB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3631" y="2319051"/>
            <a:ext cx="2514669" cy="2219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A9C8F2-6ACB-4B20-A4F7-185193D7DC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68279" y="2703600"/>
            <a:ext cx="1260000" cy="12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A284D9-4D47-476F-AD1D-A2FEDC821D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04126" y="1555200"/>
            <a:ext cx="1080000" cy="9500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4560F4-88A4-4EBD-A98D-70A7418EC9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84261" y="4329225"/>
            <a:ext cx="900000" cy="9000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5FB36592-5245-4CFE-8D61-412F62C1787C}"/>
              </a:ext>
            </a:extLst>
          </p:cNvPr>
          <p:cNvSpPr/>
          <p:nvPr/>
        </p:nvSpPr>
        <p:spPr>
          <a:xfrm>
            <a:off x="6888234" y="2618768"/>
            <a:ext cx="1584063" cy="14583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1E054AC-8445-49C4-8436-9C894133EB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443879" y="883418"/>
            <a:ext cx="5244444" cy="61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41557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53F35-0B75-49DB-ACF9-1552FEE1512F}"/>
              </a:ext>
            </a:extLst>
          </p:cNvPr>
          <p:cNvSpPr txBox="1"/>
          <p:nvPr/>
        </p:nvSpPr>
        <p:spPr>
          <a:xfrm>
            <a:off x="840063" y="821714"/>
            <a:ext cx="2448306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FD6B21-5163-415F-B09F-1C563DFF0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0153" y="2909975"/>
            <a:ext cx="2520315" cy="252031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B3A567-FA71-4773-B9A4-9AD6AD746A36}"/>
              </a:ext>
            </a:extLst>
          </p:cNvPr>
          <p:cNvGrpSpPr/>
          <p:nvPr/>
        </p:nvGrpSpPr>
        <p:grpSpPr>
          <a:xfrm>
            <a:off x="5242518" y="920012"/>
            <a:ext cx="2582418" cy="2582418"/>
            <a:chOff x="4953762" y="502920"/>
            <a:chExt cx="2582418" cy="25824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470A6F6-3C15-4837-A9FF-DFBFC2714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953762" y="502920"/>
              <a:ext cx="2582418" cy="258241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62174E-8907-4620-B7DC-055153887185}"/>
                </a:ext>
              </a:extLst>
            </p:cNvPr>
            <p:cNvSpPr txBox="1"/>
            <p:nvPr/>
          </p:nvSpPr>
          <p:spPr>
            <a:xfrm>
              <a:off x="5272849" y="2708910"/>
              <a:ext cx="1944243" cy="366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/>
                <a:t>Web Crawler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EF49509-9F12-4E4D-A24C-84B70C91F5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13085" y="1085816"/>
            <a:ext cx="1008126" cy="7980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6CA4C1-D146-42F1-BEBE-6C12A3A9D9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49089" y="2261894"/>
            <a:ext cx="936117" cy="9361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1DF24CD-DC41-4E2B-83F5-F20241EE97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64771" y="3642782"/>
            <a:ext cx="2452497" cy="10547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3BA6A3-5648-4977-8A9B-EB66446B7A10}"/>
              </a:ext>
            </a:extLst>
          </p:cNvPr>
          <p:cNvCxnSpPr>
            <a:stCxn id="16" idx="3"/>
          </p:cNvCxnSpPr>
          <p:nvPr/>
        </p:nvCxnSpPr>
        <p:spPr>
          <a:xfrm>
            <a:off x="7505846" y="3309072"/>
            <a:ext cx="509463" cy="509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C4DB63-B0D3-4962-90EE-8CB36076717C}"/>
              </a:ext>
            </a:extLst>
          </p:cNvPr>
          <p:cNvGrpSpPr/>
          <p:nvPr/>
        </p:nvGrpSpPr>
        <p:grpSpPr>
          <a:xfrm>
            <a:off x="7786641" y="1498728"/>
            <a:ext cx="1095233" cy="1281113"/>
            <a:chOff x="7629088" y="1067751"/>
            <a:chExt cx="1095233" cy="128111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7552BA8-DA9F-4A10-B993-FF1618C649B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02255" y="1067751"/>
              <a:ext cx="522066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316F1F8-87B7-4C36-A4AA-E4B014B27EF5}"/>
                </a:ext>
              </a:extLst>
            </p:cNvPr>
            <p:cNvCxnSpPr/>
            <p:nvPr/>
          </p:nvCxnSpPr>
          <p:spPr>
            <a:xfrm rot="10800000">
              <a:off x="8202264" y="2348864"/>
              <a:ext cx="4860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9B523DE-DE3A-405A-A93E-5AF72AA01632}"/>
                </a:ext>
              </a:extLst>
            </p:cNvPr>
            <p:cNvCxnSpPr/>
            <p:nvPr/>
          </p:nvCxnSpPr>
          <p:spPr>
            <a:xfrm rot="5400000">
              <a:off x="7561704" y="1708308"/>
              <a:ext cx="12811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978BCA9-9513-4C4E-93F3-4854029063FF}"/>
                </a:ext>
              </a:extLst>
            </p:cNvPr>
            <p:cNvCxnSpPr/>
            <p:nvPr/>
          </p:nvCxnSpPr>
          <p:spPr>
            <a:xfrm rot="10800000">
              <a:off x="7629088" y="1708308"/>
              <a:ext cx="5731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0662368-D731-4850-83F3-F42B9C1B4A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095122" y="4697483"/>
            <a:ext cx="2238840" cy="195696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FB19F0B-8007-4034-8F65-0DCB7C7C1A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81819" y="4788905"/>
            <a:ext cx="1603387" cy="1865537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262F015-4389-4454-B19B-6CBF0825DC1A}"/>
              </a:ext>
            </a:extLst>
          </p:cNvPr>
          <p:cNvCxnSpPr/>
          <p:nvPr/>
        </p:nvCxnSpPr>
        <p:spPr>
          <a:xfrm>
            <a:off x="7333956" y="5676692"/>
            <a:ext cx="97920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3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내용 및 방법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일정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ACD54-BCFD-4F06-85F5-432B613B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65" y="1602187"/>
            <a:ext cx="7474869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519136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 기자재 및 재료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활용 계획 및 기대효과 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8056BE-5D33-4517-BAF9-8E0E57FFA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3586" y="1609599"/>
            <a:ext cx="2016252" cy="2016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15B474-2E8C-4FBA-98F3-7D13EC869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26818" y="1476916"/>
            <a:ext cx="4861731" cy="2148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48930D-694A-48A7-9EA0-F49D5B753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91712" y="3853213"/>
            <a:ext cx="4247683" cy="26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616672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참여연구원 현황 및 역할분담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수행 조직 및 역할 분담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83F23C-1AD5-4A01-906E-CB6F0597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3" y="1987970"/>
            <a:ext cx="10807193" cy="38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B4FAEE-F59E-4316-AF6B-BD7241B32C9A}"/>
              </a:ext>
            </a:extLst>
          </p:cNvPr>
          <p:cNvCxnSpPr>
            <a:cxnSpLocks/>
          </p:cNvCxnSpPr>
          <p:nvPr/>
        </p:nvCxnSpPr>
        <p:spPr>
          <a:xfrm>
            <a:off x="325515" y="556393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86B1DB-AC13-472F-9123-8FE0D22B5A85}"/>
              </a:ext>
            </a:extLst>
          </p:cNvPr>
          <p:cNvSpPr txBox="1"/>
          <p:nvPr/>
        </p:nvSpPr>
        <p:spPr>
          <a:xfrm>
            <a:off x="4929187" y="5987988"/>
            <a:ext cx="233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감사합니다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4ACF3D-EA79-400E-B192-C1D786A6D4D9}"/>
              </a:ext>
            </a:extLst>
          </p:cNvPr>
          <p:cNvSpPr/>
          <p:nvPr/>
        </p:nvSpPr>
        <p:spPr>
          <a:xfrm>
            <a:off x="685384" y="1962151"/>
            <a:ext cx="10821232" cy="221932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감성 분석 모델을 적용한 숙박 어플리케이션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리뷰 분석 서비스</a:t>
            </a:r>
          </a:p>
        </p:txBody>
      </p:sp>
    </p:spTree>
    <p:extLst>
      <p:ext uri="{BB962C8B-B14F-4D97-AF65-F5344CB8AC3E}">
        <p14:creationId xmlns:p14="http://schemas.microsoft.com/office/powerpoint/2010/main" val="86342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325515" y="206500"/>
            <a:ext cx="553680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배경 및 중요성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주제 선정 배경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FDC51-5FAA-431F-9110-D6DC9BCFAEDA}"/>
              </a:ext>
            </a:extLst>
          </p:cNvPr>
          <p:cNvSpPr txBox="1"/>
          <p:nvPr/>
        </p:nvSpPr>
        <p:spPr>
          <a:xfrm>
            <a:off x="798990" y="2494625"/>
            <a:ext cx="2095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리뷰의 가치 </a:t>
            </a:r>
            <a:r>
              <a:rPr lang="en-US" altLang="ko-KR" dirty="0"/>
              <a:t>~~ </a:t>
            </a:r>
          </a:p>
          <a:p>
            <a:r>
              <a:rPr lang="ko-KR" altLang="en-US" dirty="0"/>
              <a:t>근데 이 리뷰를 이용하여 새로운 데이터를 만들어내는 연구들은 아직 많이 없음</a:t>
            </a:r>
            <a:endParaRPr lang="en-US" altLang="ko-KR" dirty="0"/>
          </a:p>
          <a:p>
            <a:r>
              <a:rPr lang="ko-KR" altLang="en-US" dirty="0"/>
              <a:t>상업적으로나 그 서비스를 이용하는 고객에게도 도움이 되는 것임</a:t>
            </a:r>
            <a:endParaRPr lang="en-US" altLang="ko-KR" dirty="0"/>
          </a:p>
          <a:p>
            <a:r>
              <a:rPr lang="ko-KR" altLang="en-US" dirty="0"/>
              <a:t>따라서 숙박 애플리케이션의 리뷰를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1794-00AC-4455-A081-72B04D6A2DD7}"/>
              </a:ext>
            </a:extLst>
          </p:cNvPr>
          <p:cNvSpPr txBox="1"/>
          <p:nvPr/>
        </p:nvSpPr>
        <p:spPr>
          <a:xfrm>
            <a:off x="3604333" y="2032986"/>
            <a:ext cx="474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 </a:t>
            </a:r>
            <a:r>
              <a:rPr lang="en-US" altLang="ko-KR" dirty="0"/>
              <a:t>-&gt; </a:t>
            </a:r>
            <a:r>
              <a:rPr lang="ko-KR" altLang="en-US" dirty="0"/>
              <a:t>숙소 예약할 때 많은 시간 소요 </a:t>
            </a:r>
            <a:endParaRPr lang="en-US" altLang="ko-KR" dirty="0"/>
          </a:p>
          <a:p>
            <a:r>
              <a:rPr lang="ko-KR" altLang="en-US" dirty="0"/>
              <a:t>사장 </a:t>
            </a:r>
            <a:r>
              <a:rPr lang="en-US" altLang="ko-KR" dirty="0"/>
              <a:t>-&gt; </a:t>
            </a:r>
            <a:r>
              <a:rPr lang="ko-KR" altLang="en-US" dirty="0"/>
              <a:t>고객의 리뷰를 하나하나 관리하기 쉽지 않음</a:t>
            </a:r>
            <a:endParaRPr lang="en-US" altLang="ko-KR" dirty="0"/>
          </a:p>
          <a:p>
            <a:r>
              <a:rPr lang="ko-KR" altLang="en-US" dirty="0"/>
              <a:t>자신들의 서비스의 질이 </a:t>
            </a:r>
            <a:r>
              <a:rPr lang="ko-KR" altLang="en-US" dirty="0" err="1"/>
              <a:t>어떠한지</a:t>
            </a:r>
            <a:r>
              <a:rPr lang="ko-KR" altLang="en-US" dirty="0"/>
              <a:t> 파악하기 위해선 전체 리뷰를 </a:t>
            </a:r>
            <a:r>
              <a:rPr lang="ko-KR" altLang="en-US" dirty="0" err="1"/>
              <a:t>보야하는데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시간이 많이 걸릴 뿐더러 통계데이터가 아니므로 단순히 읽는 것만으로 판단하는데 어려움이 있음 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4BDEE18-C5AB-4450-AFBC-1C307EEE8FC2}"/>
              </a:ext>
            </a:extLst>
          </p:cNvPr>
          <p:cNvSpPr/>
          <p:nvPr/>
        </p:nvSpPr>
        <p:spPr>
          <a:xfrm>
            <a:off x="5104660" y="4447713"/>
            <a:ext cx="757660" cy="656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CFD64-D594-40D1-81F6-CA8680774C38}"/>
              </a:ext>
            </a:extLst>
          </p:cNvPr>
          <p:cNvSpPr txBox="1"/>
          <p:nvPr/>
        </p:nvSpPr>
        <p:spPr>
          <a:xfrm>
            <a:off x="3604333" y="5449306"/>
            <a:ext cx="474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전체 리뷰를 분석해주는 서비스가 있으면 어떨까 </a:t>
            </a:r>
            <a:r>
              <a:rPr lang="ko-KR" altLang="en-US" dirty="0" err="1"/>
              <a:t>생각해봄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1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325515" y="206500"/>
            <a:ext cx="553680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배경 및 중요성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국내외 관련 연구 개발 동향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4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325515" y="206500"/>
            <a:ext cx="553680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배경 및 중요성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선행 연구 개발의 문제점 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0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325515" y="206500"/>
            <a:ext cx="553680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배경 및 중요성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과제의 필요성 및 중요성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2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325515" y="206500"/>
            <a:ext cx="553680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배경 및 중요성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기대효과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85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342352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목표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목표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7E07B-6942-415F-8C1D-09E478393E9B}"/>
              </a:ext>
            </a:extLst>
          </p:cNvPr>
          <p:cNvSpPr txBox="1"/>
          <p:nvPr/>
        </p:nvSpPr>
        <p:spPr>
          <a:xfrm>
            <a:off x="815266" y="1741314"/>
            <a:ext cx="7831583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숙박 어플리케이션 리뷰에 적합한 새로운 감성 사전 구축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6A2B4-B2FE-4C1E-BCE9-0CA6032A621C}"/>
              </a:ext>
            </a:extLst>
          </p:cNvPr>
          <p:cNvSpPr txBox="1"/>
          <p:nvPr/>
        </p:nvSpPr>
        <p:spPr>
          <a:xfrm>
            <a:off x="858667" y="2473488"/>
            <a:ext cx="9812291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리뷰의 감성을 분석하여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긍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부정 수치를 표현한  원형 차트 제시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04E1E-A597-4789-B655-B3EAA2566F4A}"/>
              </a:ext>
            </a:extLst>
          </p:cNvPr>
          <p:cNvSpPr txBox="1"/>
          <p:nvPr/>
        </p:nvSpPr>
        <p:spPr>
          <a:xfrm>
            <a:off x="858666" y="3205662"/>
            <a:ext cx="1055801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4~5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 카테고리의 감성을 분석하여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긍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부정 수치를 표현한 막대 그래프 제시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68A1C-64E3-4F7B-9A7E-EC4BDBAE31EE}"/>
              </a:ext>
            </a:extLst>
          </p:cNvPr>
          <p:cNvSpPr txBox="1"/>
          <p:nvPr/>
        </p:nvSpPr>
        <p:spPr>
          <a:xfrm>
            <a:off x="858666" y="3937836"/>
            <a:ext cx="1055801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핵심 키워드 추출 및 마인드맵으로 제시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0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C8C2E-8B3B-472B-84F8-6F0F7C334C88}"/>
              </a:ext>
            </a:extLst>
          </p:cNvPr>
          <p:cNvCxnSpPr>
            <a:cxnSpLocks/>
          </p:cNvCxnSpPr>
          <p:nvPr/>
        </p:nvCxnSpPr>
        <p:spPr>
          <a:xfrm>
            <a:off x="325515" y="870012"/>
            <a:ext cx="11540970" cy="0"/>
          </a:xfrm>
          <a:prstGeom prst="line">
            <a:avLst/>
          </a:prstGeom>
          <a:ln w="57150">
            <a:solidFill>
              <a:srgbClr val="25CF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661BB-172A-46E7-9B7D-2DAF3FFD882F}"/>
              </a:ext>
            </a:extLst>
          </p:cNvPr>
          <p:cNvSpPr/>
          <p:nvPr/>
        </p:nvSpPr>
        <p:spPr>
          <a:xfrm>
            <a:off x="437275" y="206500"/>
            <a:ext cx="3423525" cy="3261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목표 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CCE7-39D1-442F-B226-99BB5DD6B61C}"/>
              </a:ext>
            </a:extLst>
          </p:cNvPr>
          <p:cNvSpPr txBox="1"/>
          <p:nvPr/>
        </p:nvSpPr>
        <p:spPr>
          <a:xfrm>
            <a:off x="325515" y="1009140"/>
            <a:ext cx="503936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세부과제별 연구개발 목표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0AFCA-52E1-4E10-80EA-61E38F7FE684}"/>
              </a:ext>
            </a:extLst>
          </p:cNvPr>
          <p:cNvSpPr txBox="1"/>
          <p:nvPr/>
        </p:nvSpPr>
        <p:spPr>
          <a:xfrm>
            <a:off x="1754818" y="1798304"/>
            <a:ext cx="8682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수요조사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설문지 제작 및 배부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설문 응답 정리 및 분석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설문을 통하여 감성분석을 진행할 카테고리 선정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3D39-D650-486B-9985-B40B8A898B99}"/>
              </a:ext>
            </a:extLst>
          </p:cNvPr>
          <p:cNvSpPr txBox="1"/>
          <p:nvPr/>
        </p:nvSpPr>
        <p:spPr>
          <a:xfrm>
            <a:off x="1754818" y="3542202"/>
            <a:ext cx="868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크롤러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제작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여기 어때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야놀자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리뷰 수집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리뷰 수집 위해 동적 페이지에 맞는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크롤러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제작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72476-FF1E-41E8-940D-4697986D9383}"/>
              </a:ext>
            </a:extLst>
          </p:cNvPr>
          <p:cNvSpPr txBox="1"/>
          <p:nvPr/>
        </p:nvSpPr>
        <p:spPr>
          <a:xfrm>
            <a:off x="1754819" y="5157835"/>
            <a:ext cx="8682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형태소 분석 및 품사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태킹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필요없는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조사구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기호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 제거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단어별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빈도 분석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A47F218-3DCE-469F-8B97-7911E0AABBCF}"/>
              </a:ext>
            </a:extLst>
          </p:cNvPr>
          <p:cNvSpPr/>
          <p:nvPr/>
        </p:nvSpPr>
        <p:spPr>
          <a:xfrm>
            <a:off x="5188994" y="3263950"/>
            <a:ext cx="275207" cy="312343"/>
          </a:xfrm>
          <a:prstGeom prst="down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C109EF4-3F93-4091-8E87-12BA92CC3802}"/>
              </a:ext>
            </a:extLst>
          </p:cNvPr>
          <p:cNvSpPr/>
          <p:nvPr/>
        </p:nvSpPr>
        <p:spPr>
          <a:xfrm>
            <a:off x="5188993" y="4833026"/>
            <a:ext cx="275207" cy="312343"/>
          </a:xfrm>
          <a:prstGeom prst="down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4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1357</Words>
  <Application>Microsoft Office PowerPoint</Application>
  <PresentationFormat>와이드스크린</PresentationFormat>
  <Paragraphs>218</Paragraphs>
  <Slides>29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나눔스퀘어라운드 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수진 박</dc:creator>
  <cp:lastModifiedBy>d0oR d0oR</cp:lastModifiedBy>
  <cp:revision>55</cp:revision>
  <dcterms:created xsi:type="dcterms:W3CDTF">2020-04-10T07:43:27Z</dcterms:created>
  <dcterms:modified xsi:type="dcterms:W3CDTF">2020-04-11T09:58:07Z</dcterms:modified>
</cp:coreProperties>
</file>