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75" r:id="rId3"/>
    <p:sldId id="269" r:id="rId4"/>
    <p:sldId id="271" r:id="rId5"/>
    <p:sldId id="270" r:id="rId6"/>
    <p:sldId id="272" r:id="rId7"/>
    <p:sldId id="273" r:id="rId8"/>
    <p:sldId id="274" r:id="rId9"/>
    <p:sldId id="257" r:id="rId10"/>
    <p:sldId id="265" r:id="rId11"/>
    <p:sldId id="258" r:id="rId12"/>
    <p:sldId id="266" r:id="rId13"/>
    <p:sldId id="260" r:id="rId14"/>
    <p:sldId id="267" r:id="rId15"/>
    <p:sldId id="259" r:id="rId16"/>
    <p:sldId id="261" r:id="rId17"/>
    <p:sldId id="264" r:id="rId18"/>
    <p:sldId id="262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18" autoAdjust="0"/>
  </p:normalViewPr>
  <p:slideViewPr>
    <p:cSldViewPr snapToGrid="0">
      <p:cViewPr varScale="1">
        <p:scale>
          <a:sx n="51" d="100"/>
          <a:sy n="51" d="100"/>
        </p:scale>
        <p:origin x="9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70191-289B-4435-A1F4-A8A3E9F8775D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7699-BC5D-446D-8662-82F5F4320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8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A7699-BC5D-446D-8662-82F5F4320A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0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Sébastien </a:t>
            </a:r>
            <a:r>
              <a:rPr lang="en-US" altLang="zh-CN" dirty="0" err="1"/>
              <a:t>Bubeck</a:t>
            </a:r>
            <a:r>
              <a:rPr lang="en-US" altLang="zh-CN" dirty="0"/>
              <a:t>, Varun Chandrasekaran, Ronen </a:t>
            </a:r>
            <a:r>
              <a:rPr lang="en-US" altLang="zh-CN" dirty="0" err="1"/>
              <a:t>Eldan</a:t>
            </a:r>
            <a:r>
              <a:rPr lang="en-US" altLang="zh-CN" dirty="0"/>
              <a:t>, Johannes </a:t>
            </a:r>
            <a:r>
              <a:rPr lang="en-US" altLang="zh-CN" dirty="0" err="1"/>
              <a:t>Gehrke</a:t>
            </a:r>
            <a:r>
              <a:rPr lang="en-US" altLang="zh-CN" dirty="0"/>
              <a:t>, Eric Horvitz, </a:t>
            </a:r>
            <a:r>
              <a:rPr lang="en-US" altLang="zh-CN" dirty="0" err="1"/>
              <a:t>Ece</a:t>
            </a:r>
            <a:r>
              <a:rPr lang="en-US" altLang="zh-CN" dirty="0"/>
              <a:t> Kamar, Peter Lee, Yin Tat Lee, </a:t>
            </a:r>
            <a:r>
              <a:rPr lang="en-US" altLang="zh-CN" dirty="0" err="1"/>
              <a:t>Yuanzhi</a:t>
            </a:r>
            <a:r>
              <a:rPr lang="en-US" altLang="zh-CN" dirty="0"/>
              <a:t> Li, Scott Lundberg, Harsha Nori, Hamid </a:t>
            </a:r>
            <a:r>
              <a:rPr lang="en-US" altLang="zh-CN" dirty="0" err="1"/>
              <a:t>Palangi</a:t>
            </a:r>
            <a:r>
              <a:rPr lang="en-US" altLang="zh-CN" dirty="0"/>
              <a:t>, Marco Tulio Ribeiro, Yi Zhang, 2023, Sparks of Artificial General Intelligence: Early experiments with </a:t>
            </a:r>
            <a:r>
              <a:rPr lang="en-US" altLang="zh-CN" dirty="0" err="1"/>
              <a:t>GPT</a:t>
            </a:r>
            <a:r>
              <a:rPr lang="en-US" altLang="zh-CN" dirty="0"/>
              <a:t>-4, 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  </a:t>
            </a:r>
            <a:r>
              <a:rPr lang="zh-CN" altLang="en-US" dirty="0"/>
              <a:t>（</a:t>
            </a:r>
            <a:r>
              <a:rPr lang="en-US" altLang="zh-CN" dirty="0"/>
              <a:t>22 Mar 2023 </a:t>
            </a:r>
            <a:r>
              <a:rPr lang="en-US" altLang="zh-CN" dirty="0" err="1"/>
              <a:t>ver</a:t>
            </a:r>
            <a:r>
              <a:rPr lang="en-US" altLang="zh-CN" dirty="0"/>
              <a:t> 1</a:t>
            </a:r>
            <a:r>
              <a:rPr lang="zh-CN" altLang="en-US" dirty="0"/>
              <a:t>， </a:t>
            </a:r>
            <a:r>
              <a:rPr lang="en-US" altLang="zh-CN" dirty="0"/>
              <a:t>13 Apr 2023 </a:t>
            </a:r>
            <a:r>
              <a:rPr lang="en-US" altLang="zh-CN" dirty="0" err="1"/>
              <a:t>ver</a:t>
            </a:r>
            <a:r>
              <a:rPr lang="en-US" altLang="zh-CN" dirty="0"/>
              <a:t> 5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A7699-BC5D-446D-8662-82F5F4320A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7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6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5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9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7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at.lmsys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2FC6F1-75AD-42AF-B03E-D965DD40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8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DB7281-453F-4658-BE22-150B8839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927"/>
            <a:ext cx="12192000" cy="55313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0A9D34-1542-42D6-AFFE-2F2748F7B437}"/>
              </a:ext>
            </a:extLst>
          </p:cNvPr>
          <p:cNvSpPr txBox="1"/>
          <p:nvPr/>
        </p:nvSpPr>
        <p:spPr>
          <a:xfrm>
            <a:off x="8555611" y="6269920"/>
            <a:ext cx="36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106594-71DB-4DED-996A-9409C279489F}"/>
              </a:ext>
            </a:extLst>
          </p:cNvPr>
          <p:cNvSpPr txBox="1"/>
          <p:nvPr/>
        </p:nvSpPr>
        <p:spPr>
          <a:xfrm>
            <a:off x="6323815" y="6269920"/>
            <a:ext cx="223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Bubeck</a:t>
            </a:r>
            <a:r>
              <a:rPr lang="en-US" altLang="zh-CN" dirty="0"/>
              <a:t> </a:t>
            </a:r>
            <a:r>
              <a:rPr lang="en-US" altLang="zh-CN" dirty="0" err="1"/>
              <a:t>et.al</a:t>
            </a:r>
            <a:r>
              <a:rPr lang="en-US" altLang="zh-CN" dirty="0"/>
              <a:t>.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2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99059" y="134471"/>
            <a:ext cx="1120588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GPT-4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4975"/>
            <a:ext cx="8175812" cy="51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9934575" cy="485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claude.ai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78008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好的。我再给你</a:t>
            </a:r>
            <a:r>
              <a:rPr lang="en-US" altLang="zh-CN"/>
              <a:t>5</a:t>
            </a:r>
            <a:r>
              <a:rPr lang="zh-CN" altLang="en-US"/>
              <a:t>种东西，请考虑如何把它们置于一张桌子上，从下到上叠放到一起，要求还是越稳定越好。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</a:t>
            </a:r>
            <a:r>
              <a:rPr lang="en-US" altLang="zh-CN"/>
              <a:t>5</a:t>
            </a:r>
            <a:r>
              <a:rPr lang="zh-CN" altLang="en-US"/>
              <a:t>种东西是：（</a:t>
            </a:r>
            <a:r>
              <a:rPr lang="en-US" altLang="zh-CN"/>
              <a:t>a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瓶</a:t>
            </a:r>
            <a:r>
              <a:rPr lang="en-US" altLang="zh-CN"/>
              <a:t>350ml</a:t>
            </a:r>
            <a:r>
              <a:rPr lang="zh-CN" altLang="en-US"/>
              <a:t>未开盖的矿泉水；（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台笔记本电脑；（</a:t>
            </a:r>
            <a:r>
              <a:rPr lang="en-US" altLang="zh-CN"/>
              <a:t>c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个普通图钉（钉帽直径 </a:t>
            </a:r>
            <a:r>
              <a:rPr lang="en-US" altLang="zh-CN"/>
              <a:t>10mm</a:t>
            </a:r>
            <a:r>
              <a:rPr lang="zh-CN" altLang="en-US"/>
              <a:t>，钉身长度 </a:t>
            </a:r>
            <a:r>
              <a:rPr lang="en-US" altLang="zh-CN"/>
              <a:t>10mm</a:t>
            </a:r>
            <a:r>
              <a:rPr lang="zh-CN" altLang="en-US"/>
              <a:t>）（</a:t>
            </a:r>
            <a:r>
              <a:rPr lang="en-US" altLang="zh-CN"/>
              <a:t>d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个熟鸡蛋；（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本书。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claude.ai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050"/>
            <a:ext cx="10034077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slack/claude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12057713" cy="47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6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好的。我再给你</a:t>
            </a:r>
            <a:r>
              <a:rPr lang="en-US" altLang="zh-CN"/>
              <a:t>5</a:t>
            </a:r>
            <a:r>
              <a:rPr lang="zh-CN" altLang="en-US"/>
              <a:t>种东西，请考虑如何把它们置于一张桌子上，从下到上叠放到一起，要求还是越稳定越好。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</a:t>
            </a:r>
            <a:r>
              <a:rPr lang="en-US" altLang="zh-CN"/>
              <a:t>5</a:t>
            </a:r>
            <a:r>
              <a:rPr lang="zh-CN" altLang="en-US"/>
              <a:t>种东西是：（</a:t>
            </a:r>
            <a:r>
              <a:rPr lang="en-US" altLang="zh-CN"/>
              <a:t>a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瓶</a:t>
            </a:r>
            <a:r>
              <a:rPr lang="en-US" altLang="zh-CN"/>
              <a:t>350ml</a:t>
            </a:r>
            <a:r>
              <a:rPr lang="zh-CN" altLang="en-US"/>
              <a:t>未开盖的矿泉水；（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台笔记本电脑；（</a:t>
            </a:r>
            <a:r>
              <a:rPr lang="en-US" altLang="zh-CN"/>
              <a:t>c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个普通图钉（钉帽直径 </a:t>
            </a:r>
            <a:r>
              <a:rPr lang="en-US" altLang="zh-CN"/>
              <a:t>10mm</a:t>
            </a:r>
            <a:r>
              <a:rPr lang="zh-CN" altLang="en-US"/>
              <a:t>，钉身长度 </a:t>
            </a:r>
            <a:r>
              <a:rPr lang="en-US" altLang="zh-CN"/>
              <a:t>10mm</a:t>
            </a:r>
            <a:r>
              <a:rPr lang="zh-CN" altLang="en-US"/>
              <a:t>）（</a:t>
            </a:r>
            <a:r>
              <a:rPr lang="en-US" altLang="zh-CN"/>
              <a:t>d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个熟鸡蛋；（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本书。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slack/claude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" y="1837763"/>
            <a:ext cx="11992898" cy="48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Vicuna-13b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11380"/>
            <a:ext cx="12066494" cy="28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文心一言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11309537" cy="49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3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好的。我再给你</a:t>
            </a:r>
            <a:r>
              <a:rPr lang="en-US" altLang="zh-CN"/>
              <a:t>5</a:t>
            </a:r>
            <a:r>
              <a:rPr lang="zh-CN" altLang="en-US"/>
              <a:t>种东西，请考虑如何把它们置于一张桌子上，从下到上叠放到一起，要求还是越稳定越好。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</a:t>
            </a:r>
            <a:r>
              <a:rPr lang="en-US" altLang="zh-CN"/>
              <a:t>5</a:t>
            </a:r>
            <a:r>
              <a:rPr lang="zh-CN" altLang="en-US"/>
              <a:t>种东西是：（</a:t>
            </a:r>
            <a:r>
              <a:rPr lang="en-US" altLang="zh-CN"/>
              <a:t>a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瓶</a:t>
            </a:r>
            <a:r>
              <a:rPr lang="en-US" altLang="zh-CN"/>
              <a:t>350ml</a:t>
            </a:r>
            <a:r>
              <a:rPr lang="zh-CN" altLang="en-US"/>
              <a:t>未开盖的矿泉水；（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台笔记本电脑；（</a:t>
            </a:r>
            <a:r>
              <a:rPr lang="en-US" altLang="zh-CN"/>
              <a:t>c</a:t>
            </a:r>
            <a:r>
              <a:rPr lang="zh-CN" altLang="en-US"/>
              <a:t>）；</a:t>
            </a:r>
            <a:r>
              <a:rPr lang="en-US" altLang="zh-CN"/>
              <a:t>1</a:t>
            </a:r>
            <a:r>
              <a:rPr lang="zh-CN" altLang="en-US"/>
              <a:t>个普通图钉（钉帽直径 </a:t>
            </a:r>
            <a:r>
              <a:rPr lang="en-US" altLang="zh-CN"/>
              <a:t>10mm</a:t>
            </a:r>
            <a:r>
              <a:rPr lang="zh-CN" altLang="en-US"/>
              <a:t>，钉身长度 </a:t>
            </a:r>
            <a:r>
              <a:rPr lang="en-US" altLang="zh-CN"/>
              <a:t>10mm</a:t>
            </a:r>
            <a:r>
              <a:rPr lang="zh-CN" altLang="en-US"/>
              <a:t>）（</a:t>
            </a:r>
            <a:r>
              <a:rPr lang="en-US" altLang="zh-CN"/>
              <a:t>d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个熟鸡蛋；（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本书。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文心一言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107156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4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星火大模型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15657"/>
            <a:ext cx="12128293" cy="47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8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360</a:t>
            </a:r>
            <a:r>
              <a:rPr lang="zh-CN" altLang="en-US" b="1"/>
              <a:t>智脑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86050"/>
            <a:ext cx="12039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3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5A83E-31EE-4AB3-B4A1-D5DAA3904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测试大语言模型的常识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案例：叠放物品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8464B-D15D-4233-A782-34CF914DD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9452"/>
            <a:ext cx="9144000" cy="11312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詹卫东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2023-07-11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015F95-21DD-4688-8769-88E7E67CFDD8}"/>
              </a:ext>
            </a:extLst>
          </p:cNvPr>
          <p:cNvSpPr txBox="1"/>
          <p:nvPr/>
        </p:nvSpPr>
        <p:spPr>
          <a:xfrm>
            <a:off x="8555611" y="6269920"/>
            <a:ext cx="36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7332AF-AA89-4D1C-88FD-67276583A4C4}"/>
              </a:ext>
            </a:extLst>
          </p:cNvPr>
          <p:cNvSpPr txBox="1"/>
          <p:nvPr/>
        </p:nvSpPr>
        <p:spPr>
          <a:xfrm>
            <a:off x="5354425" y="6269920"/>
            <a:ext cx="320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试题来源：</a:t>
            </a:r>
            <a:r>
              <a:rPr lang="en-US" altLang="zh-CN" dirty="0" err="1"/>
              <a:t>Bubeck</a:t>
            </a:r>
            <a:r>
              <a:rPr lang="en-US" altLang="zh-CN" dirty="0"/>
              <a:t> </a:t>
            </a:r>
            <a:r>
              <a:rPr lang="en-US" altLang="zh-CN" dirty="0" err="1"/>
              <a:t>et.al</a:t>
            </a:r>
            <a:r>
              <a:rPr lang="en-US" altLang="zh-CN" dirty="0"/>
              <a:t>.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12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2FC6F1-75AD-42AF-B03E-D965DD40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38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04E44D-5DA6-447E-B071-2C4AD00E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8312"/>
            <a:ext cx="12192000" cy="47013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9A63E4-5C1D-4669-A2FB-D9357D0709FE}"/>
              </a:ext>
            </a:extLst>
          </p:cNvPr>
          <p:cNvSpPr txBox="1"/>
          <p:nvPr/>
        </p:nvSpPr>
        <p:spPr>
          <a:xfrm>
            <a:off x="8555611" y="6269920"/>
            <a:ext cx="36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64AD92-CABB-4DB4-AA30-9CB204510BD7}"/>
              </a:ext>
            </a:extLst>
          </p:cNvPr>
          <p:cNvSpPr txBox="1"/>
          <p:nvPr/>
        </p:nvSpPr>
        <p:spPr>
          <a:xfrm>
            <a:off x="6323815" y="6269920"/>
            <a:ext cx="223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Bubeck</a:t>
            </a:r>
            <a:r>
              <a:rPr lang="en-US" altLang="zh-CN" dirty="0"/>
              <a:t> </a:t>
            </a:r>
            <a:r>
              <a:rPr lang="en-US" altLang="zh-CN" dirty="0" err="1"/>
              <a:t>et.al</a:t>
            </a:r>
            <a:r>
              <a:rPr lang="en-US" altLang="zh-CN" dirty="0"/>
              <a:t>.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6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69D5D9-3C38-4EBE-A4CF-9C18811F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86" y="0"/>
            <a:ext cx="777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5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5E4C6B-AE1D-40BF-9845-C4F540B6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84" y="0"/>
            <a:ext cx="7642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DA7B43-C879-4F75-8AEF-C308C111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4" y="0"/>
            <a:ext cx="8659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8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AC0422-A24F-419E-8817-AB30C2D7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62"/>
            <a:ext cx="12192000" cy="50938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20BF1E8-CA11-43D4-A8A9-6593375EFAF0}"/>
              </a:ext>
            </a:extLst>
          </p:cNvPr>
          <p:cNvSpPr/>
          <p:nvPr/>
        </p:nvSpPr>
        <p:spPr>
          <a:xfrm>
            <a:off x="131975" y="2545237"/>
            <a:ext cx="11934334" cy="5656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8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2EAAFC-D3F3-4EB1-8B86-090E14E6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89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42527C-2309-4D21-88FE-98E1524F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807"/>
            <a:ext cx="12192000" cy="3504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DA6A8C-EDE3-42A1-B20D-688267BF37E2}"/>
              </a:ext>
            </a:extLst>
          </p:cNvPr>
          <p:cNvSpPr txBox="1"/>
          <p:nvPr/>
        </p:nvSpPr>
        <p:spPr>
          <a:xfrm>
            <a:off x="5780988" y="593442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https://chat.lmsys.org/</a:t>
            </a:r>
            <a:r>
              <a:rPr lang="zh-CN" altLang="en-US" dirty="0"/>
              <a:t>                </a:t>
            </a:r>
            <a:r>
              <a:rPr lang="en-US" altLang="zh-CN" dirty="0"/>
              <a:t>vicuna-</a:t>
            </a:r>
            <a:r>
              <a:rPr lang="en-US" altLang="zh-CN" dirty="0" err="1"/>
              <a:t>13b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689"/>
            <a:ext cx="10533529" cy="40418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99059" y="134471"/>
            <a:ext cx="1120588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ChatGPT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201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1228</Words>
  <Application>Microsoft Office PowerPoint</Application>
  <PresentationFormat>宽屏</PresentationFormat>
  <Paragraphs>58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测试大语言模型的常识  案例：叠放物品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Zhan Weidong</cp:lastModifiedBy>
  <cp:revision>13</cp:revision>
  <dcterms:created xsi:type="dcterms:W3CDTF">2023-07-13T08:33:33Z</dcterms:created>
  <dcterms:modified xsi:type="dcterms:W3CDTF">2023-07-13T13:41:13Z</dcterms:modified>
</cp:coreProperties>
</file>