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75" r:id="rId2"/>
    <p:sldId id="268" r:id="rId3"/>
    <p:sldId id="269" r:id="rId4"/>
    <p:sldId id="271" r:id="rId5"/>
    <p:sldId id="270" r:id="rId6"/>
    <p:sldId id="272" r:id="rId7"/>
    <p:sldId id="273" r:id="rId8"/>
    <p:sldId id="274" r:id="rId9"/>
    <p:sldId id="257" r:id="rId10"/>
    <p:sldId id="265" r:id="rId11"/>
    <p:sldId id="258" r:id="rId12"/>
    <p:sldId id="266" r:id="rId13"/>
    <p:sldId id="260" r:id="rId14"/>
    <p:sldId id="267" r:id="rId15"/>
    <p:sldId id="259" r:id="rId16"/>
    <p:sldId id="261" r:id="rId17"/>
    <p:sldId id="264" r:id="rId18"/>
    <p:sldId id="262" r:id="rId19"/>
    <p:sldId id="263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3218" autoAdjust="0"/>
  </p:normalViewPr>
  <p:slideViewPr>
    <p:cSldViewPr snapToGrid="0">
      <p:cViewPr varScale="1">
        <p:scale>
          <a:sx n="51" d="100"/>
          <a:sy n="51" d="100"/>
        </p:scale>
        <p:origin x="999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F70191-289B-4435-A1F4-A8A3E9F8775D}" type="datetimeFigureOut">
              <a:rPr lang="zh-CN" altLang="en-US" smtClean="0"/>
              <a:t>2023/7/13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DA7699-BC5D-446D-8662-82F5F4320A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1886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DA7699-BC5D-446D-8662-82F5F4320A3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15089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Sébastien </a:t>
            </a:r>
            <a:r>
              <a:rPr lang="en-US" altLang="zh-CN" dirty="0" err="1"/>
              <a:t>Bubeck</a:t>
            </a:r>
            <a:r>
              <a:rPr lang="en-US" altLang="zh-CN" dirty="0"/>
              <a:t>, Varun Chandrasekaran, Ronen </a:t>
            </a:r>
            <a:r>
              <a:rPr lang="en-US" altLang="zh-CN" dirty="0" err="1"/>
              <a:t>Eldan</a:t>
            </a:r>
            <a:r>
              <a:rPr lang="en-US" altLang="zh-CN" dirty="0"/>
              <a:t>, Johannes </a:t>
            </a:r>
            <a:r>
              <a:rPr lang="en-US" altLang="zh-CN" dirty="0" err="1"/>
              <a:t>Gehrke</a:t>
            </a:r>
            <a:r>
              <a:rPr lang="en-US" altLang="zh-CN" dirty="0"/>
              <a:t>, Eric Horvitz, </a:t>
            </a:r>
            <a:r>
              <a:rPr lang="en-US" altLang="zh-CN" dirty="0" err="1"/>
              <a:t>Ece</a:t>
            </a:r>
            <a:r>
              <a:rPr lang="en-US" altLang="zh-CN" dirty="0"/>
              <a:t> Kamar, Peter Lee, Yin Tat Lee, </a:t>
            </a:r>
            <a:r>
              <a:rPr lang="en-US" altLang="zh-CN" dirty="0" err="1"/>
              <a:t>Yuanzhi</a:t>
            </a:r>
            <a:r>
              <a:rPr lang="en-US" altLang="zh-CN" dirty="0"/>
              <a:t> Li, Scott Lundberg, Harsha Nori, Hamid </a:t>
            </a:r>
            <a:r>
              <a:rPr lang="en-US" altLang="zh-CN" dirty="0" err="1"/>
              <a:t>Palangi</a:t>
            </a:r>
            <a:r>
              <a:rPr lang="en-US" altLang="zh-CN" dirty="0"/>
              <a:t>, Marco Tulio Ribeiro, Yi Zhang, 2023, Sparks of Artificial General Intelligence: Early experiments with </a:t>
            </a:r>
            <a:r>
              <a:rPr lang="en-US" altLang="zh-CN" dirty="0" err="1"/>
              <a:t>GPT</a:t>
            </a:r>
            <a:r>
              <a:rPr lang="en-US" altLang="zh-CN" dirty="0"/>
              <a:t>-4, https://</a:t>
            </a:r>
            <a:r>
              <a:rPr lang="en-US" altLang="zh-CN" dirty="0" err="1"/>
              <a:t>arxiv.org</a:t>
            </a:r>
            <a:r>
              <a:rPr lang="en-US" altLang="zh-CN" dirty="0"/>
              <a:t>/abs/2303.12712   </a:t>
            </a:r>
            <a:r>
              <a:rPr lang="zh-CN" altLang="en-US" dirty="0"/>
              <a:t>（</a:t>
            </a:r>
            <a:r>
              <a:rPr lang="en-US" altLang="zh-CN" dirty="0"/>
              <a:t>22 Mar 2023 </a:t>
            </a:r>
            <a:r>
              <a:rPr lang="en-US" altLang="zh-CN" dirty="0" err="1"/>
              <a:t>ver</a:t>
            </a:r>
            <a:r>
              <a:rPr lang="en-US" altLang="zh-CN" dirty="0"/>
              <a:t> 1</a:t>
            </a:r>
            <a:r>
              <a:rPr lang="zh-CN" altLang="en-US" dirty="0"/>
              <a:t>， </a:t>
            </a:r>
            <a:r>
              <a:rPr lang="en-US" altLang="zh-CN" dirty="0"/>
              <a:t>13 Apr 2023 </a:t>
            </a:r>
            <a:r>
              <a:rPr lang="en-US" altLang="zh-CN" dirty="0" err="1"/>
              <a:t>ver</a:t>
            </a:r>
            <a:r>
              <a:rPr lang="en-US" altLang="zh-CN" dirty="0"/>
              <a:t> 5</a:t>
            </a:r>
            <a:r>
              <a:rPr lang="zh-CN" altLang="en-US" dirty="0"/>
              <a:t>）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DA7699-BC5D-446D-8662-82F5F4320A3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0687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2787E-B921-4C90-B383-9DE202D233BE}" type="datetimeFigureOut">
              <a:rPr lang="zh-CN" altLang="en-US" smtClean="0"/>
              <a:t>2023/7/13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DFA1C-9E01-4FB1-BD64-87CDDD8C23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1973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2787E-B921-4C90-B383-9DE202D233BE}" type="datetimeFigureOut">
              <a:rPr lang="zh-CN" altLang="en-US" smtClean="0"/>
              <a:t>2023/7/13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DFA1C-9E01-4FB1-BD64-87CDDD8C23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2534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2787E-B921-4C90-B383-9DE202D233BE}" type="datetimeFigureOut">
              <a:rPr lang="zh-CN" altLang="en-US" smtClean="0"/>
              <a:t>2023/7/13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DFA1C-9E01-4FB1-BD64-87CDDD8C23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1962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2787E-B921-4C90-B383-9DE202D233BE}" type="datetimeFigureOut">
              <a:rPr lang="zh-CN" altLang="en-US" smtClean="0"/>
              <a:t>2023/7/13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DFA1C-9E01-4FB1-BD64-87CDDD8C23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7126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2787E-B921-4C90-B383-9DE202D233BE}" type="datetimeFigureOut">
              <a:rPr lang="zh-CN" altLang="en-US" smtClean="0"/>
              <a:t>2023/7/13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DFA1C-9E01-4FB1-BD64-87CDDD8C23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3152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2787E-B921-4C90-B383-9DE202D233BE}" type="datetimeFigureOut">
              <a:rPr lang="zh-CN" altLang="en-US" smtClean="0"/>
              <a:t>2023/7/13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DFA1C-9E01-4FB1-BD64-87CDDD8C23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744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2787E-B921-4C90-B383-9DE202D233BE}" type="datetimeFigureOut">
              <a:rPr lang="zh-CN" altLang="en-US" smtClean="0"/>
              <a:t>2023/7/13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DFA1C-9E01-4FB1-BD64-87CDDD8C23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3352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2787E-B921-4C90-B383-9DE202D233BE}" type="datetimeFigureOut">
              <a:rPr lang="zh-CN" altLang="en-US" smtClean="0"/>
              <a:t>2023/7/13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DFA1C-9E01-4FB1-BD64-87CDDD8C23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2798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2787E-B921-4C90-B383-9DE202D233BE}" type="datetimeFigureOut">
              <a:rPr lang="zh-CN" altLang="en-US" smtClean="0"/>
              <a:t>2023/7/13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DFA1C-9E01-4FB1-BD64-87CDDD8C23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2135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2787E-B921-4C90-B383-9DE202D233BE}" type="datetimeFigureOut">
              <a:rPr lang="zh-CN" altLang="en-US" smtClean="0"/>
              <a:t>2023/7/13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DFA1C-9E01-4FB1-BD64-87CDDD8C23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2677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2787E-B921-4C90-B383-9DE202D233BE}" type="datetimeFigureOut">
              <a:rPr lang="zh-CN" altLang="en-US" smtClean="0"/>
              <a:t>2023/7/13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DFA1C-9E01-4FB1-BD64-87CDDD8C23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1535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A2787E-B921-4C90-B383-9DE202D233BE}" type="datetimeFigureOut">
              <a:rPr lang="zh-CN" altLang="en-US" smtClean="0"/>
              <a:t>2023/7/13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4DFA1C-9E01-4FB1-BD64-87CDDD8C23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390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chat.lmsys.org/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85A83E-31EE-4AB3-B4A1-D5DAA3904E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测试大语言模型的常识</a:t>
            </a:r>
            <a:br>
              <a:rPr lang="en-US" altLang="zh-CN" dirty="0"/>
            </a:br>
            <a:br>
              <a:rPr lang="en-US" altLang="zh-CN" dirty="0"/>
            </a:br>
            <a:r>
              <a:rPr lang="zh-CN" altLang="en-US" dirty="0"/>
              <a:t>案例：叠放物品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BB8464B-D15D-4233-A782-34CF914DD9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49452"/>
            <a:ext cx="9144000" cy="1131216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/>
              <a:t>詹卫东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2023-07-11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F015F95-21DD-4688-8769-88E7E67CFDD8}"/>
              </a:ext>
            </a:extLst>
          </p:cNvPr>
          <p:cNvSpPr txBox="1"/>
          <p:nvPr/>
        </p:nvSpPr>
        <p:spPr>
          <a:xfrm>
            <a:off x="8555611" y="6269920"/>
            <a:ext cx="36363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https://</a:t>
            </a:r>
            <a:r>
              <a:rPr lang="en-US" altLang="zh-CN" dirty="0" err="1"/>
              <a:t>arxiv.org</a:t>
            </a:r>
            <a:r>
              <a:rPr lang="en-US" altLang="zh-CN" dirty="0"/>
              <a:t>/abs/2303.12712 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D7332AF-AA89-4D1C-88FD-67276583A4C4}"/>
              </a:ext>
            </a:extLst>
          </p:cNvPr>
          <p:cNvSpPr txBox="1"/>
          <p:nvPr/>
        </p:nvSpPr>
        <p:spPr>
          <a:xfrm>
            <a:off x="5354425" y="6269920"/>
            <a:ext cx="32011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试题来源：</a:t>
            </a:r>
            <a:r>
              <a:rPr lang="en-US" altLang="zh-CN" dirty="0" err="1"/>
              <a:t>Bubeck</a:t>
            </a:r>
            <a:r>
              <a:rPr lang="en-US" altLang="zh-CN" dirty="0"/>
              <a:t> </a:t>
            </a:r>
            <a:r>
              <a:rPr lang="en-US" altLang="zh-CN" dirty="0" err="1"/>
              <a:t>et.al</a:t>
            </a:r>
            <a:r>
              <a:rPr lang="en-US" altLang="zh-CN" dirty="0"/>
              <a:t>. 2023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981241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8613"/>
            <a:ext cx="12192000" cy="17691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/>
              <a:t>User</a:t>
            </a:r>
          </a:p>
          <a:p>
            <a:pPr>
              <a:lnSpc>
                <a:spcPct val="150000"/>
              </a:lnSpc>
            </a:pPr>
            <a:r>
              <a:rPr lang="zh-CN" altLang="en-US"/>
              <a:t>我给你5种东西，请考虑如何把它们置于一张桌子上，从下到上叠放到一起，越稳定越好。</a:t>
            </a:r>
          </a:p>
          <a:p>
            <a:pPr>
              <a:lnSpc>
                <a:spcPct val="150000"/>
              </a:lnSpc>
            </a:pPr>
            <a:r>
              <a:rPr lang="zh-CN" altLang="en-US"/>
              <a:t>这5种东西是：（a）1本书；（b）9个熟鸡蛋；（c）1台笔记本电脑；（d）1瓶350ml未开盖的矿泉水；（e）1个普通图钉（钉帽直径 10mm，钉身长度 10mm）。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0399059" y="134471"/>
            <a:ext cx="1120588" cy="367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/>
              <a:t>GPT-4</a:t>
            </a:r>
            <a:endParaRPr lang="zh-CN" altLang="en-US" b="1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704975"/>
            <a:ext cx="8175812" cy="5125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2056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8613"/>
            <a:ext cx="12192000" cy="17691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/>
              <a:t>User</a:t>
            </a:r>
          </a:p>
          <a:p>
            <a:pPr>
              <a:lnSpc>
                <a:spcPct val="150000"/>
              </a:lnSpc>
            </a:pPr>
            <a:r>
              <a:rPr lang="zh-CN" altLang="en-US"/>
              <a:t>我给你5种东西，请考虑如何把它们置于一张桌子上，从下到上叠放到一起，越稳定越好。</a:t>
            </a:r>
          </a:p>
          <a:p>
            <a:pPr>
              <a:lnSpc>
                <a:spcPct val="150000"/>
              </a:lnSpc>
            </a:pPr>
            <a:r>
              <a:rPr lang="zh-CN" altLang="en-US"/>
              <a:t>这5种东西是：（a）1本书；（b）9个熟鸡蛋；（c）1台笔记本电脑；（d）1瓶350ml未开盖的矿泉水；（e）1个普通图钉（钉帽直径 10mm，钉身长度 10mm）。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37764"/>
            <a:ext cx="9934575" cy="48577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0399059" y="134471"/>
            <a:ext cx="1479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/>
              <a:t>claude.ai</a:t>
            </a:r>
            <a:endParaRPr lang="zh-CN" altLang="en-US" b="1"/>
          </a:p>
        </p:txBody>
      </p:sp>
    </p:spTree>
    <p:extLst>
      <p:ext uri="{BB962C8B-B14F-4D97-AF65-F5344CB8AC3E}">
        <p14:creationId xmlns:p14="http://schemas.microsoft.com/office/powerpoint/2010/main" val="17800815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8613"/>
            <a:ext cx="12192000" cy="17691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/>
              <a:t>User</a:t>
            </a:r>
          </a:p>
          <a:p>
            <a:pPr>
              <a:lnSpc>
                <a:spcPct val="150000"/>
              </a:lnSpc>
            </a:pPr>
            <a:r>
              <a:rPr lang="zh-CN" altLang="en-US"/>
              <a:t>好的。我再给你</a:t>
            </a:r>
            <a:r>
              <a:rPr lang="en-US" altLang="zh-CN"/>
              <a:t>5</a:t>
            </a:r>
            <a:r>
              <a:rPr lang="zh-CN" altLang="en-US"/>
              <a:t>种东西，请考虑如何把它们置于一张桌子上，从下到上叠放到一起，要求还是越稳定越好。</a:t>
            </a:r>
          </a:p>
          <a:p>
            <a:pPr>
              <a:lnSpc>
                <a:spcPct val="150000"/>
              </a:lnSpc>
            </a:pPr>
            <a:r>
              <a:rPr lang="zh-CN" altLang="en-US"/>
              <a:t>这</a:t>
            </a:r>
            <a:r>
              <a:rPr lang="en-US" altLang="zh-CN"/>
              <a:t>5</a:t>
            </a:r>
            <a:r>
              <a:rPr lang="zh-CN" altLang="en-US"/>
              <a:t>种东西是：（</a:t>
            </a:r>
            <a:r>
              <a:rPr lang="en-US" altLang="zh-CN"/>
              <a:t>a</a:t>
            </a:r>
            <a:r>
              <a:rPr lang="zh-CN" altLang="en-US"/>
              <a:t>）</a:t>
            </a:r>
            <a:r>
              <a:rPr lang="en-US" altLang="zh-CN"/>
              <a:t>1</a:t>
            </a:r>
            <a:r>
              <a:rPr lang="zh-CN" altLang="en-US"/>
              <a:t>瓶</a:t>
            </a:r>
            <a:r>
              <a:rPr lang="en-US" altLang="zh-CN"/>
              <a:t>350ml</a:t>
            </a:r>
            <a:r>
              <a:rPr lang="zh-CN" altLang="en-US"/>
              <a:t>未开盖的矿泉水；（</a:t>
            </a:r>
            <a:r>
              <a:rPr lang="en-US" altLang="zh-CN"/>
              <a:t>b</a:t>
            </a:r>
            <a:r>
              <a:rPr lang="zh-CN" altLang="en-US"/>
              <a:t>）</a:t>
            </a:r>
            <a:r>
              <a:rPr lang="en-US" altLang="zh-CN"/>
              <a:t>1</a:t>
            </a:r>
            <a:r>
              <a:rPr lang="zh-CN" altLang="en-US"/>
              <a:t>台笔记本电脑；（</a:t>
            </a:r>
            <a:r>
              <a:rPr lang="en-US" altLang="zh-CN"/>
              <a:t>c</a:t>
            </a:r>
            <a:r>
              <a:rPr lang="zh-CN" altLang="en-US"/>
              <a:t>）</a:t>
            </a:r>
            <a:r>
              <a:rPr lang="en-US" altLang="zh-CN"/>
              <a:t>1</a:t>
            </a:r>
            <a:r>
              <a:rPr lang="zh-CN" altLang="en-US"/>
              <a:t>个普通图钉（钉帽直径 </a:t>
            </a:r>
            <a:r>
              <a:rPr lang="en-US" altLang="zh-CN"/>
              <a:t>10mm</a:t>
            </a:r>
            <a:r>
              <a:rPr lang="zh-CN" altLang="en-US"/>
              <a:t>，钉身长度 </a:t>
            </a:r>
            <a:r>
              <a:rPr lang="en-US" altLang="zh-CN"/>
              <a:t>10mm</a:t>
            </a:r>
            <a:r>
              <a:rPr lang="zh-CN" altLang="en-US"/>
              <a:t>）（</a:t>
            </a:r>
            <a:r>
              <a:rPr lang="en-US" altLang="zh-CN"/>
              <a:t>d</a:t>
            </a:r>
            <a:r>
              <a:rPr lang="zh-CN" altLang="en-US"/>
              <a:t>）</a:t>
            </a:r>
            <a:r>
              <a:rPr lang="en-US" altLang="zh-CN"/>
              <a:t>9</a:t>
            </a:r>
            <a:r>
              <a:rPr lang="zh-CN" altLang="en-US"/>
              <a:t>个熟鸡蛋；（</a:t>
            </a:r>
            <a:r>
              <a:rPr lang="en-US" altLang="zh-CN"/>
              <a:t>e</a:t>
            </a:r>
            <a:r>
              <a:rPr lang="zh-CN" altLang="en-US"/>
              <a:t>）</a:t>
            </a:r>
            <a:r>
              <a:rPr lang="en-US" altLang="zh-CN"/>
              <a:t>1</a:t>
            </a:r>
            <a:r>
              <a:rPr lang="zh-CN" altLang="en-US"/>
              <a:t>本书。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0399059" y="134471"/>
            <a:ext cx="1479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/>
              <a:t>claude.ai</a:t>
            </a:r>
            <a:endParaRPr lang="zh-CN" altLang="en-US" b="1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24050"/>
            <a:ext cx="10034077" cy="455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4367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8613"/>
            <a:ext cx="12192000" cy="17691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/>
              <a:t>User</a:t>
            </a:r>
          </a:p>
          <a:p>
            <a:pPr>
              <a:lnSpc>
                <a:spcPct val="150000"/>
              </a:lnSpc>
            </a:pPr>
            <a:r>
              <a:rPr lang="zh-CN" altLang="en-US"/>
              <a:t>我给你5种东西，请考虑如何把它们置于一张桌子上，从下到上叠放到一起，越稳定越好。</a:t>
            </a:r>
          </a:p>
          <a:p>
            <a:pPr>
              <a:lnSpc>
                <a:spcPct val="150000"/>
              </a:lnSpc>
            </a:pPr>
            <a:r>
              <a:rPr lang="zh-CN" altLang="en-US"/>
              <a:t>这5种东西是：（a）1本书；（b）9个熟鸡蛋；（c）1台笔记本电脑；（d）1瓶350ml未开盖的矿泉水；（e）1个普通图钉（钉帽直径 10mm，钉身长度 10mm）。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0399059" y="134471"/>
            <a:ext cx="1479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/>
              <a:t>slack/claude</a:t>
            </a:r>
            <a:endParaRPr lang="zh-CN" altLang="en-US" b="1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37764"/>
            <a:ext cx="12057713" cy="4789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2690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8613"/>
            <a:ext cx="12192000" cy="17691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/>
              <a:t>User</a:t>
            </a:r>
          </a:p>
          <a:p>
            <a:pPr>
              <a:lnSpc>
                <a:spcPct val="150000"/>
              </a:lnSpc>
            </a:pPr>
            <a:r>
              <a:rPr lang="zh-CN" altLang="en-US"/>
              <a:t>好的。我再给你</a:t>
            </a:r>
            <a:r>
              <a:rPr lang="en-US" altLang="zh-CN"/>
              <a:t>5</a:t>
            </a:r>
            <a:r>
              <a:rPr lang="zh-CN" altLang="en-US"/>
              <a:t>种东西，请考虑如何把它们置于一张桌子上，从下到上叠放到一起，要求还是越稳定越好。</a:t>
            </a:r>
          </a:p>
          <a:p>
            <a:pPr>
              <a:lnSpc>
                <a:spcPct val="150000"/>
              </a:lnSpc>
            </a:pPr>
            <a:r>
              <a:rPr lang="zh-CN" altLang="en-US"/>
              <a:t>这</a:t>
            </a:r>
            <a:r>
              <a:rPr lang="en-US" altLang="zh-CN"/>
              <a:t>5</a:t>
            </a:r>
            <a:r>
              <a:rPr lang="zh-CN" altLang="en-US"/>
              <a:t>种东西是：（</a:t>
            </a:r>
            <a:r>
              <a:rPr lang="en-US" altLang="zh-CN"/>
              <a:t>a</a:t>
            </a:r>
            <a:r>
              <a:rPr lang="zh-CN" altLang="en-US"/>
              <a:t>）</a:t>
            </a:r>
            <a:r>
              <a:rPr lang="en-US" altLang="zh-CN"/>
              <a:t>1</a:t>
            </a:r>
            <a:r>
              <a:rPr lang="zh-CN" altLang="en-US"/>
              <a:t>瓶</a:t>
            </a:r>
            <a:r>
              <a:rPr lang="en-US" altLang="zh-CN"/>
              <a:t>350ml</a:t>
            </a:r>
            <a:r>
              <a:rPr lang="zh-CN" altLang="en-US"/>
              <a:t>未开盖的矿泉水；（</a:t>
            </a:r>
            <a:r>
              <a:rPr lang="en-US" altLang="zh-CN"/>
              <a:t>b</a:t>
            </a:r>
            <a:r>
              <a:rPr lang="zh-CN" altLang="en-US"/>
              <a:t>）</a:t>
            </a:r>
            <a:r>
              <a:rPr lang="en-US" altLang="zh-CN"/>
              <a:t>1</a:t>
            </a:r>
            <a:r>
              <a:rPr lang="zh-CN" altLang="en-US"/>
              <a:t>台笔记本电脑；（</a:t>
            </a:r>
            <a:r>
              <a:rPr lang="en-US" altLang="zh-CN"/>
              <a:t>c</a:t>
            </a:r>
            <a:r>
              <a:rPr lang="zh-CN" altLang="en-US"/>
              <a:t>）</a:t>
            </a:r>
            <a:r>
              <a:rPr lang="en-US" altLang="zh-CN"/>
              <a:t>1</a:t>
            </a:r>
            <a:r>
              <a:rPr lang="zh-CN" altLang="en-US"/>
              <a:t>个普通图钉（钉帽直径 </a:t>
            </a:r>
            <a:r>
              <a:rPr lang="en-US" altLang="zh-CN"/>
              <a:t>10mm</a:t>
            </a:r>
            <a:r>
              <a:rPr lang="zh-CN" altLang="en-US"/>
              <a:t>，钉身长度 </a:t>
            </a:r>
            <a:r>
              <a:rPr lang="en-US" altLang="zh-CN"/>
              <a:t>10mm</a:t>
            </a:r>
            <a:r>
              <a:rPr lang="zh-CN" altLang="en-US"/>
              <a:t>）（</a:t>
            </a:r>
            <a:r>
              <a:rPr lang="en-US" altLang="zh-CN"/>
              <a:t>d</a:t>
            </a:r>
            <a:r>
              <a:rPr lang="zh-CN" altLang="en-US"/>
              <a:t>）</a:t>
            </a:r>
            <a:r>
              <a:rPr lang="en-US" altLang="zh-CN"/>
              <a:t>9</a:t>
            </a:r>
            <a:r>
              <a:rPr lang="zh-CN" altLang="en-US"/>
              <a:t>个熟鸡蛋；（</a:t>
            </a:r>
            <a:r>
              <a:rPr lang="en-US" altLang="zh-CN"/>
              <a:t>e</a:t>
            </a:r>
            <a:r>
              <a:rPr lang="zh-CN" altLang="en-US"/>
              <a:t>）</a:t>
            </a:r>
            <a:r>
              <a:rPr lang="en-US" altLang="zh-CN"/>
              <a:t>1</a:t>
            </a:r>
            <a:r>
              <a:rPr lang="zh-CN" altLang="en-US"/>
              <a:t>本书。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0399059" y="134471"/>
            <a:ext cx="1479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/>
              <a:t>slack/claude</a:t>
            </a:r>
            <a:endParaRPr lang="zh-CN" altLang="en-US" b="1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81" y="1837763"/>
            <a:ext cx="11992898" cy="489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5155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8613"/>
            <a:ext cx="12192000" cy="17691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/>
              <a:t>User</a:t>
            </a:r>
          </a:p>
          <a:p>
            <a:pPr>
              <a:lnSpc>
                <a:spcPct val="150000"/>
              </a:lnSpc>
            </a:pPr>
            <a:r>
              <a:rPr lang="zh-CN" altLang="en-US"/>
              <a:t>我给你5种东西，请考虑如何把它们置于一张桌子上，从下到上叠放到一起，越稳定越好。</a:t>
            </a:r>
          </a:p>
          <a:p>
            <a:pPr>
              <a:lnSpc>
                <a:spcPct val="150000"/>
              </a:lnSpc>
            </a:pPr>
            <a:r>
              <a:rPr lang="zh-CN" altLang="en-US"/>
              <a:t>这5种东西是：（a）1本书；（b）9个熟鸡蛋；（c）1台笔记本电脑；（d）1瓶350ml未开盖的矿泉水；（e）1个普通图钉（钉帽直径 10mm，钉身长度 10mm）。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0399059" y="134471"/>
            <a:ext cx="1479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/>
              <a:t>Vicuna-13b</a:t>
            </a:r>
            <a:endParaRPr lang="zh-CN" altLang="en-US" b="1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2111380"/>
            <a:ext cx="12066494" cy="2857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9300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8613"/>
            <a:ext cx="12192000" cy="17691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/>
              <a:t>User</a:t>
            </a:r>
          </a:p>
          <a:p>
            <a:pPr>
              <a:lnSpc>
                <a:spcPct val="150000"/>
              </a:lnSpc>
            </a:pPr>
            <a:r>
              <a:rPr lang="zh-CN" altLang="en-US"/>
              <a:t>我给你5种东西，请考虑如何把它们置于一张桌子上，从下到上叠放到一起，越稳定越好。</a:t>
            </a:r>
          </a:p>
          <a:p>
            <a:pPr>
              <a:lnSpc>
                <a:spcPct val="150000"/>
              </a:lnSpc>
            </a:pPr>
            <a:r>
              <a:rPr lang="zh-CN" altLang="en-US"/>
              <a:t>这5种东西是：（a）1本书；（b）9个熟鸡蛋；（c）1台笔记本电脑；（d）1瓶350ml未开盖的矿泉水；（e）1个普通图钉（钉帽直径 10mm，钉身长度 10mm）。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0399059" y="134471"/>
            <a:ext cx="1479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/>
              <a:t>文心一言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37764"/>
            <a:ext cx="11309537" cy="4975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0308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8613"/>
            <a:ext cx="12192000" cy="17691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/>
              <a:t>User</a:t>
            </a:r>
          </a:p>
          <a:p>
            <a:pPr>
              <a:lnSpc>
                <a:spcPct val="150000"/>
              </a:lnSpc>
            </a:pPr>
            <a:r>
              <a:rPr lang="zh-CN" altLang="en-US"/>
              <a:t>好的。我再给你</a:t>
            </a:r>
            <a:r>
              <a:rPr lang="en-US" altLang="zh-CN"/>
              <a:t>5</a:t>
            </a:r>
            <a:r>
              <a:rPr lang="zh-CN" altLang="en-US"/>
              <a:t>种东西，请考虑如何把它们置于一张桌子上，从下到上叠放到一起，要求还是越稳定越好。</a:t>
            </a:r>
          </a:p>
          <a:p>
            <a:pPr>
              <a:lnSpc>
                <a:spcPct val="150000"/>
              </a:lnSpc>
            </a:pPr>
            <a:r>
              <a:rPr lang="zh-CN" altLang="en-US"/>
              <a:t>这</a:t>
            </a:r>
            <a:r>
              <a:rPr lang="en-US" altLang="zh-CN"/>
              <a:t>5</a:t>
            </a:r>
            <a:r>
              <a:rPr lang="zh-CN" altLang="en-US"/>
              <a:t>种东西是：（</a:t>
            </a:r>
            <a:r>
              <a:rPr lang="en-US" altLang="zh-CN"/>
              <a:t>a</a:t>
            </a:r>
            <a:r>
              <a:rPr lang="zh-CN" altLang="en-US"/>
              <a:t>）</a:t>
            </a:r>
            <a:r>
              <a:rPr lang="en-US" altLang="zh-CN"/>
              <a:t>1</a:t>
            </a:r>
            <a:r>
              <a:rPr lang="zh-CN" altLang="en-US"/>
              <a:t>瓶</a:t>
            </a:r>
            <a:r>
              <a:rPr lang="en-US" altLang="zh-CN"/>
              <a:t>350ml</a:t>
            </a:r>
            <a:r>
              <a:rPr lang="zh-CN" altLang="en-US"/>
              <a:t>未开盖的矿泉水；（</a:t>
            </a:r>
            <a:r>
              <a:rPr lang="en-US" altLang="zh-CN"/>
              <a:t>b</a:t>
            </a:r>
            <a:r>
              <a:rPr lang="zh-CN" altLang="en-US"/>
              <a:t>）</a:t>
            </a:r>
            <a:r>
              <a:rPr lang="en-US" altLang="zh-CN"/>
              <a:t>1</a:t>
            </a:r>
            <a:r>
              <a:rPr lang="zh-CN" altLang="en-US"/>
              <a:t>台笔记本电脑；（</a:t>
            </a:r>
            <a:r>
              <a:rPr lang="en-US" altLang="zh-CN"/>
              <a:t>c</a:t>
            </a:r>
            <a:r>
              <a:rPr lang="zh-CN" altLang="en-US"/>
              <a:t>）；</a:t>
            </a:r>
            <a:r>
              <a:rPr lang="en-US" altLang="zh-CN"/>
              <a:t>1</a:t>
            </a:r>
            <a:r>
              <a:rPr lang="zh-CN" altLang="en-US"/>
              <a:t>个普通图钉（钉帽直径 </a:t>
            </a:r>
            <a:r>
              <a:rPr lang="en-US" altLang="zh-CN"/>
              <a:t>10mm</a:t>
            </a:r>
            <a:r>
              <a:rPr lang="zh-CN" altLang="en-US"/>
              <a:t>，钉身长度 </a:t>
            </a:r>
            <a:r>
              <a:rPr lang="en-US" altLang="zh-CN"/>
              <a:t>10mm</a:t>
            </a:r>
            <a:r>
              <a:rPr lang="zh-CN" altLang="en-US"/>
              <a:t>）（</a:t>
            </a:r>
            <a:r>
              <a:rPr lang="en-US" altLang="zh-CN"/>
              <a:t>d</a:t>
            </a:r>
            <a:r>
              <a:rPr lang="zh-CN" altLang="en-US"/>
              <a:t>）</a:t>
            </a:r>
            <a:r>
              <a:rPr lang="en-US" altLang="zh-CN"/>
              <a:t>9</a:t>
            </a:r>
            <a:r>
              <a:rPr lang="zh-CN" altLang="en-US"/>
              <a:t>个熟鸡蛋；（</a:t>
            </a:r>
            <a:r>
              <a:rPr lang="en-US" altLang="zh-CN"/>
              <a:t>e</a:t>
            </a:r>
            <a:r>
              <a:rPr lang="zh-CN" altLang="en-US"/>
              <a:t>）</a:t>
            </a:r>
            <a:r>
              <a:rPr lang="en-US" altLang="zh-CN"/>
              <a:t>1</a:t>
            </a:r>
            <a:r>
              <a:rPr lang="zh-CN" altLang="en-US"/>
              <a:t>本书。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0399059" y="134471"/>
            <a:ext cx="1479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/>
              <a:t>文心一言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37764"/>
            <a:ext cx="10715625" cy="492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6403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8613"/>
            <a:ext cx="12192000" cy="17691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/>
              <a:t>User</a:t>
            </a:r>
          </a:p>
          <a:p>
            <a:pPr>
              <a:lnSpc>
                <a:spcPct val="150000"/>
              </a:lnSpc>
            </a:pPr>
            <a:r>
              <a:rPr lang="zh-CN" altLang="en-US"/>
              <a:t>我给你5种东西，请考虑如何把它们置于一张桌子上，从下到上叠放到一起，越稳定越好。</a:t>
            </a:r>
          </a:p>
          <a:p>
            <a:pPr>
              <a:lnSpc>
                <a:spcPct val="150000"/>
              </a:lnSpc>
            </a:pPr>
            <a:r>
              <a:rPr lang="zh-CN" altLang="en-US"/>
              <a:t>这5种东西是：（a）1本书；（b）9个熟鸡蛋；（c）1台笔记本电脑；（d）1瓶350ml未开盖的矿泉水；（e）1个普通图钉（钉帽直径 10mm，钉身长度 10mm）。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0399059" y="134471"/>
            <a:ext cx="1479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/>
              <a:t>星火大模型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2015657"/>
            <a:ext cx="12128293" cy="4752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4872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8613"/>
            <a:ext cx="12192000" cy="17691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/>
              <a:t>User</a:t>
            </a:r>
          </a:p>
          <a:p>
            <a:pPr>
              <a:lnSpc>
                <a:spcPct val="150000"/>
              </a:lnSpc>
            </a:pPr>
            <a:r>
              <a:rPr lang="zh-CN" altLang="en-US"/>
              <a:t>我给你5种东西，请考虑如何把它们置于一张桌子上，从下到上叠放到一起，越稳定越好。</a:t>
            </a:r>
          </a:p>
          <a:p>
            <a:pPr>
              <a:lnSpc>
                <a:spcPct val="150000"/>
              </a:lnSpc>
            </a:pPr>
            <a:r>
              <a:rPr lang="zh-CN" altLang="en-US"/>
              <a:t>这5种东西是：（a）1本书；（b）9个熟鸡蛋；（c）1台笔记本电脑；（d）1瓶350ml未开盖的矿泉水；（e）1个普通图钉（钉帽直径 10mm，钉身长度 10mm）。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0399059" y="134471"/>
            <a:ext cx="1479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/>
              <a:t>360</a:t>
            </a:r>
            <a:r>
              <a:rPr lang="zh-CN" altLang="en-US" b="1"/>
              <a:t>智脑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2686050"/>
            <a:ext cx="12039600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437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02FC6F1-75AD-42AF-B03E-D965DD40CA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73890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9DB7281-453F-4658-BE22-150B88399B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86927"/>
            <a:ext cx="12192000" cy="5531309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700A9D34-1542-42D6-AFFE-2F2748F7B437}"/>
              </a:ext>
            </a:extLst>
          </p:cNvPr>
          <p:cNvSpPr txBox="1"/>
          <p:nvPr/>
        </p:nvSpPr>
        <p:spPr>
          <a:xfrm>
            <a:off x="8555611" y="6269920"/>
            <a:ext cx="36363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https://</a:t>
            </a:r>
            <a:r>
              <a:rPr lang="en-US" altLang="zh-CN" dirty="0" err="1"/>
              <a:t>arxiv.org</a:t>
            </a:r>
            <a:r>
              <a:rPr lang="en-US" altLang="zh-CN" dirty="0"/>
              <a:t>/abs/2303.12712 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B106594-71DB-4DED-996A-9409C279489F}"/>
              </a:ext>
            </a:extLst>
          </p:cNvPr>
          <p:cNvSpPr txBox="1"/>
          <p:nvPr/>
        </p:nvSpPr>
        <p:spPr>
          <a:xfrm>
            <a:off x="6323815" y="6269920"/>
            <a:ext cx="22317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 err="1"/>
              <a:t>Bubeck</a:t>
            </a:r>
            <a:r>
              <a:rPr lang="en-US" altLang="zh-CN" dirty="0"/>
              <a:t> </a:t>
            </a:r>
            <a:r>
              <a:rPr lang="en-US" altLang="zh-CN" dirty="0" err="1"/>
              <a:t>et.al</a:t>
            </a:r>
            <a:r>
              <a:rPr lang="en-US" altLang="zh-CN" dirty="0"/>
              <a:t>. 2023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1025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02FC6F1-75AD-42AF-B03E-D965DD40CA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738909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AA04E44D-5DA6-447E-B071-2C4AD00EEF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078312"/>
            <a:ext cx="12192000" cy="4701376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F39A63E4-5C1D-4669-A2FB-D9357D0709FE}"/>
              </a:ext>
            </a:extLst>
          </p:cNvPr>
          <p:cNvSpPr txBox="1"/>
          <p:nvPr/>
        </p:nvSpPr>
        <p:spPr>
          <a:xfrm>
            <a:off x="8555611" y="6269920"/>
            <a:ext cx="36363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https://</a:t>
            </a:r>
            <a:r>
              <a:rPr lang="en-US" altLang="zh-CN" dirty="0" err="1"/>
              <a:t>arxiv.org</a:t>
            </a:r>
            <a:r>
              <a:rPr lang="en-US" altLang="zh-CN" dirty="0"/>
              <a:t>/abs/2303.12712 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464AD92-CABB-4DB4-AA30-9CB204510BD7}"/>
              </a:ext>
            </a:extLst>
          </p:cNvPr>
          <p:cNvSpPr txBox="1"/>
          <p:nvPr/>
        </p:nvSpPr>
        <p:spPr>
          <a:xfrm>
            <a:off x="6323815" y="6269920"/>
            <a:ext cx="22317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 err="1"/>
              <a:t>Bubeck</a:t>
            </a:r>
            <a:r>
              <a:rPr lang="en-US" altLang="zh-CN" dirty="0"/>
              <a:t> </a:t>
            </a:r>
            <a:r>
              <a:rPr lang="en-US" altLang="zh-CN" dirty="0" err="1"/>
              <a:t>et.al</a:t>
            </a:r>
            <a:r>
              <a:rPr lang="en-US" altLang="zh-CN" dirty="0"/>
              <a:t>. 2023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716696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C669D5D9-3C38-4EBE-A4CF-9C18811FCF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7786" y="0"/>
            <a:ext cx="777642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659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155E4C6B-AE1D-40BF-9845-C4F540B666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4784" y="0"/>
            <a:ext cx="764243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57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BDA7B43-C879-4F75-8AEF-C308C11199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6454" y="0"/>
            <a:ext cx="865909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1829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48AC0422-A24F-419E-8817-AB30C2D73D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82062"/>
            <a:ext cx="12192000" cy="5093876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A20BF1E8-CA11-43D4-A8A9-6593375EFAF0}"/>
              </a:ext>
            </a:extLst>
          </p:cNvPr>
          <p:cNvSpPr/>
          <p:nvPr/>
        </p:nvSpPr>
        <p:spPr>
          <a:xfrm>
            <a:off x="131975" y="2545237"/>
            <a:ext cx="11934334" cy="565608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37837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F82EAAFC-D3F3-4EB1-8B86-090E14E63E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73890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642527C-2309-4D21-88FE-98E1524F83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76807"/>
            <a:ext cx="12192000" cy="3504385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66DA6A8C-EDE3-42A1-B20D-688267BF37E2}"/>
              </a:ext>
            </a:extLst>
          </p:cNvPr>
          <p:cNvSpPr txBox="1"/>
          <p:nvPr/>
        </p:nvSpPr>
        <p:spPr>
          <a:xfrm>
            <a:off x="5780988" y="5934424"/>
            <a:ext cx="6172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hlinkClick r:id="rId4"/>
              </a:rPr>
              <a:t>https://chat.lmsys.org/</a:t>
            </a:r>
            <a:r>
              <a:rPr lang="zh-CN" altLang="en-US" dirty="0"/>
              <a:t>                </a:t>
            </a:r>
            <a:r>
              <a:rPr lang="en-US" altLang="zh-CN" dirty="0"/>
              <a:t>vicuna-</a:t>
            </a:r>
            <a:r>
              <a:rPr lang="en-US" altLang="zh-CN" dirty="0" err="1"/>
              <a:t>13b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03917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8613"/>
            <a:ext cx="12192000" cy="17691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/>
              <a:t>User</a:t>
            </a:r>
          </a:p>
          <a:p>
            <a:pPr>
              <a:lnSpc>
                <a:spcPct val="150000"/>
              </a:lnSpc>
            </a:pPr>
            <a:r>
              <a:rPr lang="zh-CN" altLang="en-US"/>
              <a:t>我给你5种东西，请考虑如何把它们置于一张桌子上，从下到上叠放到一起，越稳定越好。</a:t>
            </a:r>
          </a:p>
          <a:p>
            <a:pPr>
              <a:lnSpc>
                <a:spcPct val="150000"/>
              </a:lnSpc>
            </a:pPr>
            <a:r>
              <a:rPr lang="zh-CN" altLang="en-US"/>
              <a:t>这5种东西是：（a）1本书；（b）9个熟鸡蛋；（c）1台笔记本电脑；（d）1瓶350ml未开盖的矿泉水；（e）1个普通图钉（钉帽直径 10mm，钉身长度 10mm）。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20689"/>
            <a:ext cx="10533529" cy="4041824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0399059" y="134471"/>
            <a:ext cx="1120588" cy="367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/>
              <a:t>ChatGPT</a:t>
            </a:r>
            <a:endParaRPr lang="zh-CN" altLang="en-US" b="1"/>
          </a:p>
        </p:txBody>
      </p:sp>
    </p:spTree>
    <p:extLst>
      <p:ext uri="{BB962C8B-B14F-4D97-AF65-F5344CB8AC3E}">
        <p14:creationId xmlns:p14="http://schemas.microsoft.com/office/powerpoint/2010/main" val="19201624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1228</Words>
  <Application>Microsoft Office PowerPoint</Application>
  <PresentationFormat>宽屏</PresentationFormat>
  <Paragraphs>58</Paragraphs>
  <Slides>19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3" baseType="lpstr">
      <vt:lpstr>等线</vt:lpstr>
      <vt:lpstr>等线 Light</vt:lpstr>
      <vt:lpstr>Arial</vt:lpstr>
      <vt:lpstr>Office 主题​​</vt:lpstr>
      <vt:lpstr>测试大语言模型的常识  案例：叠放物品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123</dc:creator>
  <cp:lastModifiedBy>Zhan Weidong</cp:lastModifiedBy>
  <cp:revision>14</cp:revision>
  <dcterms:created xsi:type="dcterms:W3CDTF">2023-07-13T08:33:33Z</dcterms:created>
  <dcterms:modified xsi:type="dcterms:W3CDTF">2023-07-13T14:34:12Z</dcterms:modified>
</cp:coreProperties>
</file>