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p:scale>
          <a:sx n="25" d="100"/>
          <a:sy n="25" d="100"/>
        </p:scale>
        <p:origin x="2347" y="-10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06-06-2021</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993285" y="460028"/>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a:t>FACE RECOGNITION</a:t>
            </a:r>
            <a:endParaRPr lang="en-IN" sz="4800" dirty="0"/>
          </a:p>
        </p:txBody>
      </p:sp>
      <p:sp>
        <p:nvSpPr>
          <p:cNvPr id="7" name="Text Placeholder 22"/>
          <p:cNvSpPr txBox="1">
            <a:spLocks/>
          </p:cNvSpPr>
          <p:nvPr/>
        </p:nvSpPr>
        <p:spPr>
          <a:xfrm>
            <a:off x="3108239" y="1640690"/>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DHRUV MITTAL | MANJULA R | SCOPE</a:t>
            </a:r>
          </a:p>
        </p:txBody>
      </p:sp>
      <p:sp>
        <p:nvSpPr>
          <p:cNvPr id="10" name="Content Placeholder 10"/>
          <p:cNvSpPr txBox="1">
            <a:spLocks/>
          </p:cNvSpPr>
          <p:nvPr/>
        </p:nvSpPr>
        <p:spPr>
          <a:xfrm>
            <a:off x="359812" y="14336828"/>
            <a:ext cx="10350000" cy="1558493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226695">
              <a:lnSpc>
                <a:spcPct val="100000"/>
              </a:lnSpc>
              <a:spcBef>
                <a:spcPts val="305"/>
              </a:spcBef>
            </a:pPr>
            <a:r>
              <a:rPr lang="en-US" sz="2400" dirty="0">
                <a:effectLst/>
                <a:ea typeface="Times New Roman" panose="02020603050405020304" pitchFamily="18" charset="0"/>
              </a:rPr>
              <a:t>We are intending to actualize Transfer Learning technique to get the best and most effective outcomes. This calculation isn't commonly utilized in biometric system services as per our exploration we can utilize it to achieve the best results.</a:t>
            </a:r>
          </a:p>
          <a:p>
            <a:pPr marL="226695" algn="l">
              <a:lnSpc>
                <a:spcPct val="100000"/>
              </a:lnSpc>
              <a:spcBef>
                <a:spcPts val="305"/>
              </a:spcBef>
            </a:pPr>
            <a:endParaRPr lang="en-US" sz="2400" b="0" u="none" strike="noStrike" kern="0" dirty="0">
              <a:effectLst/>
              <a:uFill>
                <a:solidFill>
                  <a:srgbClr val="000000"/>
                </a:solidFill>
              </a:uFill>
              <a:ea typeface="Times New Roman" panose="02020603050405020304" pitchFamily="18" charset="0"/>
            </a:endParaRPr>
          </a:p>
          <a:p>
            <a:pPr marL="226695" algn="l">
              <a:lnSpc>
                <a:spcPct val="100000"/>
              </a:lnSpc>
              <a:spcBef>
                <a:spcPts val="305"/>
              </a:spcBef>
            </a:pPr>
            <a:r>
              <a:rPr lang="en-US" sz="2400" b="0" u="none" strike="noStrike" kern="0" dirty="0">
                <a:effectLst/>
                <a:uFill>
                  <a:solidFill>
                    <a:srgbClr val="000000"/>
                  </a:solidFill>
                </a:uFill>
                <a:ea typeface="Times New Roman" panose="02020603050405020304" pitchFamily="18" charset="0"/>
              </a:rPr>
              <a:t>Our project aims on building a face recognition system which will be able to identify the persons in front of the camera with their identity. If we compare to traditional machine learning algorithms and techniques, deep learning algorithms have shown much better results in accuracy and speed of processing in image recognition. </a:t>
            </a:r>
          </a:p>
          <a:p>
            <a:pPr marL="226695" algn="l">
              <a:lnSpc>
                <a:spcPct val="100000"/>
              </a:lnSpc>
              <a:spcBef>
                <a:spcPts val="305"/>
              </a:spcBef>
            </a:pPr>
            <a:endParaRPr lang="en-IN" sz="2400" b="1" u="sng" kern="0" dirty="0">
              <a:uFill>
                <a:solidFill>
                  <a:srgbClr val="000000"/>
                </a:solidFill>
              </a:uFill>
              <a:ea typeface="Times New Roman" panose="02020603050405020304" pitchFamily="18" charset="0"/>
            </a:endParaRPr>
          </a:p>
          <a:p>
            <a:pPr marL="226695" algn="l">
              <a:lnSpc>
                <a:spcPct val="100000"/>
              </a:lnSpc>
              <a:spcBef>
                <a:spcPts val="305"/>
              </a:spcBef>
            </a:pPr>
            <a:r>
              <a:rPr lang="en-US" sz="2400" b="0" u="none" strike="noStrike" kern="0" dirty="0">
                <a:effectLst/>
                <a:uFill>
                  <a:solidFill>
                    <a:srgbClr val="000000"/>
                  </a:solidFill>
                </a:uFill>
                <a:ea typeface="Times New Roman" panose="02020603050405020304" pitchFamily="18" charset="0"/>
              </a:rPr>
              <a:t>Our methodology is first to collect the images as dataset, which we will be doing Face detector program using OpenCV which captures the faces detected and store it desired location and then classify the dataset into training and testing dataset. Once we complete our image collection for dataset, we can use this dataset to for Face recognition program which will generate a model and tell us the accuracy of the proposed model. After that, we use an interface which will capture image in front of camera and reveal the identity of the person. This is how are face recognition system will work.  </a:t>
            </a:r>
          </a:p>
          <a:p>
            <a:pPr marL="226695" algn="l">
              <a:lnSpc>
                <a:spcPct val="100000"/>
              </a:lnSpc>
              <a:spcBef>
                <a:spcPts val="305"/>
              </a:spcBef>
            </a:pPr>
            <a:endParaRPr lang="en-US" sz="2400" b="0" u="none" strike="noStrike" kern="0" dirty="0">
              <a:effectLst/>
              <a:uFill>
                <a:solidFill>
                  <a:srgbClr val="000000"/>
                </a:solidFill>
              </a:uFill>
              <a:ea typeface="Times New Roman" panose="02020603050405020304" pitchFamily="18" charset="0"/>
            </a:endParaRPr>
          </a:p>
          <a:p>
            <a:pPr marL="226695" algn="l">
              <a:lnSpc>
                <a:spcPct val="150000"/>
              </a:lnSpc>
              <a:spcBef>
                <a:spcPts val="305"/>
              </a:spcBef>
            </a:pPr>
            <a:endParaRPr lang="en-IN" sz="2400" b="1" u="sng" kern="0" dirty="0">
              <a:effectLst/>
              <a:uFill>
                <a:solidFill>
                  <a:srgbClr val="000000"/>
                </a:solidFill>
              </a:uFill>
              <a:latin typeface="Times New Roman" panose="02020603050405020304" pitchFamily="18" charset="0"/>
              <a:ea typeface="Times New Roman" panose="02020603050405020304" pitchFamily="18" charset="0"/>
            </a:endParaRPr>
          </a:p>
          <a:p>
            <a:pPr marL="226695" algn="l">
              <a:lnSpc>
                <a:spcPct val="150000"/>
              </a:lnSpc>
              <a:spcBef>
                <a:spcPts val="305"/>
              </a:spcBef>
            </a:pPr>
            <a:endParaRPr lang="en-IN" sz="2400" b="1" u="sng" kern="0" dirty="0">
              <a:uFill>
                <a:solidFill>
                  <a:srgbClr val="000000"/>
                </a:solidFill>
              </a:uFill>
              <a:latin typeface="Times New Roman" panose="02020603050405020304" pitchFamily="18" charset="0"/>
              <a:ea typeface="Times New Roman" panose="02020603050405020304" pitchFamily="18" charset="0"/>
            </a:endParaRPr>
          </a:p>
          <a:p>
            <a:pPr marL="226695" algn="l">
              <a:lnSpc>
                <a:spcPct val="150000"/>
              </a:lnSpc>
              <a:spcBef>
                <a:spcPts val="305"/>
              </a:spcBef>
            </a:pPr>
            <a:endParaRPr lang="en-IN" sz="2400" b="1" u="sng" kern="0" dirty="0">
              <a:effectLst/>
              <a:uFill>
                <a:solidFill>
                  <a:srgbClr val="000000"/>
                </a:solidFill>
              </a:uFill>
              <a:latin typeface="Times New Roman" panose="02020603050405020304" pitchFamily="18" charset="0"/>
              <a:ea typeface="Times New Roman" panose="02020603050405020304" pitchFamily="18" charset="0"/>
            </a:endParaRPr>
          </a:p>
          <a:p>
            <a:pPr marL="226695" algn="ctr">
              <a:lnSpc>
                <a:spcPct val="150000"/>
              </a:lnSpc>
              <a:spcBef>
                <a:spcPts val="305"/>
              </a:spcBef>
            </a:pPr>
            <a:r>
              <a:rPr lang="en-IN" sz="2400" b="1" kern="0" dirty="0">
                <a:effectLst/>
                <a:uFill>
                  <a:solidFill>
                    <a:srgbClr val="000000"/>
                  </a:solidFill>
                </a:uFill>
                <a:latin typeface="Times New Roman" panose="02020603050405020304" pitchFamily="18" charset="0"/>
                <a:ea typeface="Times New Roman" panose="02020603050405020304" pitchFamily="18" charset="0"/>
              </a:rPr>
              <a:t>	</a:t>
            </a:r>
          </a:p>
          <a:p>
            <a:endParaRPr lang="en-IN" sz="2400" dirty="0"/>
          </a:p>
          <a:p>
            <a:endParaRPr lang="en-IN" sz="2400" dirty="0"/>
          </a:p>
          <a:p>
            <a:endParaRPr lang="en-IN" sz="2400" dirty="0"/>
          </a:p>
          <a:p>
            <a:pPr algn="ctr"/>
            <a:endParaRPr lang="en-US" sz="2800" b="1" dirty="0">
              <a:solidFill>
                <a:srgbClr val="404040"/>
              </a:solidFill>
              <a:effectLst/>
              <a:latin typeface="Times New Roman" panose="02020603050405020304" pitchFamily="18" charset="0"/>
              <a:ea typeface="Times New Roman" panose="02020603050405020304" pitchFamily="18" charset="0"/>
            </a:endParaRPr>
          </a:p>
          <a:p>
            <a:pPr algn="ctr"/>
            <a:endParaRPr lang="en-US" sz="2800" b="1" dirty="0">
              <a:solidFill>
                <a:srgbClr val="404040"/>
              </a:solidFill>
              <a:effectLst/>
              <a:latin typeface="Times New Roman" panose="02020603050405020304" pitchFamily="18" charset="0"/>
              <a:ea typeface="Times New Roman" panose="02020603050405020304" pitchFamily="18" charset="0"/>
            </a:endParaRPr>
          </a:p>
          <a:p>
            <a:pPr algn="ctr"/>
            <a:r>
              <a:rPr lang="en-US" sz="2800" b="1" dirty="0">
                <a:solidFill>
                  <a:srgbClr val="404040"/>
                </a:solidFill>
                <a:effectLst/>
                <a:latin typeface="Times New Roman" panose="02020603050405020304" pitchFamily="18" charset="0"/>
                <a:ea typeface="Times New Roman" panose="02020603050405020304" pitchFamily="18" charset="0"/>
              </a:rPr>
              <a:t>Figure 1. Proposed System Model</a:t>
            </a:r>
            <a:endParaRPr lang="en-IN" sz="2800" dirty="0">
              <a:effectLst/>
              <a:latin typeface="Times New Roman" panose="02020603050405020304" pitchFamily="18" charset="0"/>
              <a:ea typeface="Times New Roman" panose="02020603050405020304" pitchFamily="18" charset="0"/>
            </a:endParaRPr>
          </a:p>
          <a:p>
            <a:endParaRPr lang="en-IN" sz="2400" dirty="0"/>
          </a:p>
        </p:txBody>
      </p:sp>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R="915670">
              <a:lnSpc>
                <a:spcPct val="100000"/>
              </a:lnSpc>
            </a:pPr>
            <a:r>
              <a:rPr lang="en-IN" dirty="0"/>
              <a:t>While working on this app, our main motive was to help to contribute to the biometrics system based on the human characteristics. We wanted to help the community and institutes with their facial biometrics system which has a much wide application such as  attendance system in universities and corporate offices, special usage for cyber forensics team for tracking down the criminals, integration with CCTV cameras for security needs etc.</a:t>
            </a: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r>
              <a:rPr lang="en-US" b="0" u="none" strike="noStrike" kern="0" dirty="0">
                <a:effectLst/>
                <a:uFill>
                  <a:solidFill>
                    <a:srgbClr val="000000"/>
                  </a:solidFill>
                </a:uFill>
                <a:ea typeface="Times New Roman" panose="02020603050405020304" pitchFamily="18" charset="0"/>
                <a:cs typeface="Times New Roman" panose="02020603050405020304" pitchFamily="18" charset="0"/>
              </a:rPr>
              <a:t>This application is not only limited to security needs and tracking down suspected people, but also can used for any unidentified persons, </a:t>
            </a:r>
            <a:r>
              <a:rPr lang="en-US" b="0" u="none" strike="noStrike" kern="0" spc="25" dirty="0">
                <a:solidFill>
                  <a:srgbClr val="000000"/>
                </a:solidFill>
                <a:effectLst/>
                <a:uFill>
                  <a:solidFill>
                    <a:srgbClr val="000000"/>
                  </a:solidFill>
                </a:uFill>
                <a:ea typeface="Times New Roman" panose="02020603050405020304" pitchFamily="18" charset="0"/>
                <a:cs typeface="Times New Roman" panose="02020603050405020304" pitchFamily="18" charset="0"/>
              </a:rPr>
              <a:t>it could also make it easier to seek out missing children and seniors.</a:t>
            </a:r>
            <a:r>
              <a:rPr lang="en-US" b="0" u="none" strike="noStrike" kern="0" dirty="0">
                <a:effectLst/>
                <a:uFill>
                  <a:solidFill>
                    <a:srgbClr val="000000"/>
                  </a:solidFill>
                </a:uFill>
                <a:ea typeface="Times New Roman" panose="02020603050405020304" pitchFamily="18" charset="0"/>
                <a:cs typeface="Times New Roman" panose="02020603050405020304" pitchFamily="18" charset="0"/>
              </a:rPr>
              <a:t> </a:t>
            </a:r>
            <a:endParaRPr lang="en-IN" b="1" u="sng" kern="0" dirty="0">
              <a:effectLst/>
              <a:uFill>
                <a:solidFill>
                  <a:srgbClr val="000000"/>
                </a:solidFill>
              </a:uFill>
              <a:ea typeface="Times New Roman" panose="02020603050405020304" pitchFamily="18" charset="0"/>
              <a:cs typeface="Times New Roman" panose="02020603050405020304" pitchFamily="18" charset="0"/>
            </a:endParaRPr>
          </a:p>
          <a:p>
            <a:pPr marR="915670">
              <a:lnSpc>
                <a:spcPct val="100000"/>
              </a:lnSpc>
            </a:pPr>
            <a:r>
              <a:rPr lang="en-US" dirty="0">
                <a:ea typeface="Times New Roman" panose="02020603050405020304" pitchFamily="18" charset="0"/>
                <a:cs typeface="Times New Roman" panose="02020603050405020304" pitchFamily="18" charset="0"/>
              </a:rPr>
              <a:t>We have successfully created a face detector application which is</a:t>
            </a:r>
            <a:r>
              <a:rPr lang="en-US" dirty="0">
                <a:effectLst/>
                <a:ea typeface="Times New Roman" panose="02020603050405020304" pitchFamily="18" charset="0"/>
                <a:cs typeface="Times New Roman" panose="02020603050405020304" pitchFamily="18" charset="0"/>
              </a:rPr>
              <a:t> able to detect a human face from the whole view visible to the web camera, moreover the counter of frames also seems to be perfect which counts how many images have been captured. Like this we have captured a total of 2100 images, 1400 for training and 700 for testing dataset</a:t>
            </a:r>
            <a:r>
              <a:rPr lang="en-US" sz="1800" dirty="0">
                <a:effectLst/>
                <a:ea typeface="Times New Roman" panose="02020603050405020304" pitchFamily="18" charset="0"/>
                <a:cs typeface="Times New Roman" panose="02020603050405020304" pitchFamily="18" charset="0"/>
              </a:rPr>
              <a:t>.</a:t>
            </a:r>
          </a:p>
          <a:p>
            <a:pPr marR="915670">
              <a:lnSpc>
                <a:spcPct val="100000"/>
              </a:lnSpc>
            </a:pPr>
            <a:r>
              <a:rPr lang="en-US" dirty="0">
                <a:effectLst/>
                <a:ea typeface="Times New Roman" panose="02020603050405020304" pitchFamily="18" charset="0"/>
              </a:rPr>
              <a:t>As we can see we are able to get training accuracy on average about 99% and validation accuracy average 99%. Even the training and validation loss during the model training has appeared to be very less which is quite good for the model generation.</a:t>
            </a:r>
            <a:endParaRPr lang="en-IN" dirty="0">
              <a:effectLst/>
              <a:ea typeface="Times New Roman" panose="02020603050405020304" pitchFamily="18" charset="0"/>
            </a:endParaRPr>
          </a:p>
          <a:p>
            <a:pPr marR="915670">
              <a:lnSpc>
                <a:spcPct val="100000"/>
              </a:lnSpc>
            </a:pPr>
            <a:endParaRPr lang="en-US" dirty="0">
              <a:solidFill>
                <a:srgbClr val="404040"/>
              </a:solidFill>
              <a:effectLst/>
              <a:ea typeface="Times New Roman" panose="02020603050405020304" pitchFamily="18" charset="0"/>
            </a:endParaRPr>
          </a:p>
          <a:p>
            <a:pPr marR="915670">
              <a:lnSpc>
                <a:spcPct val="100000"/>
              </a:lnSpc>
            </a:pP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b="1" dirty="0"/>
              <a:t>              Figure 2. Face Detection 	        Figure 3. Graphical Accuracy and loss</a:t>
            </a:r>
          </a:p>
        </p:txBody>
      </p:sp>
      <p:sp>
        <p:nvSpPr>
          <p:cNvPr id="3" name="Rectangle 2"/>
          <p:cNvSpPr/>
          <p:nvPr/>
        </p:nvSpPr>
        <p:spPr>
          <a:xfrm>
            <a:off x="323812" y="10208634"/>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401344" y="136904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10889989"/>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We will using the Transfer Learning technique called InceptionResNetV2 provided by the Keras library. </a:t>
            </a:r>
            <a:r>
              <a:rPr lang="en-US" sz="2400" dirty="0">
                <a:effectLst/>
                <a:ea typeface="Verdana" panose="020B0604030504040204" pitchFamily="34" charset="0"/>
                <a:cs typeface="Verdana" panose="020B0604030504040204" pitchFamily="34" charset="0"/>
              </a:rPr>
              <a:t>InceptionResNetV2 is a CNN technique that is trained on more than a million images from the ImageNet database. We have different modules in this project such as Face Detection along with dataset creation and Face Recognition using Transfer Learning technique. It involves two main steps. First to detect the face of a person and identify the distinguishing factors in image and storing them and second step to compare it with the existing images and returning the data related to that image.</a:t>
            </a:r>
            <a:endParaRPr lang="en-IN" sz="2400" dirty="0">
              <a:effectLst/>
              <a:ea typeface="Verdana" panose="020B0604030504040204" pitchFamily="34" charset="0"/>
              <a:cs typeface="Verdana" panose="020B0604030504040204" pitchFamily="34" charset="0"/>
            </a:endParaRPr>
          </a:p>
          <a:p>
            <a:endParaRPr lang="en-US" sz="2400" dirty="0"/>
          </a:p>
        </p:txBody>
      </p:sp>
      <p:sp>
        <p:nvSpPr>
          <p:cNvPr id="21" name="Text Placeholder 68"/>
          <p:cNvSpPr txBox="1">
            <a:spLocks/>
          </p:cNvSpPr>
          <p:nvPr/>
        </p:nvSpPr>
        <p:spPr>
          <a:xfrm>
            <a:off x="359812" y="3092215"/>
            <a:ext cx="10350000" cy="341565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R="915670">
              <a:lnSpc>
                <a:spcPct val="100000"/>
              </a:lnSpc>
            </a:pPr>
            <a:r>
              <a:rPr lang="en-US" spc="25" dirty="0">
                <a:solidFill>
                  <a:srgbClr val="000000"/>
                </a:solidFill>
                <a:effectLst/>
                <a:ea typeface="Verdana" panose="020B0604030504040204" pitchFamily="34" charset="0"/>
                <a:cs typeface="Verdana" panose="020B0604030504040204" pitchFamily="34" charset="0"/>
              </a:rPr>
              <a:t>The research in biometric methods and techniques for recognizing humans supported their behavioral and physical characteristics or traits</a:t>
            </a:r>
            <a:br>
              <a:rPr lang="en-US" spc="25" dirty="0">
                <a:effectLst/>
                <a:ea typeface="Verdana" panose="020B0604030504040204" pitchFamily="34" charset="0"/>
                <a:cs typeface="Verdana" panose="020B0604030504040204" pitchFamily="34" charset="0"/>
              </a:rPr>
            </a:br>
            <a:r>
              <a:rPr lang="en-US" spc="25" dirty="0">
                <a:solidFill>
                  <a:srgbClr val="000000"/>
                </a:solidFill>
                <a:effectLst/>
                <a:ea typeface="Verdana" panose="020B0604030504040204" pitchFamily="34" charset="0"/>
                <a:cs typeface="Verdana" panose="020B0604030504040204" pitchFamily="34" charset="0"/>
              </a:rPr>
              <a:t>, face recognition is an inherited trait and it's something that individuals usually perform effortlessly and routinely in their lifestyle and it's the method of identifying individuals from their faces intrinsic characteristics. Automated face recognition has become one of the main targets and objective of investigation for researchers in biometric based systems, </a:t>
            </a:r>
            <a:r>
              <a:rPr lang="en-US" spc="25" dirty="0">
                <a:solidFill>
                  <a:srgbClr val="333333"/>
                </a:solidFill>
                <a:effectLst/>
                <a:ea typeface="Verdana" panose="020B0604030504040204" pitchFamily="34" charset="0"/>
                <a:cs typeface="Verdana" panose="020B0604030504040204" pitchFamily="34" charset="0"/>
              </a:rPr>
              <a:t>pattern recognition, computer vision, and machine learning communities.</a:t>
            </a:r>
            <a:endParaRPr lang="en-IN" dirty="0">
              <a:effectLst/>
              <a:ea typeface="Verdana" panose="020B0604030504040204" pitchFamily="34" charset="0"/>
              <a:cs typeface="Verdana" panose="020B0604030504040204" pitchFamily="34" charset="0"/>
            </a:endParaRPr>
          </a:p>
          <a:p>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3962" y="17236441"/>
            <a:ext cx="10350000" cy="454151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pPr>
              <a:lnSpc>
                <a:spcPct val="100000"/>
              </a:lnSpc>
            </a:pPr>
            <a:r>
              <a:rPr lang="en-IN" dirty="0"/>
              <a:t>This application of face recognition is a general prototype for a wide variety of applications in several professional industries. This project is a minor step towards achieving a bigger target of Face recognition and advancement in biometric security systems. </a:t>
            </a:r>
            <a:r>
              <a:rPr lang="en-US" dirty="0">
                <a:solidFill>
                  <a:srgbClr val="000000"/>
                </a:solidFill>
                <a:effectLst/>
                <a:ea typeface="Times New Roman" panose="02020603050405020304" pitchFamily="18" charset="0"/>
              </a:rPr>
              <a:t>A lot more work can be done to further improve our initiative in this regard such as an automated application which would take input name of the </a:t>
            </a:r>
            <a:r>
              <a:rPr lang="en-US" dirty="0">
                <a:solidFill>
                  <a:srgbClr val="000000"/>
                </a:solidFill>
                <a:ea typeface="Times New Roman" panose="02020603050405020304" pitchFamily="18" charset="0"/>
              </a:rPr>
              <a:t>end user and </a:t>
            </a:r>
            <a:r>
              <a:rPr lang="en-US" dirty="0">
                <a:solidFill>
                  <a:srgbClr val="000000"/>
                </a:solidFill>
                <a:effectLst/>
                <a:ea typeface="Times New Roman" panose="02020603050405020304" pitchFamily="18" charset="0"/>
              </a:rPr>
              <a:t>start detecting the faces and capture them into the dataset inside the folder with the users name on it. We can also </a:t>
            </a:r>
            <a:r>
              <a:rPr lang="en-US" dirty="0">
                <a:solidFill>
                  <a:srgbClr val="000000"/>
                </a:solidFill>
                <a:ea typeface="Times New Roman" panose="02020603050405020304" pitchFamily="18" charset="0"/>
              </a:rPr>
              <a:t>do something related to cyber security in here to add a protection over the dataset for privacy of individuals and prevent data breaching.</a:t>
            </a:r>
            <a:r>
              <a:rPr lang="en-US" dirty="0">
                <a:solidFill>
                  <a:srgbClr val="000000"/>
                </a:solidFill>
                <a:effectLst/>
                <a:ea typeface="Times New Roman" panose="02020603050405020304" pitchFamily="18" charset="0"/>
              </a:rPr>
              <a:t> </a:t>
            </a:r>
            <a:endParaRPr lang="en-IN" dirty="0"/>
          </a:p>
        </p:txBody>
      </p:sp>
      <p:sp>
        <p:nvSpPr>
          <p:cNvPr id="28" name="Rectangle 27"/>
          <p:cNvSpPr/>
          <p:nvPr/>
        </p:nvSpPr>
        <p:spPr>
          <a:xfrm>
            <a:off x="10716899" y="21777960"/>
            <a:ext cx="10362150" cy="8902437"/>
          </a:xfrm>
          <a:prstGeom prst="rect">
            <a:avLst/>
          </a:prstGeom>
        </p:spPr>
        <p:txBody>
          <a:bodyPr wrap="square">
            <a:spAutoFit/>
          </a:bodyPr>
          <a:lstStyle/>
          <a:p>
            <a:r>
              <a:rPr lang="en-US" sz="3600" dirty="0"/>
              <a:t>References</a:t>
            </a:r>
          </a:p>
          <a:p>
            <a:pPr marL="285750" lvl="0" indent="-285750">
              <a:lnSpc>
                <a:spcPct val="115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Papageorgiou, C., Oren, M., and Poggio, T. 1998. A general framework for object detection. In International Conference on Computer Vision.</a:t>
            </a:r>
            <a:endParaRPr lang="en-IN" sz="2600" dirty="0">
              <a:effectLst/>
              <a:latin typeface="Times New Roman" panose="02020603050405020304" pitchFamily="18" charset="0"/>
              <a:ea typeface="Times New Roman" panose="02020603050405020304" pitchFamily="18" charset="0"/>
            </a:endParaRPr>
          </a:p>
          <a:p>
            <a:pPr marL="377190">
              <a:lnSpc>
                <a:spcPct val="115000"/>
              </a:lnSpc>
            </a:pPr>
            <a:endParaRPr lang="en-IN" sz="2600" dirty="0">
              <a:effectLst/>
              <a:latin typeface="Times New Roman" panose="02020603050405020304" pitchFamily="18" charset="0"/>
              <a:ea typeface="Times New Roman" panose="02020603050405020304" pitchFamily="18" charset="0"/>
            </a:endParaRPr>
          </a:p>
          <a:p>
            <a:pPr marL="285750" lvl="0" indent="-285750">
              <a:lnSpc>
                <a:spcPct val="115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Image-based Face Detection and Recognition: “State of the Art” Faizan Ahmad , Aaima Najam and Zeeshan Ahmed.</a:t>
            </a:r>
            <a:endParaRPr lang="en-IN" sz="2600" dirty="0">
              <a:effectLst/>
              <a:latin typeface="Times New Roman" panose="02020603050405020304" pitchFamily="18" charset="0"/>
              <a:ea typeface="Times New Roman" panose="02020603050405020304" pitchFamily="18" charset="0"/>
            </a:endParaRPr>
          </a:p>
          <a:p>
            <a:pPr marL="377190"/>
            <a:endParaRPr lang="en-IN" sz="2600" dirty="0">
              <a:effectLst/>
              <a:latin typeface="Times New Roman" panose="02020603050405020304" pitchFamily="18" charset="0"/>
              <a:ea typeface="Times New Roman" panose="02020603050405020304" pitchFamily="18" charset="0"/>
            </a:endParaRPr>
          </a:p>
          <a:p>
            <a:pPr marL="285750" lvl="0" indent="-285750">
              <a:lnSpc>
                <a:spcPct val="115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Human face detection algorithm via Haar cascade classifier combined with three</a:t>
            </a:r>
            <a:r>
              <a:rPr lang="en-IN" sz="2600" dirty="0">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additional classifiers:  Li Cuimei , Qi Zhiliang  , Jia Nan  , Wu Jianhua .</a:t>
            </a:r>
            <a:endParaRPr lang="en-IN" sz="2600" dirty="0">
              <a:effectLst/>
              <a:latin typeface="Times New Roman" panose="02020603050405020304" pitchFamily="18" charset="0"/>
              <a:ea typeface="Times New Roman" panose="02020603050405020304" pitchFamily="18" charset="0"/>
            </a:endParaRPr>
          </a:p>
          <a:p>
            <a:pPr marL="377190"/>
            <a:endParaRPr lang="en-IN" sz="2600" dirty="0">
              <a:effectLst/>
              <a:latin typeface="Times New Roman" panose="02020603050405020304" pitchFamily="18" charset="0"/>
              <a:ea typeface="Times New Roman" panose="02020603050405020304" pitchFamily="18" charset="0"/>
            </a:endParaRPr>
          </a:p>
          <a:p>
            <a:pPr marL="285750" lvl="0" indent="-285750">
              <a:lnSpc>
                <a:spcPct val="115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Samiksha Malhotra1 *, Vaibhav Aggarwal 1 , Himanshu Mangal 1 , Preeti Nagrath 1 and Rachna Jain1 1Department of CSE, Bharati Vidyapeeth’s College Of engineering New Delhi, India.</a:t>
            </a:r>
            <a:endParaRPr lang="en-IN" sz="2600" dirty="0">
              <a:effectLst/>
              <a:latin typeface="Times New Roman" panose="02020603050405020304" pitchFamily="18" charset="0"/>
              <a:ea typeface="Times New Roman" panose="02020603050405020304" pitchFamily="18" charset="0"/>
            </a:endParaRPr>
          </a:p>
          <a:p>
            <a:pPr marL="377190">
              <a:lnSpc>
                <a:spcPct val="115000"/>
              </a:lnSpc>
            </a:pPr>
            <a:endParaRPr lang="en-IN" sz="2600" dirty="0">
              <a:effectLst/>
              <a:latin typeface="Times New Roman" panose="02020603050405020304" pitchFamily="18" charset="0"/>
              <a:ea typeface="Times New Roman" panose="02020603050405020304" pitchFamily="18" charset="0"/>
            </a:endParaRPr>
          </a:p>
          <a:p>
            <a:pPr marL="285750" lvl="0" indent="-285750">
              <a:lnSpc>
                <a:spcPct val="115000"/>
              </a:lnSpc>
              <a:buFont typeface="Arial" panose="020B0604020202020204" pitchFamily="34" charset="0"/>
              <a:buChar char="•"/>
            </a:pPr>
            <a:r>
              <a:rPr lang="en-US" sz="2600" dirty="0">
                <a:effectLst/>
                <a:latin typeface="Times New Roman" panose="02020603050405020304" pitchFamily="18" charset="0"/>
                <a:ea typeface="Times New Roman" panose="02020603050405020304" pitchFamily="18" charset="0"/>
              </a:rPr>
              <a:t>Illumination-robust face recognition based on deep convolutional neural networks architectures Ridha Ilyas Bendjillali1 , Mohammed Beladgham2 Khaled Merit3 , Abdelmalik Taleb-Ahmed4</a:t>
            </a:r>
            <a:endParaRPr lang="en-IN" sz="2600" dirty="0">
              <a:effectLst/>
              <a:latin typeface="Times New Roman" panose="02020603050405020304" pitchFamily="18" charset="0"/>
              <a:ea typeface="Times New Roman" panose="02020603050405020304" pitchFamily="18" charset="0"/>
            </a:endParaRPr>
          </a:p>
          <a:p>
            <a:endParaRPr lang="en-US" sz="3600" dirty="0"/>
          </a:p>
        </p:txBody>
      </p:sp>
      <p:sp>
        <p:nvSpPr>
          <p:cNvPr id="29" name="Rectangle 28"/>
          <p:cNvSpPr/>
          <p:nvPr/>
        </p:nvSpPr>
        <p:spPr>
          <a:xfrm>
            <a:off x="10745812" y="16324984"/>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59812" y="7183252"/>
            <a:ext cx="10344150" cy="295533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R="915670">
              <a:lnSpc>
                <a:spcPct val="100000"/>
              </a:lnSpc>
            </a:pPr>
            <a:r>
              <a:rPr lang="en-US" spc="25" dirty="0">
                <a:solidFill>
                  <a:srgbClr val="000000"/>
                </a:solidFill>
                <a:effectLst/>
                <a:ea typeface="Verdana" panose="020B0604030504040204" pitchFamily="34" charset="0"/>
                <a:cs typeface="Verdana" panose="020B0604030504040204" pitchFamily="34" charset="0"/>
              </a:rPr>
              <a:t>Face recognition makes it easier to track down criminals, thieves and trespassers. The technology is could also be integrated in CCTV cameras for surveillance purposes and monitoring. </a:t>
            </a:r>
            <a:r>
              <a:rPr lang="en-IN" dirty="0">
                <a:solidFill>
                  <a:srgbClr val="000000"/>
                </a:solidFill>
                <a:effectLst/>
                <a:ea typeface="Times New Roman" panose="02020603050405020304" pitchFamily="18" charset="0"/>
                <a:cs typeface="Times New Roman" panose="02020603050405020304" pitchFamily="18" charset="0"/>
              </a:rPr>
              <a:t>This type of prototype can also be used in work places and even in universities for attendance systems where it would recognize faces and automatically mark attendance of an individual. Since this process is faster than traditional roll call systems it saves much time and employees don’t have to prove their identities or clock in </a:t>
            </a:r>
            <a:r>
              <a:rPr lang="en-IN" dirty="0">
                <a:solidFill>
                  <a:srgbClr val="000000"/>
                </a:solidFill>
                <a:ea typeface="Times New Roman" panose="02020603050405020304" pitchFamily="18" charset="0"/>
                <a:cs typeface="Times New Roman" panose="02020603050405020304" pitchFamily="18" charset="0"/>
              </a:rPr>
              <a:t>with </a:t>
            </a:r>
            <a:r>
              <a:rPr lang="en-IN" dirty="0" err="1">
                <a:solidFill>
                  <a:srgbClr val="000000"/>
                </a:solidFill>
                <a:ea typeface="Times New Roman" panose="02020603050405020304" pitchFamily="18" charset="0"/>
                <a:cs typeface="Times New Roman" panose="02020603050405020304" pitchFamily="18" charset="0"/>
              </a:rPr>
              <a:t>pastic</a:t>
            </a:r>
            <a:r>
              <a:rPr lang="en-IN" dirty="0">
                <a:solidFill>
                  <a:srgbClr val="000000"/>
                </a:solidFill>
                <a:ea typeface="Times New Roman" panose="02020603050405020304" pitchFamily="18" charset="0"/>
                <a:cs typeface="Times New Roman" panose="02020603050405020304" pitchFamily="18" charset="0"/>
              </a:rPr>
              <a:t> cards.</a:t>
            </a:r>
            <a:endParaRPr lang="en-IN" sz="1050" dirty="0">
              <a:ea typeface="Verdana" panose="020B0604030504040204" pitchFamily="34" charset="0"/>
              <a:cs typeface="Times New Roman" panose="02020603050405020304" pitchFamily="18" charset="0"/>
            </a:endParaRPr>
          </a:p>
        </p:txBody>
      </p:sp>
      <p:sp>
        <p:nvSpPr>
          <p:cNvPr id="25" name="Rectangle 24"/>
          <p:cNvSpPr/>
          <p:nvPr/>
        </p:nvSpPr>
        <p:spPr>
          <a:xfrm>
            <a:off x="363715" y="6536922"/>
            <a:ext cx="2246321" cy="646331"/>
          </a:xfrm>
          <a:prstGeom prst="rect">
            <a:avLst/>
          </a:prstGeom>
        </p:spPr>
        <p:txBody>
          <a:bodyPr wrap="none">
            <a:spAutoFit/>
          </a:bodyPr>
          <a:lstStyle/>
          <a:p>
            <a:pPr algn="ctr"/>
            <a:r>
              <a:rPr lang="en-US" sz="3600" dirty="0"/>
              <a:t>Motivation</a:t>
            </a:r>
          </a:p>
        </p:txBody>
      </p:sp>
      <p:pic>
        <p:nvPicPr>
          <p:cNvPr id="30" name="Picture 29">
            <a:extLst>
              <a:ext uri="{FF2B5EF4-FFF2-40B4-BE49-F238E27FC236}">
                <a16:creationId xmlns:a16="http://schemas.microsoft.com/office/drawing/2014/main" id="{C4818824-1C71-44C5-A07E-F186B7A4C0C4}"/>
              </a:ext>
            </a:extLst>
          </p:cNvPr>
          <p:cNvPicPr/>
          <p:nvPr/>
        </p:nvPicPr>
        <p:blipFill>
          <a:blip r:embed="rId3"/>
          <a:stretch>
            <a:fillRect/>
          </a:stretch>
        </p:blipFill>
        <p:spPr>
          <a:xfrm>
            <a:off x="491388" y="22303416"/>
            <a:ext cx="10093936" cy="4899984"/>
          </a:xfrm>
          <a:prstGeom prst="rect">
            <a:avLst/>
          </a:prstGeom>
        </p:spPr>
      </p:pic>
      <p:pic>
        <p:nvPicPr>
          <p:cNvPr id="33" name="Picture 32">
            <a:extLst>
              <a:ext uri="{FF2B5EF4-FFF2-40B4-BE49-F238E27FC236}">
                <a16:creationId xmlns:a16="http://schemas.microsoft.com/office/drawing/2014/main" id="{4E2B3E9C-66BE-428D-8B9C-A99C273D4FAA}"/>
              </a:ext>
            </a:extLst>
          </p:cNvPr>
          <p:cNvPicPr/>
          <p:nvPr/>
        </p:nvPicPr>
        <p:blipFill rotWithShape="1">
          <a:blip r:embed="rId4"/>
          <a:srcRect l="35355" t="25067" r="38011" b="24952"/>
          <a:stretch/>
        </p:blipFill>
        <p:spPr bwMode="auto">
          <a:xfrm>
            <a:off x="11131855" y="10776801"/>
            <a:ext cx="3971025" cy="4382555"/>
          </a:xfrm>
          <a:prstGeom prst="rect">
            <a:avLst/>
          </a:prstGeom>
          <a:ln>
            <a:noFill/>
          </a:ln>
          <a:extLst>
            <a:ext uri="{53640926-AAD7-44D8-BBD7-CCE9431645EC}">
              <a14:shadowObscured xmlns:a14="http://schemas.microsoft.com/office/drawing/2010/main"/>
            </a:ext>
          </a:extLst>
        </p:spPr>
      </p:pic>
      <p:pic>
        <p:nvPicPr>
          <p:cNvPr id="34" name="Picture 33">
            <a:extLst>
              <a:ext uri="{FF2B5EF4-FFF2-40B4-BE49-F238E27FC236}">
                <a16:creationId xmlns:a16="http://schemas.microsoft.com/office/drawing/2014/main" id="{F4097E57-3D7C-4514-BA14-F7B9A2EAAA16}"/>
              </a:ext>
            </a:extLst>
          </p:cNvPr>
          <p:cNvPicPr/>
          <p:nvPr/>
        </p:nvPicPr>
        <p:blipFill>
          <a:blip r:embed="rId5"/>
          <a:stretch>
            <a:fillRect/>
          </a:stretch>
        </p:blipFill>
        <p:spPr>
          <a:xfrm>
            <a:off x="15801817" y="10761205"/>
            <a:ext cx="4128712" cy="4382555"/>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790</TotalTime>
  <Words>989</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Dhruv Mittal</cp:lastModifiedBy>
  <cp:revision>55</cp:revision>
  <dcterms:created xsi:type="dcterms:W3CDTF">2016-03-28T06:32:15Z</dcterms:created>
  <dcterms:modified xsi:type="dcterms:W3CDTF">2021-06-06T15:57:36Z</dcterms:modified>
</cp:coreProperties>
</file>