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9" r:id="rId4"/>
    <p:sldId id="266" r:id="rId5"/>
    <p:sldId id="267" r:id="rId6"/>
    <p:sldId id="268" r:id="rId7"/>
    <p:sldId id="270" r:id="rId8"/>
    <p:sldId id="259" r:id="rId9"/>
    <p:sldId id="279" r:id="rId10"/>
    <p:sldId id="272" r:id="rId11"/>
    <p:sldId id="273" r:id="rId12"/>
    <p:sldId id="274" r:id="rId13"/>
    <p:sldId id="275" r:id="rId14"/>
    <p:sldId id="276" r:id="rId15"/>
    <p:sldId id="277" r:id="rId16"/>
    <p:sldId id="281"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9A624-FF2B-461F-9AA0-2DB1B5D736C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319946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9A624-FF2B-461F-9AA0-2DB1B5D736C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24630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9A624-FF2B-461F-9AA0-2DB1B5D736C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61876A-BA13-4B88-832F-4DA36E8F011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0370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89A624-FF2B-461F-9AA0-2DB1B5D736CF}"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540441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89A624-FF2B-461F-9AA0-2DB1B5D736CF}"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61876A-BA13-4B88-832F-4DA36E8F011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246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89A624-FF2B-461F-9AA0-2DB1B5D736CF}"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796054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9A624-FF2B-461F-9AA0-2DB1B5D736C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21740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9A624-FF2B-461F-9AA0-2DB1B5D736C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388713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9A624-FF2B-461F-9AA0-2DB1B5D736C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256428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9A624-FF2B-461F-9AA0-2DB1B5D736C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49401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9A624-FF2B-461F-9AA0-2DB1B5D736CF}"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62088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9A624-FF2B-461F-9AA0-2DB1B5D736CF}" type="datetimeFigureOut">
              <a:rPr lang="en-IN" smtClean="0"/>
              <a:t>09-06-2021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3118865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9A624-FF2B-461F-9AA0-2DB1B5D736CF}" type="datetimeFigureOut">
              <a:rPr lang="en-IN" smtClean="0"/>
              <a:t>09-06-2021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346426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9A624-FF2B-461F-9AA0-2DB1B5D736CF}" type="datetimeFigureOut">
              <a:rPr lang="en-IN" smtClean="0"/>
              <a:t>09-06-2021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89256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9A624-FF2B-461F-9AA0-2DB1B5D736CF}"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333167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9A624-FF2B-461F-9AA0-2DB1B5D736CF}"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61876A-BA13-4B88-832F-4DA36E8F011F}" type="slidenum">
              <a:rPr lang="en-IN" smtClean="0"/>
              <a:t>‹#›</a:t>
            </a:fld>
            <a:endParaRPr lang="en-IN"/>
          </a:p>
        </p:txBody>
      </p:sp>
    </p:spTree>
    <p:extLst>
      <p:ext uri="{BB962C8B-B14F-4D97-AF65-F5344CB8AC3E}">
        <p14:creationId xmlns:p14="http://schemas.microsoft.com/office/powerpoint/2010/main" val="107973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89A624-FF2B-461F-9AA0-2DB1B5D736CF}" type="datetimeFigureOut">
              <a:rPr lang="en-IN" smtClean="0"/>
              <a:t>09-06-2021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61876A-BA13-4B88-832F-4DA36E8F011F}" type="slidenum">
              <a:rPr lang="en-IN" smtClean="0"/>
              <a:t>‹#›</a:t>
            </a:fld>
            <a:endParaRPr lang="en-IN"/>
          </a:p>
        </p:txBody>
      </p:sp>
    </p:spTree>
    <p:extLst>
      <p:ext uri="{BB962C8B-B14F-4D97-AF65-F5344CB8AC3E}">
        <p14:creationId xmlns:p14="http://schemas.microsoft.com/office/powerpoint/2010/main" val="366381050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manjula@vit.ac.in" TargetMode="External"/><Relationship Id="rId2" Type="http://schemas.openxmlformats.org/officeDocument/2006/relationships/hyperlink" Target="mailto:dhruv.mittal2017@vitstudent.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F1B2-D62F-4556-B60B-2908F181835E}"/>
              </a:ext>
            </a:extLst>
          </p:cNvPr>
          <p:cNvSpPr>
            <a:spLocks noGrp="1"/>
          </p:cNvSpPr>
          <p:nvPr>
            <p:ph type="ctrTitle"/>
          </p:nvPr>
        </p:nvSpPr>
        <p:spPr>
          <a:xfrm>
            <a:off x="1638300" y="1516226"/>
            <a:ext cx="8915399" cy="2262781"/>
          </a:xfrm>
        </p:spPr>
        <p:txBody>
          <a:bodyPr>
            <a:normAutofit fontScale="90000"/>
          </a:bodyPr>
          <a:lstStyle/>
          <a:p>
            <a:pPr algn="ctr">
              <a:spcBef>
                <a:spcPts val="20"/>
              </a:spcBef>
            </a:pPr>
            <a:r>
              <a:rPr lang="en-US" sz="3600" b="1"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CAPSTONE PROJECT</a:t>
            </a:r>
            <a:br>
              <a:rPr lang="en-IN" sz="3600" dirty="0">
                <a:effectLst/>
                <a:latin typeface="Verdana" panose="020B0604030504040204" pitchFamily="34" charset="0"/>
                <a:ea typeface="Verdana" panose="020B0604030504040204" pitchFamily="34" charset="0"/>
                <a:cs typeface="Verdana" panose="020B0604030504040204" pitchFamily="34" charset="0"/>
              </a:rPr>
            </a:br>
            <a:r>
              <a:rPr lang="en-US" sz="3600" b="1"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REVIEW – III</a:t>
            </a:r>
            <a:br>
              <a:rPr lang="en-IN" sz="3600" dirty="0">
                <a:effectLst/>
                <a:latin typeface="Verdana" panose="020B0604030504040204" pitchFamily="34" charset="0"/>
                <a:ea typeface="Verdana" panose="020B0604030504040204" pitchFamily="34" charset="0"/>
                <a:cs typeface="Verdana" panose="020B0604030504040204" pitchFamily="34" charset="0"/>
              </a:rPr>
            </a:br>
            <a:br>
              <a:rPr lang="en-IN" sz="3600" dirty="0">
                <a:effectLst/>
                <a:latin typeface="Verdana" panose="020B0604030504040204" pitchFamily="34" charset="0"/>
                <a:ea typeface="Verdana" panose="020B0604030504040204" pitchFamily="34" charset="0"/>
                <a:cs typeface="Verdana" panose="020B0604030504040204" pitchFamily="34" charset="0"/>
              </a:rPr>
            </a:br>
            <a:r>
              <a:rPr lang="en-US" sz="3600" b="1"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FACE RECOGNITION</a:t>
            </a:r>
            <a:endParaRPr lang="en-IN" dirty="0"/>
          </a:p>
        </p:txBody>
      </p:sp>
      <p:sp>
        <p:nvSpPr>
          <p:cNvPr id="3" name="Subtitle 2">
            <a:extLst>
              <a:ext uri="{FF2B5EF4-FFF2-40B4-BE49-F238E27FC236}">
                <a16:creationId xmlns:a16="http://schemas.microsoft.com/office/drawing/2014/main" id="{8CAB93BF-F0F4-4035-A554-57B8CF1AD9E6}"/>
              </a:ext>
            </a:extLst>
          </p:cNvPr>
          <p:cNvSpPr>
            <a:spLocks noGrp="1"/>
          </p:cNvSpPr>
          <p:nvPr>
            <p:ph type="subTitle" idx="1"/>
          </p:nvPr>
        </p:nvSpPr>
        <p:spPr>
          <a:xfrm>
            <a:off x="1572176" y="3779007"/>
            <a:ext cx="8915399" cy="1126283"/>
          </a:xfrm>
        </p:spPr>
        <p:txBody>
          <a:bodyPr>
            <a:noAutofit/>
          </a:bodyPr>
          <a:lstStyle/>
          <a:p>
            <a:pPr algn="ctr">
              <a:spcBef>
                <a:spcPts val="20"/>
              </a:spcBef>
            </a:pPr>
            <a:r>
              <a:rPr lang="en-US"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Dhruv Mittal</a:t>
            </a:r>
            <a:endParaRPr lang="en-IN" dirty="0">
              <a:effectLst/>
              <a:latin typeface="Verdana" panose="020B0604030504040204" pitchFamily="34" charset="0"/>
              <a:ea typeface="Verdana" panose="020B0604030504040204" pitchFamily="34" charset="0"/>
              <a:cs typeface="Verdana" panose="020B0604030504040204" pitchFamily="34" charset="0"/>
            </a:endParaRPr>
          </a:p>
          <a:p>
            <a:pPr algn="ctr">
              <a:spcBef>
                <a:spcPts val="20"/>
              </a:spcBef>
            </a:pPr>
            <a:r>
              <a:rPr lang="en-US"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17BCE2110</a:t>
            </a:r>
            <a:endParaRPr lang="en-IN" dirty="0">
              <a:effectLst/>
              <a:latin typeface="Verdana" panose="020B0604030504040204" pitchFamily="34" charset="0"/>
              <a:ea typeface="Verdana" panose="020B0604030504040204" pitchFamily="34" charset="0"/>
              <a:cs typeface="Verdana" panose="020B0604030504040204" pitchFamily="34" charset="0"/>
            </a:endParaRPr>
          </a:p>
          <a:p>
            <a:pPr algn="ctr">
              <a:spcBef>
                <a:spcPts val="20"/>
              </a:spcBef>
            </a:pPr>
            <a:r>
              <a:rPr lang="en-US"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Ph no: - (+91) 9910887769</a:t>
            </a:r>
            <a:endParaRPr lang="en-IN" dirty="0">
              <a:effectLst/>
              <a:latin typeface="Verdana" panose="020B0604030504040204" pitchFamily="34" charset="0"/>
              <a:ea typeface="Verdana" panose="020B0604030504040204" pitchFamily="34" charset="0"/>
              <a:cs typeface="Verdana" panose="020B0604030504040204" pitchFamily="34" charset="0"/>
            </a:endParaRPr>
          </a:p>
          <a:p>
            <a:pPr algn="ctr">
              <a:spcBef>
                <a:spcPts val="20"/>
              </a:spcBef>
            </a:pPr>
            <a:r>
              <a:rPr lang="en-US"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Email: </a:t>
            </a:r>
            <a:r>
              <a:rPr lang="en-US" u="sng" dirty="0">
                <a:solidFill>
                  <a:srgbClr val="0563C1"/>
                </a:solidFill>
                <a:effectLst/>
                <a:latin typeface="Times New Roman" panose="02020603050405020304" pitchFamily="18" charset="0"/>
                <a:ea typeface="Verdana" panose="020B0604030504040204" pitchFamily="34" charset="0"/>
                <a:cs typeface="Verdana" panose="020B0604030504040204" pitchFamily="34" charset="0"/>
                <a:hlinkClick r:id="rId2"/>
              </a:rPr>
              <a:t>dhruv.mittal2017@vitstudent.ac.in</a:t>
            </a:r>
            <a:endParaRPr lang="en-IN" dirty="0">
              <a:effectLst/>
              <a:latin typeface="Verdana" panose="020B0604030504040204" pitchFamily="34" charset="0"/>
              <a:ea typeface="Verdana" panose="020B0604030504040204" pitchFamily="34" charset="0"/>
              <a:cs typeface="Verdana" panose="020B0604030504040204" pitchFamily="34" charset="0"/>
            </a:endParaRPr>
          </a:p>
          <a:p>
            <a:pPr algn="ctr">
              <a:spcBef>
                <a:spcPts val="20"/>
              </a:spcBef>
            </a:pPr>
            <a:r>
              <a:rPr lang="en-US"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 </a:t>
            </a:r>
            <a:endParaRPr lang="en-IN" dirty="0">
              <a:effectLst/>
              <a:latin typeface="Verdana" panose="020B0604030504040204" pitchFamily="34" charset="0"/>
              <a:ea typeface="Verdana" panose="020B0604030504040204" pitchFamily="34" charset="0"/>
              <a:cs typeface="Verdana" panose="020B0604030504040204" pitchFamily="34" charset="0"/>
            </a:endParaRPr>
          </a:p>
          <a:p>
            <a:pPr algn="ctr">
              <a:spcBef>
                <a:spcPts val="20"/>
              </a:spcBef>
            </a:pPr>
            <a:r>
              <a:rPr lang="en-US"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Guide</a:t>
            </a:r>
            <a:endParaRPr lang="en-IN" dirty="0">
              <a:effectLst/>
              <a:latin typeface="Verdana" panose="020B0604030504040204" pitchFamily="34" charset="0"/>
              <a:ea typeface="Verdana" panose="020B0604030504040204" pitchFamily="34" charset="0"/>
              <a:cs typeface="Verdana" panose="020B0604030504040204" pitchFamily="34" charset="0"/>
            </a:endParaRPr>
          </a:p>
          <a:p>
            <a:pPr algn="ctr">
              <a:spcBef>
                <a:spcPts val="20"/>
              </a:spcBef>
            </a:pPr>
            <a:r>
              <a:rPr lang="en-US"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Prof. Manjula R</a:t>
            </a:r>
            <a:endParaRPr lang="en-IN" dirty="0">
              <a:effectLst/>
              <a:latin typeface="Verdana" panose="020B0604030504040204" pitchFamily="34" charset="0"/>
              <a:ea typeface="Verdana" panose="020B0604030504040204" pitchFamily="34" charset="0"/>
              <a:cs typeface="Verdana" panose="020B0604030504040204" pitchFamily="34" charset="0"/>
            </a:endParaRPr>
          </a:p>
          <a:p>
            <a:pPr algn="ctr">
              <a:spcBef>
                <a:spcPts val="20"/>
              </a:spcBef>
            </a:pPr>
            <a:r>
              <a:rPr lang="en-US"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Associate Professor Sr.</a:t>
            </a:r>
            <a:endParaRPr lang="en-IN" dirty="0">
              <a:effectLst/>
              <a:latin typeface="Verdana" panose="020B0604030504040204" pitchFamily="34" charset="0"/>
              <a:ea typeface="Verdana" panose="020B0604030504040204" pitchFamily="34" charset="0"/>
              <a:cs typeface="Verdana" panose="020B0604030504040204" pitchFamily="34" charset="0"/>
            </a:endParaRPr>
          </a:p>
          <a:p>
            <a:pPr algn="ctr">
              <a:spcBef>
                <a:spcPts val="20"/>
              </a:spcBef>
            </a:pPr>
            <a:r>
              <a:rPr lang="en-US"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Ph no: - (+91) 9486464055</a:t>
            </a:r>
            <a:endParaRPr lang="en-IN" dirty="0">
              <a:effectLst/>
              <a:latin typeface="Verdana" panose="020B0604030504040204" pitchFamily="34" charset="0"/>
              <a:ea typeface="Verdana" panose="020B0604030504040204" pitchFamily="34" charset="0"/>
              <a:cs typeface="Verdana" panose="020B0604030504040204" pitchFamily="34" charset="0"/>
            </a:endParaRPr>
          </a:p>
          <a:p>
            <a:pPr algn="ctr">
              <a:spcBef>
                <a:spcPts val="20"/>
              </a:spcBef>
            </a:pPr>
            <a:r>
              <a:rPr lang="en-US"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Email : </a:t>
            </a:r>
            <a:r>
              <a:rPr lang="en-US" u="sng" dirty="0">
                <a:solidFill>
                  <a:srgbClr val="0563C1"/>
                </a:solidFill>
                <a:effectLst/>
                <a:latin typeface="Times New Roman" panose="02020603050405020304" pitchFamily="18" charset="0"/>
                <a:ea typeface="Verdana" panose="020B0604030504040204" pitchFamily="34" charset="0"/>
                <a:cs typeface="Verdana" panose="020B0604030504040204" pitchFamily="34" charset="0"/>
                <a:hlinkClick r:id="rId3"/>
              </a:rPr>
              <a:t>rmanjula@vit.ac.in</a:t>
            </a:r>
            <a:endParaRPr lang="en-IN" dirty="0">
              <a:effectLst/>
              <a:latin typeface="Verdana" panose="020B0604030504040204" pitchFamily="34" charset="0"/>
              <a:ea typeface="Verdana" panose="020B0604030504040204" pitchFamily="34" charset="0"/>
              <a:cs typeface="Verdana" panose="020B0604030504040204" pitchFamily="34" charset="0"/>
            </a:endParaRPr>
          </a:p>
          <a:p>
            <a:endParaRPr lang="en-IN" dirty="0"/>
          </a:p>
        </p:txBody>
      </p:sp>
    </p:spTree>
    <p:extLst>
      <p:ext uri="{BB962C8B-B14F-4D97-AF65-F5344CB8AC3E}">
        <p14:creationId xmlns:p14="http://schemas.microsoft.com/office/powerpoint/2010/main" val="3254537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2EC-5BA3-4279-83B7-B159CF3DCE14}"/>
              </a:ext>
            </a:extLst>
          </p:cNvPr>
          <p:cNvSpPr>
            <a:spLocks noGrp="1"/>
          </p:cNvSpPr>
          <p:nvPr>
            <p:ph type="title"/>
          </p:nvPr>
        </p:nvSpPr>
        <p:spPr>
          <a:xfrm>
            <a:off x="905069" y="624110"/>
            <a:ext cx="10599543" cy="1280890"/>
          </a:xfrm>
        </p:spPr>
        <p:txBody>
          <a:bodyPr>
            <a:normAutofit/>
          </a:bodyPr>
          <a:lstStyle/>
          <a:p>
            <a:pPr algn="ctr"/>
            <a:r>
              <a:rPr lang="en-US" sz="3600" b="1" dirty="0">
                <a:solidFill>
                  <a:srgbClr val="404040"/>
                </a:solidFill>
                <a:effectLst/>
                <a:latin typeface="Times New Roman" panose="02020603050405020304" pitchFamily="18" charset="0"/>
                <a:ea typeface="Verdana" panose="020B0604030504040204" pitchFamily="34" charset="0"/>
              </a:rPr>
              <a:t>Proposed System Analysis</a:t>
            </a:r>
            <a:endParaRPr lang="en-IN" sz="7200" dirty="0"/>
          </a:p>
        </p:txBody>
      </p:sp>
      <p:sp>
        <p:nvSpPr>
          <p:cNvPr id="3" name="Content Placeholder 2">
            <a:extLst>
              <a:ext uri="{FF2B5EF4-FFF2-40B4-BE49-F238E27FC236}">
                <a16:creationId xmlns:a16="http://schemas.microsoft.com/office/drawing/2014/main" id="{366B5908-3087-4812-8C73-A6AF6A909064}"/>
              </a:ext>
            </a:extLst>
          </p:cNvPr>
          <p:cNvSpPr>
            <a:spLocks noGrp="1"/>
          </p:cNvSpPr>
          <p:nvPr>
            <p:ph idx="1"/>
          </p:nvPr>
        </p:nvSpPr>
        <p:spPr>
          <a:xfrm>
            <a:off x="905069" y="2133600"/>
            <a:ext cx="10599543" cy="3777622"/>
          </a:xfrm>
        </p:spPr>
        <p:txBody>
          <a:bodyPr>
            <a:normAutofit lnSpcReduction="10000"/>
          </a:bodyPr>
          <a:lstStyle/>
          <a:p>
            <a:pPr marR="915670" algn="just">
              <a:lnSpc>
                <a:spcPct val="150000"/>
              </a:lnSpc>
            </a:pPr>
            <a:r>
              <a:rPr lang="en-US" sz="1800" dirty="0">
                <a:effectLst/>
                <a:latin typeface="Times New Roman" panose="02020603050405020304" pitchFamily="18" charset="0"/>
                <a:ea typeface="Verdana" panose="020B0604030504040204" pitchFamily="34" charset="0"/>
                <a:cs typeface="Verdana" panose="020B0604030504040204" pitchFamily="34" charset="0"/>
              </a:rPr>
              <a:t>Our Proposed System starts with the face detection along with the dataset collection in a particular folder via live web cam using </a:t>
            </a:r>
            <a:r>
              <a:rPr lang="en-US" sz="1800" dirty="0" err="1">
                <a:effectLst/>
                <a:latin typeface="Times New Roman" panose="02020603050405020304" pitchFamily="18" charset="0"/>
                <a:ea typeface="Verdana" panose="020B0604030504040204" pitchFamily="34" charset="0"/>
                <a:cs typeface="Verdana" panose="020B0604030504040204" pitchFamily="34" charset="0"/>
              </a:rPr>
              <a:t>Opencv</a:t>
            </a:r>
            <a:r>
              <a:rPr lang="en-US" sz="1800" dirty="0">
                <a:effectLst/>
                <a:latin typeface="Times New Roman" panose="02020603050405020304" pitchFamily="18" charset="0"/>
                <a:ea typeface="Verdana" panose="020B0604030504040204" pitchFamily="34" charset="0"/>
                <a:cs typeface="Verdana" panose="020B0604030504040204" pitchFamily="34" charset="0"/>
              </a:rPr>
              <a:t> library and </a:t>
            </a:r>
            <a:r>
              <a:rPr lang="en-US" sz="1800" dirty="0" err="1">
                <a:effectLst/>
                <a:latin typeface="Times New Roman" panose="02020603050405020304" pitchFamily="18" charset="0"/>
                <a:ea typeface="Verdana" panose="020B0604030504040204" pitchFamily="34" charset="0"/>
                <a:cs typeface="Verdana" panose="020B0604030504040204" pitchFamily="34" charset="0"/>
              </a:rPr>
              <a:t>Haar</a:t>
            </a:r>
            <a:r>
              <a:rPr lang="en-US" sz="1800" dirty="0">
                <a:effectLst/>
                <a:latin typeface="Times New Roman" panose="02020603050405020304" pitchFamily="18" charset="0"/>
                <a:ea typeface="Verdana" panose="020B0604030504040204" pitchFamily="34" charset="0"/>
                <a:cs typeface="Verdana" panose="020B0604030504040204" pitchFamily="34" charset="0"/>
              </a:rPr>
              <a:t> Cascade Classifier. After the dataset has been generated, we now make use of this dataset to separate the Training images and Testing images manually.</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R="915670" algn="just">
              <a:lnSpc>
                <a:spcPct val="150000"/>
              </a:lnSpc>
            </a:pPr>
            <a:r>
              <a:rPr lang="en-US" sz="1800" dirty="0">
                <a:effectLst/>
                <a:latin typeface="Times New Roman" panose="02020603050405020304" pitchFamily="18" charset="0"/>
                <a:ea typeface="Verdana" panose="020B0604030504040204" pitchFamily="34" charset="0"/>
                <a:cs typeface="Verdana" panose="020B0604030504040204" pitchFamily="34" charset="0"/>
              </a:rPr>
              <a:t>Now this well defined dataset with separate Training and Testing images can be used to train our model by making the us of Transfer Learning technique called InceptionResNetV2 provided by </a:t>
            </a:r>
            <a:r>
              <a:rPr lang="en-US" dirty="0" err="1">
                <a:latin typeface="Times New Roman" panose="02020603050405020304" pitchFamily="18" charset="0"/>
                <a:ea typeface="Verdana" panose="020B0604030504040204" pitchFamily="34" charset="0"/>
                <a:cs typeface="Verdana" panose="020B0604030504040204" pitchFamily="34" charset="0"/>
              </a:rPr>
              <a:t>K</a:t>
            </a:r>
            <a:r>
              <a:rPr lang="en-US" sz="1800" dirty="0" err="1">
                <a:effectLst/>
                <a:latin typeface="Times New Roman" panose="02020603050405020304" pitchFamily="18" charset="0"/>
                <a:ea typeface="Verdana" panose="020B0604030504040204" pitchFamily="34" charset="0"/>
                <a:cs typeface="Verdana" panose="020B0604030504040204" pitchFamily="34" charset="0"/>
              </a:rPr>
              <a:t>eras</a:t>
            </a:r>
            <a:r>
              <a:rPr lang="en-US" sz="1800" dirty="0">
                <a:effectLst/>
                <a:latin typeface="Times New Roman" panose="02020603050405020304" pitchFamily="18" charset="0"/>
                <a:ea typeface="Verdana" panose="020B0604030504040204" pitchFamily="34" charset="0"/>
                <a:cs typeface="Verdana" panose="020B0604030504040204" pitchFamily="34" charset="0"/>
              </a:rPr>
              <a:t> library.</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R="915670" algn="just">
              <a:lnSpc>
                <a:spcPct val="150000"/>
              </a:lnSpc>
            </a:pPr>
            <a:r>
              <a:rPr lang="en-US" sz="1800" dirty="0" err="1">
                <a:effectLst/>
                <a:latin typeface="Times New Roman" panose="02020603050405020304" pitchFamily="18" charset="0"/>
                <a:ea typeface="Verdana" panose="020B0604030504040204" pitchFamily="34" charset="0"/>
                <a:cs typeface="Verdana" panose="020B0604030504040204" pitchFamily="34" charset="0"/>
              </a:rPr>
              <a:t>Keras</a:t>
            </a:r>
            <a:r>
              <a:rPr lang="en-US" sz="1800" dirty="0">
                <a:effectLst/>
                <a:latin typeface="Times New Roman" panose="02020603050405020304" pitchFamily="18" charset="0"/>
                <a:ea typeface="Verdana" panose="020B0604030504040204" pitchFamily="34" charset="0"/>
                <a:cs typeface="Verdana" panose="020B0604030504040204" pitchFamily="34" charset="0"/>
              </a:rPr>
              <a:t> gives flexibility to use TensorFlow very properly apart from that, it also helps in fine tuning the model very nicely.</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0931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2EC-5BA3-4279-83B7-B159CF3DCE14}"/>
              </a:ext>
            </a:extLst>
          </p:cNvPr>
          <p:cNvSpPr>
            <a:spLocks noGrp="1"/>
          </p:cNvSpPr>
          <p:nvPr>
            <p:ph type="title"/>
          </p:nvPr>
        </p:nvSpPr>
        <p:spPr>
          <a:xfrm>
            <a:off x="2135725" y="633441"/>
            <a:ext cx="8911687" cy="1280890"/>
          </a:xfrm>
        </p:spPr>
        <p:txBody>
          <a:bodyPr>
            <a:normAutofit/>
          </a:bodyPr>
          <a:lstStyle/>
          <a:p>
            <a:r>
              <a:rPr lang="en-US" dirty="0">
                <a:effectLst/>
                <a:latin typeface="Times New Roman" panose="02020603050405020304" pitchFamily="18" charset="0"/>
                <a:ea typeface="Verdana" panose="020B0604030504040204" pitchFamily="34" charset="0"/>
              </a:rPr>
              <a:t>The reason we choose InceptionResNetV2 </a:t>
            </a:r>
            <a:endParaRPr lang="en-IN" sz="6000" dirty="0"/>
          </a:p>
        </p:txBody>
      </p:sp>
      <p:sp>
        <p:nvSpPr>
          <p:cNvPr id="4" name="Rectangle 2">
            <a:extLst>
              <a:ext uri="{FF2B5EF4-FFF2-40B4-BE49-F238E27FC236}">
                <a16:creationId xmlns:a16="http://schemas.microsoft.com/office/drawing/2014/main" id="{0F02F93C-38D6-4054-AED7-FD6640154D56}"/>
              </a:ext>
            </a:extLst>
          </p:cNvPr>
          <p:cNvSpPr>
            <a:spLocks noChangeArrowheads="1"/>
          </p:cNvSpPr>
          <p:nvPr/>
        </p:nvSpPr>
        <p:spPr bwMode="auto">
          <a:xfrm>
            <a:off x="2062065" y="6334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2">
            <a:extLst>
              <a:ext uri="{FF2B5EF4-FFF2-40B4-BE49-F238E27FC236}">
                <a16:creationId xmlns:a16="http://schemas.microsoft.com/office/drawing/2014/main" id="{456BD44F-0783-416B-AEA9-EBE1A8AB2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562" y="1502486"/>
            <a:ext cx="5730875" cy="4610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A08AC96-4C36-4896-A461-09848FCDA135}"/>
              </a:ext>
            </a:extLst>
          </p:cNvPr>
          <p:cNvSpPr>
            <a:spLocks noChangeArrowheads="1"/>
          </p:cNvSpPr>
          <p:nvPr/>
        </p:nvSpPr>
        <p:spPr bwMode="auto">
          <a:xfrm rot="10800000" flipV="1">
            <a:off x="4656968" y="6276464"/>
            <a:ext cx="59871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Source: </a:t>
            </a:r>
            <a:r>
              <a:rPr kumimoji="0" lang="en-US" altLang="en-US" sz="12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hlinkClick r:id="rId3"/>
              </a:rPr>
              <a:t>https://keras.io/api/applications/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51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2EC-5BA3-4279-83B7-B159CF3DCE14}"/>
              </a:ext>
            </a:extLst>
          </p:cNvPr>
          <p:cNvSpPr>
            <a:spLocks noGrp="1"/>
          </p:cNvSpPr>
          <p:nvPr>
            <p:ph type="title"/>
          </p:nvPr>
        </p:nvSpPr>
        <p:spPr>
          <a:xfrm>
            <a:off x="1380931" y="624109"/>
            <a:ext cx="10123681" cy="1335319"/>
          </a:xfrm>
        </p:spPr>
        <p:txBody>
          <a:bodyPr>
            <a:normAutofit/>
          </a:bodyPr>
          <a:lstStyle/>
          <a:p>
            <a:pPr algn="ctr"/>
            <a:r>
              <a:rPr lang="en-US" sz="4000" b="1" dirty="0">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t>Results and Discussion</a:t>
            </a:r>
            <a:br>
              <a:rPr lang="en-IN" sz="3200" dirty="0">
                <a:effectLst/>
                <a:latin typeface="Verdana" panose="020B0604030504040204" pitchFamily="34" charset="0"/>
                <a:ea typeface="Verdana" panose="020B0604030504040204" pitchFamily="34" charset="0"/>
                <a:cs typeface="Verdana" panose="020B0604030504040204" pitchFamily="34" charset="0"/>
              </a:rPr>
            </a:br>
            <a:r>
              <a:rPr lang="en-IN" sz="3200" dirty="0">
                <a:effectLst/>
                <a:latin typeface="Verdana" panose="020B0604030504040204" pitchFamily="34" charset="0"/>
                <a:ea typeface="Verdana" panose="020B0604030504040204" pitchFamily="34" charset="0"/>
                <a:cs typeface="Verdana" panose="020B0604030504040204" pitchFamily="34" charset="0"/>
              </a:rPr>
              <a:t>Face Detection</a:t>
            </a:r>
            <a:endParaRPr lang="en-IN" sz="5400" dirty="0"/>
          </a:p>
        </p:txBody>
      </p:sp>
      <p:pic>
        <p:nvPicPr>
          <p:cNvPr id="6" name="Picture 5">
            <a:extLst>
              <a:ext uri="{FF2B5EF4-FFF2-40B4-BE49-F238E27FC236}">
                <a16:creationId xmlns:a16="http://schemas.microsoft.com/office/drawing/2014/main" id="{3A8AE493-8FAF-4417-AEF8-A9D89DA963D2}"/>
              </a:ext>
            </a:extLst>
          </p:cNvPr>
          <p:cNvPicPr/>
          <p:nvPr/>
        </p:nvPicPr>
        <p:blipFill rotWithShape="1">
          <a:blip r:embed="rId2"/>
          <a:srcRect l="-269" t="8150" r="-1"/>
          <a:stretch/>
        </p:blipFill>
        <p:spPr bwMode="auto">
          <a:xfrm>
            <a:off x="2263803" y="1959428"/>
            <a:ext cx="8357935" cy="40870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824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02E42D-4503-49AC-9837-B79BAFEA6D47}"/>
              </a:ext>
            </a:extLst>
          </p:cNvPr>
          <p:cNvSpPr>
            <a:spLocks noGrp="1"/>
          </p:cNvSpPr>
          <p:nvPr>
            <p:ph type="title"/>
          </p:nvPr>
        </p:nvSpPr>
        <p:spPr>
          <a:xfrm>
            <a:off x="1639887" y="763847"/>
            <a:ext cx="8912225" cy="1281112"/>
          </a:xfrm>
        </p:spPr>
        <p:txBody>
          <a:bodyPr>
            <a:normAutofit/>
          </a:bodyPr>
          <a:lstStyle/>
          <a:p>
            <a:pPr algn="ctr"/>
            <a:r>
              <a:rPr lang="en-US" sz="4000" b="1" dirty="0">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t>Results and Discussion</a:t>
            </a:r>
            <a:br>
              <a:rPr lang="en-IN" sz="3200" dirty="0">
                <a:effectLst/>
                <a:latin typeface="Verdana" panose="020B0604030504040204" pitchFamily="34" charset="0"/>
                <a:ea typeface="Verdana" panose="020B0604030504040204" pitchFamily="34" charset="0"/>
                <a:cs typeface="Verdana" panose="020B0604030504040204" pitchFamily="34" charset="0"/>
              </a:rPr>
            </a:br>
            <a:r>
              <a:rPr lang="en-IN" sz="3200" dirty="0">
                <a:effectLst/>
                <a:latin typeface="Verdana" panose="020B0604030504040204" pitchFamily="34" charset="0"/>
                <a:ea typeface="Verdana" panose="020B0604030504040204" pitchFamily="34" charset="0"/>
                <a:cs typeface="Verdana" panose="020B0604030504040204" pitchFamily="34" charset="0"/>
              </a:rPr>
              <a:t>Data Collection</a:t>
            </a:r>
            <a:endParaRPr lang="en-IN" sz="5400" dirty="0"/>
          </a:p>
        </p:txBody>
      </p:sp>
      <p:pic>
        <p:nvPicPr>
          <p:cNvPr id="7" name="Content Placeholder 6">
            <a:extLst>
              <a:ext uri="{FF2B5EF4-FFF2-40B4-BE49-F238E27FC236}">
                <a16:creationId xmlns:a16="http://schemas.microsoft.com/office/drawing/2014/main" id="{23209A3E-2B9A-4032-8170-206FE9C86293}"/>
              </a:ext>
            </a:extLst>
          </p:cNvPr>
          <p:cNvPicPr>
            <a:picLocks noGrp="1"/>
          </p:cNvPicPr>
          <p:nvPr>
            <p:ph idx="1"/>
          </p:nvPr>
        </p:nvPicPr>
        <p:blipFill>
          <a:blip r:embed="rId2"/>
          <a:stretch>
            <a:fillRect/>
          </a:stretch>
        </p:blipFill>
        <p:spPr>
          <a:xfrm>
            <a:off x="2572426" y="2086947"/>
            <a:ext cx="7047145" cy="4007206"/>
          </a:xfrm>
          <a:prstGeom prst="rect">
            <a:avLst/>
          </a:prstGeom>
        </p:spPr>
      </p:pic>
    </p:spTree>
    <p:extLst>
      <p:ext uri="{BB962C8B-B14F-4D97-AF65-F5344CB8AC3E}">
        <p14:creationId xmlns:p14="http://schemas.microsoft.com/office/powerpoint/2010/main" val="3606229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2EC-5BA3-4279-83B7-B159CF3DCE14}"/>
              </a:ext>
            </a:extLst>
          </p:cNvPr>
          <p:cNvSpPr>
            <a:spLocks noGrp="1"/>
          </p:cNvSpPr>
          <p:nvPr>
            <p:ph type="title"/>
          </p:nvPr>
        </p:nvSpPr>
        <p:spPr>
          <a:xfrm>
            <a:off x="1640156" y="725192"/>
            <a:ext cx="8911687" cy="1280890"/>
          </a:xfrm>
        </p:spPr>
        <p:txBody>
          <a:bodyPr>
            <a:normAutofit/>
          </a:bodyPr>
          <a:lstStyle/>
          <a:p>
            <a:pPr algn="ctr"/>
            <a:r>
              <a:rPr lang="en-US" b="1" dirty="0">
                <a:solidFill>
                  <a:srgbClr val="404040"/>
                </a:solidFill>
                <a:effectLst/>
                <a:latin typeface="Times New Roman" panose="02020603050405020304" pitchFamily="18" charset="0"/>
                <a:ea typeface="Verdana" panose="020B0604030504040204" pitchFamily="34" charset="0"/>
              </a:rPr>
              <a:t>Model Training</a:t>
            </a:r>
            <a:endParaRPr lang="en-IN" sz="6000" dirty="0"/>
          </a:p>
        </p:txBody>
      </p:sp>
      <p:pic>
        <p:nvPicPr>
          <p:cNvPr id="6" name="Content Placeholder 5">
            <a:extLst>
              <a:ext uri="{FF2B5EF4-FFF2-40B4-BE49-F238E27FC236}">
                <a16:creationId xmlns:a16="http://schemas.microsoft.com/office/drawing/2014/main" id="{93D6365A-EFA6-400F-872E-3570FF3BA0A4}"/>
              </a:ext>
            </a:extLst>
          </p:cNvPr>
          <p:cNvPicPr>
            <a:picLocks noGrp="1"/>
          </p:cNvPicPr>
          <p:nvPr>
            <p:ph idx="1"/>
          </p:nvPr>
        </p:nvPicPr>
        <p:blipFill>
          <a:blip r:embed="rId2"/>
          <a:stretch>
            <a:fillRect/>
          </a:stretch>
        </p:blipFill>
        <p:spPr>
          <a:xfrm>
            <a:off x="2211355" y="1735494"/>
            <a:ext cx="8192217" cy="4076830"/>
          </a:xfrm>
          <a:prstGeom prst="rect">
            <a:avLst/>
          </a:prstGeom>
        </p:spPr>
      </p:pic>
    </p:spTree>
    <p:extLst>
      <p:ext uri="{BB962C8B-B14F-4D97-AF65-F5344CB8AC3E}">
        <p14:creationId xmlns:p14="http://schemas.microsoft.com/office/powerpoint/2010/main" val="363430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2EC-5BA3-4279-83B7-B159CF3DCE14}"/>
              </a:ext>
            </a:extLst>
          </p:cNvPr>
          <p:cNvSpPr>
            <a:spLocks noGrp="1"/>
          </p:cNvSpPr>
          <p:nvPr>
            <p:ph type="title"/>
          </p:nvPr>
        </p:nvSpPr>
        <p:spPr>
          <a:xfrm>
            <a:off x="1640155" y="694089"/>
            <a:ext cx="8911687" cy="1280890"/>
          </a:xfrm>
        </p:spPr>
        <p:txBody>
          <a:bodyPr/>
          <a:lstStyle/>
          <a:p>
            <a:pPr algn="ctr"/>
            <a:r>
              <a:rPr lang="en-US" dirty="0"/>
              <a:t>Graphical Output</a:t>
            </a:r>
            <a:endParaRPr lang="en-IN" dirty="0"/>
          </a:p>
        </p:txBody>
      </p:sp>
      <p:pic>
        <p:nvPicPr>
          <p:cNvPr id="5" name="Picture 4">
            <a:extLst>
              <a:ext uri="{FF2B5EF4-FFF2-40B4-BE49-F238E27FC236}">
                <a16:creationId xmlns:a16="http://schemas.microsoft.com/office/drawing/2014/main" id="{4CB5E462-5C6A-4CFB-ABF0-54EAA7CFF592}"/>
              </a:ext>
            </a:extLst>
          </p:cNvPr>
          <p:cNvPicPr/>
          <p:nvPr/>
        </p:nvPicPr>
        <p:blipFill>
          <a:blip r:embed="rId2"/>
          <a:stretch>
            <a:fillRect/>
          </a:stretch>
        </p:blipFill>
        <p:spPr>
          <a:xfrm>
            <a:off x="3934938" y="1415364"/>
            <a:ext cx="4322123" cy="4921268"/>
          </a:xfrm>
          <a:prstGeom prst="rect">
            <a:avLst/>
          </a:prstGeom>
        </p:spPr>
      </p:pic>
    </p:spTree>
    <p:extLst>
      <p:ext uri="{BB962C8B-B14F-4D97-AF65-F5344CB8AC3E}">
        <p14:creationId xmlns:p14="http://schemas.microsoft.com/office/powerpoint/2010/main" val="119520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A2B5-A73A-4344-94F8-6AFFBB8A14BD}"/>
              </a:ext>
            </a:extLst>
          </p:cNvPr>
          <p:cNvSpPr>
            <a:spLocks noGrp="1"/>
          </p:cNvSpPr>
          <p:nvPr>
            <p:ph type="title"/>
          </p:nvPr>
        </p:nvSpPr>
        <p:spPr/>
        <p:txBody>
          <a:bodyPr/>
          <a:lstStyle/>
          <a:p>
            <a:pPr algn="ctr"/>
            <a:r>
              <a:rPr lang="en-US" sz="3600" b="1" dirty="0">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t>Results and Discussion</a:t>
            </a:r>
            <a:br>
              <a:rPr lang="en-IN" sz="2800" dirty="0">
                <a:effectLst/>
                <a:latin typeface="Verdana" panose="020B0604030504040204" pitchFamily="34" charset="0"/>
                <a:ea typeface="Verdana" panose="020B0604030504040204" pitchFamily="34" charset="0"/>
                <a:cs typeface="Verdana" panose="020B0604030504040204" pitchFamily="34" charset="0"/>
              </a:rPr>
            </a:br>
            <a:r>
              <a:rPr lang="en-IN" sz="2800" dirty="0">
                <a:effectLst/>
                <a:latin typeface="Verdana" panose="020B0604030504040204" pitchFamily="34" charset="0"/>
                <a:ea typeface="Verdana" panose="020B0604030504040204" pitchFamily="34" charset="0"/>
                <a:cs typeface="Verdana" panose="020B0604030504040204" pitchFamily="34" charset="0"/>
              </a:rPr>
              <a:t>Face Detection</a:t>
            </a:r>
            <a:endParaRPr lang="en-IN" dirty="0"/>
          </a:p>
        </p:txBody>
      </p:sp>
      <p:sp>
        <p:nvSpPr>
          <p:cNvPr id="3" name="Content Placeholder 2">
            <a:extLst>
              <a:ext uri="{FF2B5EF4-FFF2-40B4-BE49-F238E27FC236}">
                <a16:creationId xmlns:a16="http://schemas.microsoft.com/office/drawing/2014/main" id="{BE3692B7-AAD9-4962-8D4D-0AF8B0377714}"/>
              </a:ext>
            </a:extLst>
          </p:cNvPr>
          <p:cNvSpPr>
            <a:spLocks noGrp="1"/>
          </p:cNvSpPr>
          <p:nvPr>
            <p:ph idx="1"/>
          </p:nvPr>
        </p:nvSpPr>
        <p:spPr/>
        <p:txBody>
          <a:bodyPr>
            <a:normAutofit lnSpcReduction="10000"/>
          </a:bodyPr>
          <a:lstStyle/>
          <a:p>
            <a:pPr marR="915670">
              <a:lnSpc>
                <a:spcPct val="150000"/>
              </a:lnSpc>
            </a:pPr>
            <a:r>
              <a:rPr lang="en-US" sz="1800" dirty="0">
                <a:solidFill>
                  <a:srgbClr val="404040"/>
                </a:solidFill>
                <a:effectLst/>
                <a:latin typeface="Times New Roman" panose="02020603050405020304" pitchFamily="18" charset="0"/>
                <a:ea typeface="Times New Roman" panose="02020603050405020304" pitchFamily="18" charset="0"/>
              </a:rPr>
              <a:t>As we can see our face detector is successfully able to detect a face from the whole view visible to the web camera, moreover the counter of frames also seems to be perfect which counts how many images have been captured.</a:t>
            </a:r>
            <a:r>
              <a:rPr lang="en-IN" dirty="0">
                <a:latin typeface="Times New Roman" panose="02020603050405020304" pitchFamily="18" charset="0"/>
                <a:ea typeface="Times New Roman" panose="02020603050405020304" pitchFamily="18" charset="0"/>
              </a:rPr>
              <a:t> </a:t>
            </a:r>
            <a:r>
              <a:rPr lang="en-US" sz="1800" dirty="0">
                <a:solidFill>
                  <a:srgbClr val="404040"/>
                </a:solidFill>
                <a:effectLst/>
                <a:latin typeface="Times New Roman" panose="02020603050405020304" pitchFamily="18" charset="0"/>
                <a:ea typeface="Times New Roman" panose="02020603050405020304" pitchFamily="18" charset="0"/>
              </a:rPr>
              <a:t>Like this we have captured a total of 2100 images, 1400 for training and 700 for testing dataset.</a:t>
            </a:r>
          </a:p>
          <a:p>
            <a:pPr marR="915670">
              <a:lnSpc>
                <a:spcPct val="150000"/>
              </a:lnSpc>
            </a:pPr>
            <a:r>
              <a:rPr lang="en-US" sz="1800" dirty="0">
                <a:effectLst/>
                <a:latin typeface="Times New Roman" panose="02020603050405020304" pitchFamily="18" charset="0"/>
                <a:ea typeface="Times New Roman" panose="02020603050405020304" pitchFamily="18" charset="0"/>
              </a:rPr>
              <a:t>As we can see we are able to get training accuracy on average about 99% and validation accuracy average 99%. Even the training and validation loss during the model training has appeared to be very less which is quite good for the model generation.</a:t>
            </a:r>
            <a:endParaRPr lang="en-IN" sz="1800" dirty="0">
              <a:effectLst/>
              <a:latin typeface="Times New Roman" panose="02020603050405020304" pitchFamily="18" charset="0"/>
              <a:ea typeface="Times New Roman" panose="02020603050405020304" pitchFamily="18" charset="0"/>
            </a:endParaRPr>
          </a:p>
          <a:p>
            <a:pPr marR="915670">
              <a:lnSpc>
                <a:spcPct val="150000"/>
              </a:lnSpc>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685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0822-15DF-48DF-A97A-42C9667F5B82}"/>
              </a:ext>
            </a:extLst>
          </p:cNvPr>
          <p:cNvSpPr>
            <a:spLocks noGrp="1"/>
          </p:cNvSpPr>
          <p:nvPr>
            <p:ph type="title"/>
          </p:nvPr>
        </p:nvSpPr>
        <p:spPr/>
        <p:txBody>
          <a:bodyPr/>
          <a:lstStyle/>
          <a:p>
            <a:pPr algn="ctr"/>
            <a:r>
              <a:rPr lang="en-US" b="1" dirty="0">
                <a:solidFill>
                  <a:srgbClr val="404040"/>
                </a:solidFill>
                <a:latin typeface="Times New Roman" panose="02020603050405020304" pitchFamily="18" charset="0"/>
                <a:ea typeface="Verdana" panose="020B0604030504040204" pitchFamily="34" charset="0"/>
              </a:rPr>
              <a:t>CONCLUSION	</a:t>
            </a:r>
            <a:endParaRPr lang="en-IN" dirty="0"/>
          </a:p>
        </p:txBody>
      </p:sp>
      <p:sp>
        <p:nvSpPr>
          <p:cNvPr id="3" name="Content Placeholder 2">
            <a:extLst>
              <a:ext uri="{FF2B5EF4-FFF2-40B4-BE49-F238E27FC236}">
                <a16:creationId xmlns:a16="http://schemas.microsoft.com/office/drawing/2014/main" id="{B7E27C2F-982F-4763-AB9E-E025F798F583}"/>
              </a:ext>
            </a:extLst>
          </p:cNvPr>
          <p:cNvSpPr>
            <a:spLocks noGrp="1"/>
          </p:cNvSpPr>
          <p:nvPr>
            <p:ph idx="1"/>
          </p:nvPr>
        </p:nvSpPr>
        <p:spPr>
          <a:xfrm>
            <a:off x="1698171" y="2108718"/>
            <a:ext cx="9806442" cy="4245429"/>
          </a:xfrm>
        </p:spPr>
        <p:txBody>
          <a:bodyPr>
            <a:normAutofit lnSpcReduction="10000"/>
          </a:bodyPr>
          <a:lstStyle/>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We did train our model with accuracy of about 99% on average but the system seems to predict the face wrongly, we will try to improve the results of the system and come out with a good accuracy.</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If we talk about the future of the project, face recognition can be enhanced using an automated Application which will have a much user friendly UI so that the user could feed his face image into the database using the interface instead of running the codes.</a:t>
            </a:r>
            <a:endParaRPr lang="en-IN" sz="1800" dirty="0">
              <a:effectLst/>
              <a:latin typeface="Times New Roman" panose="02020603050405020304" pitchFamily="18" charset="0"/>
              <a:ea typeface="Times New Roman" panose="02020603050405020304" pitchFamily="18" charset="0"/>
            </a:endParaRPr>
          </a:p>
          <a:p>
            <a:endParaRPr lang="en-IN" dirty="0"/>
          </a:p>
          <a:p>
            <a:r>
              <a:rPr lang="en-US" sz="1800" dirty="0">
                <a:effectLst/>
                <a:latin typeface="Times New Roman" panose="02020603050405020304" pitchFamily="18" charset="0"/>
                <a:ea typeface="Times New Roman" panose="02020603050405020304" pitchFamily="18" charset="0"/>
              </a:rPr>
              <a:t>There is a drawback here, we create a dataset using face detection and generate the model out of it, but if we have to add more human faces in the dataset, we would have to train the model again, like any other machine learning model  as the dataset has changed and model won’t be able to predict the new individual in the dataset which takes some time depending on the computer to computer, but this process is slow.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182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6B76-73BF-4B4E-B5BA-8DE3CE6952A2}"/>
              </a:ext>
            </a:extLst>
          </p:cNvPr>
          <p:cNvSpPr>
            <a:spLocks noGrp="1"/>
          </p:cNvSpPr>
          <p:nvPr>
            <p:ph type="title"/>
          </p:nvPr>
        </p:nvSpPr>
        <p:spPr>
          <a:xfrm>
            <a:off x="1640156" y="558796"/>
            <a:ext cx="8911687" cy="1280890"/>
          </a:xfrm>
        </p:spPr>
        <p:txBody>
          <a:bodyPr>
            <a:normAutofit/>
          </a:bodyPr>
          <a:lstStyle/>
          <a:p>
            <a:pPr algn="ctr"/>
            <a:r>
              <a:rPr lang="en-US" sz="3600" b="1"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Abstract</a:t>
            </a:r>
            <a:br>
              <a:rPr lang="en-IN" sz="1800" dirty="0">
                <a:effectLst/>
                <a:latin typeface="Verdana" panose="020B0604030504040204" pitchFamily="34" charset="0"/>
                <a:ea typeface="Verdana" panose="020B0604030504040204" pitchFamily="34" charset="0"/>
                <a:cs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5EC8F074-FF15-44AC-B0C2-779929130729}"/>
              </a:ext>
            </a:extLst>
          </p:cNvPr>
          <p:cNvSpPr>
            <a:spLocks noGrp="1"/>
          </p:cNvSpPr>
          <p:nvPr>
            <p:ph idx="1"/>
          </p:nvPr>
        </p:nvSpPr>
        <p:spPr>
          <a:xfrm>
            <a:off x="838200" y="1690688"/>
            <a:ext cx="10515600" cy="4351338"/>
          </a:xfrm>
        </p:spPr>
        <p:txBody>
          <a:bodyPr>
            <a:normAutofit fontScale="92500" lnSpcReduction="10000"/>
          </a:bodyPr>
          <a:lstStyle/>
          <a:p>
            <a:pPr>
              <a:lnSpc>
                <a:spcPct val="150000"/>
              </a:lnSpc>
            </a:pPr>
            <a:r>
              <a:rPr lang="en-US" sz="1800" dirty="0">
                <a:effectLst/>
                <a:latin typeface="Times New Roman" panose="02020603050405020304" pitchFamily="18" charset="0"/>
                <a:ea typeface="Verdana" panose="020B0604030504040204" pitchFamily="34" charset="0"/>
                <a:cs typeface="Verdana" panose="020B0604030504040204" pitchFamily="34" charset="0"/>
              </a:rPr>
              <a:t>Face recognition identifies the humans by the unique characteristics of their faces. Face recognition technology is the </a:t>
            </a:r>
            <a:r>
              <a:rPr lang="en-US" sz="1800" spc="-15" dirty="0">
                <a:effectLst/>
                <a:latin typeface="Times New Roman" panose="02020603050405020304" pitchFamily="18" charset="0"/>
                <a:ea typeface="Verdana" panose="020B0604030504040204" pitchFamily="34" charset="0"/>
                <a:cs typeface="Verdana" panose="020B0604030504040204" pitchFamily="34" charset="0"/>
              </a:rPr>
              <a:t>least </a:t>
            </a:r>
            <a:r>
              <a:rPr lang="en-US" sz="1800" dirty="0">
                <a:effectLst/>
                <a:latin typeface="Times New Roman" panose="02020603050405020304" pitchFamily="18" charset="0"/>
                <a:ea typeface="Verdana" panose="020B0604030504040204" pitchFamily="34" charset="0"/>
                <a:cs typeface="Verdana" panose="020B0604030504040204" pitchFamily="34" charset="0"/>
              </a:rPr>
              <a:t>intrusive and fastest bio-metric technology. With increasing security</a:t>
            </a:r>
            <a:r>
              <a:rPr lang="en-US" sz="1800" spc="-125" dirty="0">
                <a:effectLst/>
                <a:latin typeface="Times New Roman" panose="02020603050405020304" pitchFamily="18" charset="0"/>
                <a:ea typeface="Verdana" panose="020B0604030504040204" pitchFamily="34" charset="0"/>
                <a:cs typeface="Verdana" panose="020B0604030504040204" pitchFamily="34" charset="0"/>
              </a:rPr>
              <a:t> </a:t>
            </a:r>
            <a:r>
              <a:rPr lang="en-US" sz="1800" dirty="0">
                <a:effectLst/>
                <a:latin typeface="Times New Roman" panose="02020603050405020304" pitchFamily="18" charset="0"/>
                <a:ea typeface="Verdana" panose="020B0604030504040204" pitchFamily="34" charset="0"/>
                <a:cs typeface="Verdana" panose="020B0604030504040204" pitchFamily="34" charset="0"/>
              </a:rPr>
              <a:t>needs and with advancement in technology extracting information has </a:t>
            </a:r>
            <a:r>
              <a:rPr lang="en-US" sz="1800" spc="-15" dirty="0">
                <a:effectLst/>
                <a:latin typeface="Times New Roman" panose="02020603050405020304" pitchFamily="18" charset="0"/>
                <a:ea typeface="Verdana" panose="020B0604030504040204" pitchFamily="34" charset="0"/>
                <a:cs typeface="Verdana" panose="020B0604030504040204" pitchFamily="34" charset="0"/>
              </a:rPr>
              <a:t>become </a:t>
            </a:r>
            <a:r>
              <a:rPr lang="en-US" sz="1800" dirty="0">
                <a:effectLst/>
                <a:latin typeface="Times New Roman" panose="02020603050405020304" pitchFamily="18" charset="0"/>
                <a:ea typeface="Verdana" panose="020B0604030504040204" pitchFamily="34" charset="0"/>
                <a:cs typeface="Verdana" panose="020B0604030504040204" pitchFamily="34" charset="0"/>
              </a:rPr>
              <a:t>much</a:t>
            </a:r>
            <a:r>
              <a:rPr lang="en-US" sz="1800" spc="-110" dirty="0">
                <a:effectLst/>
                <a:latin typeface="Times New Roman" panose="02020603050405020304" pitchFamily="18" charset="0"/>
                <a:ea typeface="Verdana" panose="020B0604030504040204" pitchFamily="34" charset="0"/>
                <a:cs typeface="Verdana" panose="020B0604030504040204" pitchFamily="34" charset="0"/>
              </a:rPr>
              <a:t> </a:t>
            </a:r>
            <a:r>
              <a:rPr lang="en-US" sz="1800" dirty="0">
                <a:effectLst/>
                <a:latin typeface="Times New Roman" panose="02020603050405020304" pitchFamily="18" charset="0"/>
                <a:ea typeface="Verdana" panose="020B0604030504040204" pitchFamily="34" charset="0"/>
                <a:cs typeface="Verdana" panose="020B0604030504040204" pitchFamily="34" charset="0"/>
              </a:rPr>
              <a:t>simpler.</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sz="1800" dirty="0">
                <a:effectLst/>
                <a:latin typeface="Times New Roman" panose="02020603050405020304" pitchFamily="18" charset="0"/>
                <a:ea typeface="Verdana" panose="020B0604030504040204" pitchFamily="34" charset="0"/>
              </a:rPr>
              <a:t>Face recognition is of great importance to real world applications such as video surveillance, human machine interaction and security systems. As compared to traditional machine learning approaches, deep learning-based methods have shown better performances in terms of accuracy and speed of processing in image recognition</a:t>
            </a:r>
          </a:p>
          <a:p>
            <a:pPr>
              <a:lnSpc>
                <a:spcPct val="150000"/>
              </a:lnSpc>
              <a:spcBef>
                <a:spcPts val="20"/>
              </a:spcBef>
            </a:pPr>
            <a:r>
              <a:rPr lang="en-US" sz="1800" dirty="0">
                <a:effectLst/>
                <a:latin typeface="Times New Roman" panose="02020603050405020304" pitchFamily="18" charset="0"/>
                <a:ea typeface="Verdana" panose="020B0604030504040204" pitchFamily="34" charset="0"/>
                <a:cs typeface="Verdana" panose="020B0604030504040204" pitchFamily="34" charset="0"/>
              </a:rPr>
              <a:t>It involves two main steps. First to detect the face of a person and identify the distinguishing factors in image and storing them and Second step to compare it with the existing images and returning the data related to that image.</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a:lnSpc>
                <a:spcPct val="150000"/>
              </a:lnSpc>
              <a:spcBef>
                <a:spcPts val="20"/>
              </a:spcBef>
            </a:pPr>
            <a:r>
              <a:rPr lang="en-US" sz="1800" dirty="0">
                <a:effectLst/>
                <a:latin typeface="Times New Roman" panose="02020603050405020304" pitchFamily="18" charset="0"/>
                <a:ea typeface="Verdana" panose="020B0604030504040204" pitchFamily="34" charset="0"/>
                <a:cs typeface="Verdana" panose="020B0604030504040204" pitchFamily="34" charset="0"/>
              </a:rPr>
              <a:t>We will implement this project in two parts first is to detect the face of a person, and data collection which is done using </a:t>
            </a:r>
            <a:r>
              <a:rPr lang="en-US" sz="1800" dirty="0" err="1">
                <a:effectLst/>
                <a:latin typeface="Times New Roman" panose="02020603050405020304" pitchFamily="18" charset="0"/>
                <a:ea typeface="Verdana" panose="020B0604030504040204" pitchFamily="34" charset="0"/>
                <a:cs typeface="Verdana" panose="020B0604030504040204" pitchFamily="34" charset="0"/>
              </a:rPr>
              <a:t>Opencv</a:t>
            </a:r>
            <a:r>
              <a:rPr lang="en-US" sz="1800" dirty="0">
                <a:effectLst/>
                <a:latin typeface="Times New Roman" panose="02020603050405020304" pitchFamily="18" charset="0"/>
                <a:ea typeface="Verdana" panose="020B0604030504040204" pitchFamily="34" charset="0"/>
                <a:cs typeface="Verdana" panose="020B0604030504040204" pitchFamily="34" charset="0"/>
              </a:rPr>
              <a:t> library and second part is model training and Face recognition. </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R="915670" algn="just">
              <a:lnSpc>
                <a:spcPct val="150000"/>
              </a:lnSpc>
            </a:pPr>
            <a:r>
              <a:rPr lang="en-US" sz="1800" b="1" dirty="0">
                <a:effectLst/>
                <a:latin typeface="Times New Roman" panose="02020603050405020304" pitchFamily="18" charset="0"/>
                <a:ea typeface="Verdana" panose="020B0604030504040204" pitchFamily="34" charset="0"/>
                <a:cs typeface="Verdana" panose="020B0604030504040204" pitchFamily="34" charset="0"/>
              </a:rPr>
              <a:t>Keywords—</a:t>
            </a:r>
            <a:r>
              <a:rPr lang="en-US" sz="1800" dirty="0">
                <a:effectLst/>
                <a:latin typeface="Times New Roman" panose="02020603050405020304" pitchFamily="18" charset="0"/>
                <a:ea typeface="Verdana" panose="020B0604030504040204" pitchFamily="34" charset="0"/>
                <a:cs typeface="Verdana" panose="020B0604030504040204" pitchFamily="34" charset="0"/>
              </a:rPr>
              <a:t> Face recognition, biometrics, Deep learning.</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endParaRPr lang="en-IN" dirty="0"/>
          </a:p>
        </p:txBody>
      </p:sp>
    </p:spTree>
    <p:extLst>
      <p:ext uri="{BB962C8B-B14F-4D97-AF65-F5344CB8AC3E}">
        <p14:creationId xmlns:p14="http://schemas.microsoft.com/office/powerpoint/2010/main" val="3101661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6B76-73BF-4B4E-B5BA-8DE3CE6952A2}"/>
              </a:ext>
            </a:extLst>
          </p:cNvPr>
          <p:cNvSpPr>
            <a:spLocks noGrp="1"/>
          </p:cNvSpPr>
          <p:nvPr>
            <p:ph type="title"/>
          </p:nvPr>
        </p:nvSpPr>
        <p:spPr/>
        <p:txBody>
          <a:bodyPr>
            <a:normAutofit/>
          </a:bodyPr>
          <a:lstStyle/>
          <a:p>
            <a:r>
              <a:rPr lang="en-US" sz="3600" b="1" dirty="0">
                <a:solidFill>
                  <a:srgbClr val="404040"/>
                </a:solidFill>
                <a:effectLst/>
                <a:latin typeface="Times New Roman" panose="02020603050405020304" pitchFamily="18" charset="0"/>
                <a:ea typeface="Verdana" panose="020B0604030504040204" pitchFamily="34" charset="0"/>
              </a:rPr>
              <a:t>Aim  and Objective of the proposed Work</a:t>
            </a:r>
            <a:endParaRPr lang="en-IN" sz="7200" dirty="0"/>
          </a:p>
        </p:txBody>
      </p:sp>
      <p:sp>
        <p:nvSpPr>
          <p:cNvPr id="3" name="Content Placeholder 2">
            <a:extLst>
              <a:ext uri="{FF2B5EF4-FFF2-40B4-BE49-F238E27FC236}">
                <a16:creationId xmlns:a16="http://schemas.microsoft.com/office/drawing/2014/main" id="{5EC8F074-FF15-44AC-B0C2-779929130729}"/>
              </a:ext>
            </a:extLst>
          </p:cNvPr>
          <p:cNvSpPr>
            <a:spLocks noGrp="1"/>
          </p:cNvSpPr>
          <p:nvPr>
            <p:ph idx="1"/>
          </p:nvPr>
        </p:nvSpPr>
        <p:spPr>
          <a:xfrm>
            <a:off x="838200" y="1690688"/>
            <a:ext cx="10515600" cy="4924716"/>
          </a:xfrm>
        </p:spPr>
        <p:txBody>
          <a:bodyPr>
            <a:normAutofit/>
          </a:bodyPr>
          <a:lstStyle/>
          <a:p>
            <a:pPr>
              <a:lnSpc>
                <a:spcPct val="150000"/>
              </a:lnSpc>
            </a:pPr>
            <a:r>
              <a:rPr lang="en-US" sz="1800" dirty="0">
                <a:effectLst/>
                <a:latin typeface="Times New Roman" panose="02020603050405020304" pitchFamily="18" charset="0"/>
                <a:ea typeface="Verdana" panose="020B0604030504040204" pitchFamily="34" charset="0"/>
              </a:rPr>
              <a:t>This project aims on building an application based on face detection and recognition. The most basic purpose is to identify the face and retrieving information stored in database</a:t>
            </a:r>
          </a:p>
          <a:p>
            <a:pPr marR="915670" algn="just">
              <a:lnSpc>
                <a:spcPct val="150000"/>
              </a:lnSpc>
            </a:pPr>
            <a:r>
              <a:rPr lang="en-US" sz="1800"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Our aim in this project is to first detect face and compare it with the faces in our database and then recognize the person.</a:t>
            </a:r>
            <a:r>
              <a:rPr lang="en-IN"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effectLst/>
                <a:latin typeface="Times New Roman" panose="02020603050405020304" pitchFamily="18" charset="0"/>
                <a:ea typeface="Verdana" panose="020B0604030504040204" pitchFamily="34" charset="0"/>
                <a:cs typeface="Verdana" panose="020B0604030504040204" pitchFamily="34" charset="0"/>
              </a:rPr>
              <a:t>We intend to build a system which has many applications in future as stated above with high accuracy.</a:t>
            </a:r>
          </a:p>
          <a:p>
            <a:pPr marR="915670" algn="just">
              <a:lnSpc>
                <a:spcPct val="150000"/>
              </a:lnSpc>
            </a:pPr>
            <a:r>
              <a:rPr lang="en-US" sz="1800" dirty="0">
                <a:effectLst/>
                <a:latin typeface="Times New Roman" panose="02020603050405020304" pitchFamily="18" charset="0"/>
                <a:ea typeface="Verdana" panose="020B0604030504040204" pitchFamily="34" charset="0"/>
                <a:cs typeface="Verdana" panose="020B0604030504040204" pitchFamily="34" charset="0"/>
              </a:rPr>
              <a:t>Our primary objective is to detect the faces in the live camera using </a:t>
            </a:r>
            <a:r>
              <a:rPr lang="en-US" sz="1800" dirty="0" err="1">
                <a:effectLst/>
                <a:latin typeface="Times New Roman" panose="02020603050405020304" pitchFamily="18" charset="0"/>
                <a:ea typeface="Verdana" panose="020B0604030504040204" pitchFamily="34" charset="0"/>
                <a:cs typeface="Verdana" panose="020B0604030504040204" pitchFamily="34" charset="0"/>
              </a:rPr>
              <a:t>Opencv</a:t>
            </a:r>
            <a:r>
              <a:rPr lang="en-US" sz="1800" dirty="0">
                <a:effectLst/>
                <a:latin typeface="Times New Roman" panose="02020603050405020304" pitchFamily="18" charset="0"/>
                <a:ea typeface="Verdana" panose="020B0604030504040204" pitchFamily="34" charset="0"/>
                <a:cs typeface="Verdana" panose="020B0604030504040204" pitchFamily="34" charset="0"/>
              </a:rPr>
              <a:t> library and store it as a dataset. Here we are detecting the faces and creating the dataset for our project at the same time.</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R="915670" algn="just">
              <a:lnSpc>
                <a:spcPct val="150000"/>
              </a:lnSpc>
            </a:pPr>
            <a:r>
              <a:rPr lang="en-US" sz="1800" dirty="0">
                <a:effectLst/>
                <a:latin typeface="Times New Roman" panose="02020603050405020304" pitchFamily="18" charset="0"/>
                <a:ea typeface="Verdana" panose="020B0604030504040204" pitchFamily="34" charset="0"/>
                <a:cs typeface="Verdana" panose="020B0604030504040204" pitchFamily="34" charset="0"/>
              </a:rPr>
              <a:t>After the dataset collection is done, we will use Transfer Learning techniques to train the images and our model and use this model further to create an Interface which would detect the face in front of camera actually tell us the name of the of the person in front of web cam.</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R="915670" algn="just">
              <a:lnSpc>
                <a:spcPct val="150000"/>
              </a:lnSpc>
            </a:pP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endParaRPr lang="en-IN" dirty="0"/>
          </a:p>
        </p:txBody>
      </p:sp>
    </p:spTree>
    <p:extLst>
      <p:ext uri="{BB962C8B-B14F-4D97-AF65-F5344CB8AC3E}">
        <p14:creationId xmlns:p14="http://schemas.microsoft.com/office/powerpoint/2010/main" val="386061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6B76-73BF-4B4E-B5BA-8DE3CE6952A2}"/>
              </a:ext>
            </a:extLst>
          </p:cNvPr>
          <p:cNvSpPr>
            <a:spLocks noGrp="1"/>
          </p:cNvSpPr>
          <p:nvPr>
            <p:ph type="title"/>
          </p:nvPr>
        </p:nvSpPr>
        <p:spPr>
          <a:xfrm>
            <a:off x="1716339" y="482596"/>
            <a:ext cx="8911687" cy="1280890"/>
          </a:xfrm>
        </p:spPr>
        <p:txBody>
          <a:bodyPr>
            <a:normAutofit/>
          </a:bodyPr>
          <a:lstStyle/>
          <a:p>
            <a:pPr algn="ctr"/>
            <a:r>
              <a:rPr lang="en-US" sz="3600" b="1" dirty="0">
                <a:effectLst/>
                <a:latin typeface="Times New Roman" panose="02020603050405020304" pitchFamily="18" charset="0"/>
                <a:ea typeface="Verdana" panose="020B0604030504040204" pitchFamily="34" charset="0"/>
              </a:rPr>
              <a:t>Methodology Adapted</a:t>
            </a:r>
            <a:endParaRPr lang="en-IN" sz="3600" dirty="0"/>
          </a:p>
        </p:txBody>
      </p:sp>
      <p:sp>
        <p:nvSpPr>
          <p:cNvPr id="3" name="Content Placeholder 2">
            <a:extLst>
              <a:ext uri="{FF2B5EF4-FFF2-40B4-BE49-F238E27FC236}">
                <a16:creationId xmlns:a16="http://schemas.microsoft.com/office/drawing/2014/main" id="{5EC8F074-FF15-44AC-B0C2-779929130729}"/>
              </a:ext>
            </a:extLst>
          </p:cNvPr>
          <p:cNvSpPr>
            <a:spLocks noGrp="1"/>
          </p:cNvSpPr>
          <p:nvPr>
            <p:ph idx="1"/>
          </p:nvPr>
        </p:nvSpPr>
        <p:spPr>
          <a:xfrm>
            <a:off x="839755" y="1763486"/>
            <a:ext cx="10664857" cy="4147736"/>
          </a:xfrm>
        </p:spPr>
        <p:txBody>
          <a:bodyPr>
            <a:normAutofit fontScale="92500" lnSpcReduction="10000"/>
          </a:bodyPr>
          <a:lstStyle/>
          <a:p>
            <a:pPr marL="64135" marR="915670" algn="just">
              <a:lnSpc>
                <a:spcPct val="160000"/>
              </a:lnSpc>
              <a:spcAft>
                <a:spcPts val="0"/>
              </a:spcAft>
            </a:pPr>
            <a:r>
              <a:rPr lang="en-US" sz="1800" dirty="0">
                <a:effectLst/>
                <a:latin typeface="Times New Roman" panose="02020603050405020304" pitchFamily="18" charset="0"/>
                <a:ea typeface="Verdana" panose="020B0604030504040204" pitchFamily="34" charset="0"/>
                <a:cs typeface="Verdana" panose="020B0604030504040204" pitchFamily="34" charset="0"/>
              </a:rPr>
              <a:t>In this project first we are going to collect the data for dataset through our laptop integrated camera using OpenCV library and </a:t>
            </a:r>
            <a:r>
              <a:rPr lang="en-US" sz="1800" dirty="0" err="1">
                <a:effectLst/>
                <a:latin typeface="Times New Roman" panose="02020603050405020304" pitchFamily="18" charset="0"/>
                <a:ea typeface="Verdana" panose="020B0604030504040204" pitchFamily="34" charset="0"/>
                <a:cs typeface="Verdana" panose="020B0604030504040204" pitchFamily="34" charset="0"/>
              </a:rPr>
              <a:t>Haar</a:t>
            </a:r>
            <a:r>
              <a:rPr lang="en-US" sz="1800" dirty="0">
                <a:effectLst/>
                <a:latin typeface="Times New Roman" panose="02020603050405020304" pitchFamily="18" charset="0"/>
                <a:ea typeface="Verdana" panose="020B0604030504040204" pitchFamily="34" charset="0"/>
                <a:cs typeface="Verdana" panose="020B0604030504040204" pitchFamily="34" charset="0"/>
              </a:rPr>
              <a:t> Cascade Classifier which will be responsible in finding and detecting the faces in frames. Using this methodology, we will be able to store our captures images in a particular folder as our dataset required. </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64135" marR="915670" algn="just">
              <a:lnSpc>
                <a:spcPct val="150000"/>
              </a:lnSpc>
              <a:spcAft>
                <a:spcPts val="0"/>
              </a:spcAft>
            </a:pPr>
            <a:r>
              <a:rPr lang="en-US" sz="1800" dirty="0">
                <a:effectLst/>
                <a:latin typeface="Times New Roman" panose="02020603050405020304" pitchFamily="18" charset="0"/>
                <a:ea typeface="Verdana" panose="020B0604030504040204" pitchFamily="34" charset="0"/>
                <a:cs typeface="Verdana" panose="020B0604030504040204" pitchFamily="34" charset="0"/>
              </a:rPr>
              <a:t>For our Model training purpose, we will be using Transfer Learning technique that is InceptionResNetV2. </a:t>
            </a:r>
            <a:r>
              <a:rPr lang="en-US" sz="1800" dirty="0">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t>InceptionResNetV2 is a Convolutional Neural Network that is trained on more than a million images from the ImageNet database.</a:t>
            </a:r>
          </a:p>
          <a:p>
            <a:pPr marL="64135" marR="915670" algn="just">
              <a:lnSpc>
                <a:spcPct val="150000"/>
              </a:lnSpc>
            </a:pPr>
            <a:r>
              <a:rPr lang="en-US" sz="1800" dirty="0">
                <a:effectLst/>
                <a:latin typeface="Times New Roman" panose="02020603050405020304" pitchFamily="18" charset="0"/>
                <a:ea typeface="Verdana" panose="020B0604030504040204" pitchFamily="34" charset="0"/>
                <a:cs typeface="Verdana" panose="020B0604030504040204" pitchFamily="34" charset="0"/>
              </a:rPr>
              <a:t>It is a </a:t>
            </a:r>
            <a:r>
              <a:rPr lang="en-US" dirty="0" err="1">
                <a:latin typeface="Times New Roman" panose="02020603050405020304" pitchFamily="18" charset="0"/>
                <a:ea typeface="Verdana" panose="020B0604030504040204" pitchFamily="34" charset="0"/>
                <a:cs typeface="Verdana" panose="020B0604030504040204" pitchFamily="34" charset="0"/>
              </a:rPr>
              <a:t>K</a:t>
            </a:r>
            <a:r>
              <a:rPr lang="en-US" sz="1800" dirty="0" err="1">
                <a:effectLst/>
                <a:latin typeface="Times New Roman" panose="02020603050405020304" pitchFamily="18" charset="0"/>
                <a:ea typeface="Verdana" panose="020B0604030504040204" pitchFamily="34" charset="0"/>
                <a:cs typeface="Verdana" panose="020B0604030504040204" pitchFamily="34" charset="0"/>
              </a:rPr>
              <a:t>eras</a:t>
            </a:r>
            <a:r>
              <a:rPr lang="en-US" sz="1800" dirty="0">
                <a:effectLst/>
                <a:latin typeface="Times New Roman" panose="02020603050405020304" pitchFamily="18" charset="0"/>
                <a:ea typeface="Verdana" panose="020B0604030504040204" pitchFamily="34" charset="0"/>
                <a:cs typeface="Verdana" panose="020B0604030504040204" pitchFamily="34" charset="0"/>
              </a:rPr>
              <a:t> pre trained model for image classification. </a:t>
            </a:r>
            <a:r>
              <a:rPr lang="en-US" sz="1800" dirty="0">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t>The network is 572 layers deep and can classify images into 1000 object categories, such as keyboard, mouse, pencil, and many animals. As a result, the network has learned rich feature representations for a wide range of images.</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64135" marR="915670" algn="just">
              <a:lnSpc>
                <a:spcPct val="150000"/>
              </a:lnSpc>
              <a:spcAft>
                <a:spcPts val="0"/>
              </a:spcAft>
            </a:pP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endParaRPr lang="en-IN" dirty="0"/>
          </a:p>
        </p:txBody>
      </p:sp>
    </p:spTree>
    <p:extLst>
      <p:ext uri="{BB962C8B-B14F-4D97-AF65-F5344CB8AC3E}">
        <p14:creationId xmlns:p14="http://schemas.microsoft.com/office/powerpoint/2010/main" val="107797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6B76-73BF-4B4E-B5BA-8DE3CE6952A2}"/>
              </a:ext>
            </a:extLst>
          </p:cNvPr>
          <p:cNvSpPr>
            <a:spLocks noGrp="1"/>
          </p:cNvSpPr>
          <p:nvPr>
            <p:ph type="title"/>
          </p:nvPr>
        </p:nvSpPr>
        <p:spPr>
          <a:xfrm>
            <a:off x="1007705" y="624110"/>
            <a:ext cx="10496907" cy="1280890"/>
          </a:xfrm>
        </p:spPr>
        <p:txBody>
          <a:bodyPr>
            <a:normAutofit/>
          </a:bodyPr>
          <a:lstStyle/>
          <a:p>
            <a:pPr algn="ctr"/>
            <a:r>
              <a:rPr lang="en-US" sz="3600" b="1" dirty="0">
                <a:solidFill>
                  <a:srgbClr val="404040"/>
                </a:solidFill>
                <a:effectLst/>
                <a:latin typeface="Times New Roman" panose="02020603050405020304" pitchFamily="18" charset="0"/>
                <a:ea typeface="Verdana" panose="020B0604030504040204" pitchFamily="34" charset="0"/>
              </a:rPr>
              <a:t>Theoretical Background</a:t>
            </a:r>
            <a:endParaRPr lang="en-IN" sz="3600" dirty="0"/>
          </a:p>
        </p:txBody>
      </p:sp>
      <p:sp>
        <p:nvSpPr>
          <p:cNvPr id="3" name="Content Placeholder 2">
            <a:extLst>
              <a:ext uri="{FF2B5EF4-FFF2-40B4-BE49-F238E27FC236}">
                <a16:creationId xmlns:a16="http://schemas.microsoft.com/office/drawing/2014/main" id="{5EC8F074-FF15-44AC-B0C2-779929130729}"/>
              </a:ext>
            </a:extLst>
          </p:cNvPr>
          <p:cNvSpPr>
            <a:spLocks noGrp="1"/>
          </p:cNvSpPr>
          <p:nvPr>
            <p:ph idx="1"/>
          </p:nvPr>
        </p:nvSpPr>
        <p:spPr>
          <a:xfrm>
            <a:off x="839755" y="2133600"/>
            <a:ext cx="10664857" cy="3777622"/>
          </a:xfrm>
        </p:spPr>
        <p:txBody>
          <a:bodyPr/>
          <a:lstStyle/>
          <a:p>
            <a:pPr marR="915670" algn="just">
              <a:lnSpc>
                <a:spcPct val="150000"/>
              </a:lnSpc>
            </a:pPr>
            <a:r>
              <a:rPr lang="en-US" sz="1800" dirty="0">
                <a:solidFill>
                  <a:srgbClr val="3A3A3A"/>
                </a:solidFill>
                <a:effectLst/>
                <a:latin typeface="Times New Roman" panose="02020603050405020304" pitchFamily="18" charset="0"/>
                <a:ea typeface="Verdana" panose="020B0604030504040204" pitchFamily="34" charset="0"/>
                <a:cs typeface="Verdana" panose="020B0604030504040204" pitchFamily="34" charset="0"/>
              </a:rPr>
              <a:t>Biometrics research investigates methods and techniques for recognizing humans based on their behavioral and physical characteristics or traits</a:t>
            </a:r>
            <a:r>
              <a:rPr lang="en-IN" sz="1800" dirty="0">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3A3A3A"/>
                </a:solidFill>
                <a:effectLst/>
                <a:latin typeface="Times New Roman" panose="02020603050405020304" pitchFamily="18" charset="0"/>
                <a:ea typeface="Verdana" panose="020B0604030504040204" pitchFamily="34" charset="0"/>
              </a:rPr>
              <a:t>ace recognition is a biometric trait and it is something that people usually perform effortlessly and routinely in their everyday life and it is the process of identifying individuals from their faces’ intrinsic characteristics.</a:t>
            </a:r>
          </a:p>
          <a:p>
            <a:pPr marR="915670" algn="just">
              <a:lnSpc>
                <a:spcPct val="150000"/>
              </a:lnSpc>
            </a:pPr>
            <a:r>
              <a:rPr lang="en-US" sz="1800" dirty="0">
                <a:solidFill>
                  <a:srgbClr val="3A3A3A"/>
                </a:solidFill>
                <a:effectLst/>
                <a:latin typeface="Times New Roman" panose="02020603050405020304" pitchFamily="18" charset="0"/>
                <a:ea typeface="Verdana" panose="020B0604030504040204" pitchFamily="34" charset="0"/>
                <a:cs typeface="Verdana" panose="020B0604030504040204" pitchFamily="34" charset="0"/>
              </a:rPr>
              <a:t>Automated face recognition has become one of the main targets of investigation for researchers in biometrics, pattern recognition, computer vision, and machine learning communities. </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0" marR="915670" indent="0" algn="just">
              <a:lnSpc>
                <a:spcPct val="150000"/>
              </a:lnSpc>
              <a:buNone/>
            </a:pPr>
            <a:endParaRPr lang="en-IN" dirty="0"/>
          </a:p>
        </p:txBody>
      </p:sp>
    </p:spTree>
    <p:extLst>
      <p:ext uri="{BB962C8B-B14F-4D97-AF65-F5344CB8AC3E}">
        <p14:creationId xmlns:p14="http://schemas.microsoft.com/office/powerpoint/2010/main" val="72714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6B76-73BF-4B4E-B5BA-8DE3CE6952A2}"/>
              </a:ext>
            </a:extLst>
          </p:cNvPr>
          <p:cNvSpPr>
            <a:spLocks noGrp="1"/>
          </p:cNvSpPr>
          <p:nvPr>
            <p:ph type="title"/>
          </p:nvPr>
        </p:nvSpPr>
        <p:spPr>
          <a:xfrm>
            <a:off x="1640156" y="277322"/>
            <a:ext cx="8911687" cy="1280890"/>
          </a:xfrm>
        </p:spPr>
        <p:txBody>
          <a:bodyPr>
            <a:normAutofit fontScale="90000"/>
          </a:bodyPr>
          <a:lstStyle/>
          <a:p>
            <a:pPr algn="ctr"/>
            <a:br>
              <a:rPr lang="en-US" sz="3600" b="1" dirty="0">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br>
            <a:r>
              <a:rPr lang="en-US" sz="4000" b="1" dirty="0">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t>Motivation</a:t>
            </a:r>
            <a:br>
              <a:rPr lang="en-IN" sz="1800" dirty="0">
                <a:effectLst/>
                <a:latin typeface="Verdana" panose="020B0604030504040204" pitchFamily="34" charset="0"/>
                <a:ea typeface="Verdana" panose="020B0604030504040204" pitchFamily="34" charset="0"/>
                <a:cs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5EC8F074-FF15-44AC-B0C2-779929130729}"/>
              </a:ext>
            </a:extLst>
          </p:cNvPr>
          <p:cNvSpPr>
            <a:spLocks noGrp="1"/>
          </p:cNvSpPr>
          <p:nvPr>
            <p:ph idx="1"/>
          </p:nvPr>
        </p:nvSpPr>
        <p:spPr>
          <a:xfrm>
            <a:off x="838200" y="1558212"/>
            <a:ext cx="10515600" cy="5131837"/>
          </a:xfrm>
        </p:spPr>
        <p:txBody>
          <a:bodyPr>
            <a:normAutofit fontScale="25000" lnSpcReduction="20000"/>
          </a:bodyPr>
          <a:lstStyle/>
          <a:p>
            <a:pPr>
              <a:lnSpc>
                <a:spcPct val="170000"/>
              </a:lnSpc>
            </a:pPr>
            <a:r>
              <a:rPr lang="en-US" sz="7200" spc="25"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Face recognition makes it easier to track down burglars, thieves and trespassers. The technology is could also be integrated in CCTV cameras for surveillance purposes and monitoring.</a:t>
            </a:r>
          </a:p>
          <a:p>
            <a:pPr>
              <a:lnSpc>
                <a:spcPct val="170000"/>
              </a:lnSpc>
            </a:pPr>
            <a:r>
              <a:rPr lang="en-US" sz="7200" spc="25"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This technology can also be used by Forensics team for criminal investigation purposes or identify someone’s identity based on his face image only.</a:t>
            </a:r>
          </a:p>
          <a:p>
            <a:pPr>
              <a:lnSpc>
                <a:spcPct val="170000"/>
              </a:lnSpc>
            </a:pPr>
            <a:r>
              <a:rPr lang="en-US" sz="7200" spc="25"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The technology isn't limited to tracking down criminals. For instance, it could also make it easier to seek out missing children and seniors. Face recognition could make security checkpoints at airports less intrusive to passengers.</a:t>
            </a:r>
            <a:endParaRPr lang="en-IN" sz="7200" dirty="0">
              <a:effectLst/>
              <a:latin typeface="Times New Roman" panose="02020603050405020304" pitchFamily="18" charset="0"/>
              <a:ea typeface="Verdana" panose="020B0604030504040204" pitchFamily="34" charset="0"/>
              <a:cs typeface="Times New Roman" panose="02020603050405020304" pitchFamily="18" charset="0"/>
            </a:endParaRPr>
          </a:p>
          <a:p>
            <a:pPr>
              <a:lnSpc>
                <a:spcPct val="170000"/>
              </a:lnSpc>
            </a:pPr>
            <a:r>
              <a:rPr lang="en-IN"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type of prototype can also be used in work places and even in universities for attendance systems where it would recognize faces and automatically mark attendance of an individual. Since this process is faster than traditional roll call systems it saves much time and employees don’t have to prove their identities or clock in with plastic cards.</a:t>
            </a:r>
            <a:endParaRPr lang="en-IN" sz="7200" dirty="0">
              <a:effectLst/>
              <a:latin typeface="Times New Roman" panose="02020603050405020304" pitchFamily="18" charset="0"/>
              <a:ea typeface="Verdana" panose="020B0604030504040204" pitchFamily="34" charset="0"/>
              <a:cs typeface="Times New Roman" panose="02020603050405020304" pitchFamily="18" charset="0"/>
            </a:endParaRPr>
          </a:p>
          <a:p>
            <a:pPr marL="0" indent="0">
              <a:buNone/>
            </a:pPr>
            <a:br>
              <a:rPr lang="en-US" sz="1800" spc="25" dirty="0">
                <a:solidFill>
                  <a:srgbClr val="000000"/>
                </a:solidFill>
                <a:effectLst/>
                <a:latin typeface="Times New Roman" panose="02020603050405020304" pitchFamily="18" charset="0"/>
                <a:ea typeface="Verdana" panose="020B0604030504040204" pitchFamily="34" charset="0"/>
              </a:rPr>
            </a:br>
            <a:endParaRPr lang="en-IN" dirty="0"/>
          </a:p>
        </p:txBody>
      </p:sp>
    </p:spTree>
    <p:extLst>
      <p:ext uri="{BB962C8B-B14F-4D97-AF65-F5344CB8AC3E}">
        <p14:creationId xmlns:p14="http://schemas.microsoft.com/office/powerpoint/2010/main" val="62717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6B76-73BF-4B4E-B5BA-8DE3CE6952A2}"/>
              </a:ext>
            </a:extLst>
          </p:cNvPr>
          <p:cNvSpPr>
            <a:spLocks noGrp="1"/>
          </p:cNvSpPr>
          <p:nvPr>
            <p:ph type="title"/>
          </p:nvPr>
        </p:nvSpPr>
        <p:spPr/>
        <p:txBody>
          <a:bodyPr>
            <a:normAutofit/>
          </a:bodyPr>
          <a:lstStyle/>
          <a:p>
            <a:r>
              <a:rPr lang="en-US" sz="3600" b="1" dirty="0">
                <a:solidFill>
                  <a:srgbClr val="404040"/>
                </a:solidFill>
                <a:effectLst/>
                <a:latin typeface="Times New Roman" panose="02020603050405020304" pitchFamily="18" charset="0"/>
                <a:ea typeface="Verdana" panose="020B0604030504040204" pitchFamily="34" charset="0"/>
              </a:rPr>
              <a:t>Introduction and Related Concepts</a:t>
            </a:r>
            <a:endParaRPr lang="en-IN" sz="7200" dirty="0"/>
          </a:p>
        </p:txBody>
      </p:sp>
      <p:sp>
        <p:nvSpPr>
          <p:cNvPr id="3" name="Content Placeholder 2">
            <a:extLst>
              <a:ext uri="{FF2B5EF4-FFF2-40B4-BE49-F238E27FC236}">
                <a16:creationId xmlns:a16="http://schemas.microsoft.com/office/drawing/2014/main" id="{5EC8F074-FF15-44AC-B0C2-779929130729}"/>
              </a:ext>
            </a:extLst>
          </p:cNvPr>
          <p:cNvSpPr>
            <a:spLocks noGrp="1"/>
          </p:cNvSpPr>
          <p:nvPr>
            <p:ph idx="1"/>
          </p:nvPr>
        </p:nvSpPr>
        <p:spPr>
          <a:xfrm>
            <a:off x="690465" y="2133600"/>
            <a:ext cx="10814147" cy="3777622"/>
          </a:xfrm>
        </p:spPr>
        <p:txBody>
          <a:bodyPr>
            <a:normAutofit lnSpcReduction="10000"/>
          </a:bodyPr>
          <a:lstStyle/>
          <a:p>
            <a:pPr>
              <a:lnSpc>
                <a:spcPct val="150000"/>
              </a:lnSpc>
            </a:pPr>
            <a:r>
              <a:rPr lang="en-US" sz="1800" b="1" dirty="0">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t>OpenCV Library- </a:t>
            </a:r>
            <a:r>
              <a:rPr lang="en-US" sz="1800"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OpenCV is a library of programming functions mainly aimed at real-time computer vision</a:t>
            </a:r>
            <a:r>
              <a:rPr lang="en-US" sz="1800" dirty="0">
                <a:solidFill>
                  <a:srgbClr val="4D5156"/>
                </a:solidFill>
                <a:effectLst/>
                <a:latin typeface="Times New Roman" panose="02020603050405020304" pitchFamily="18" charset="0"/>
                <a:ea typeface="Verdana" panose="020B0604030504040204" pitchFamily="34" charset="0"/>
                <a:cs typeface="Verdana" panose="020B0604030504040204" pitchFamily="34" charset="0"/>
              </a:rPr>
              <a:t>.</a:t>
            </a:r>
            <a:r>
              <a:rPr lang="en-US" sz="1800" dirty="0">
                <a:solidFill>
                  <a:srgbClr val="4D5156"/>
                </a:solidFill>
                <a:effectLst/>
                <a:latin typeface="Arial" panose="020B0604020202020204" pitchFamily="34" charset="0"/>
                <a:ea typeface="Verdana" panose="020B0604030504040204" pitchFamily="34" charset="0"/>
                <a:cs typeface="Verdana" panose="020B0604030504040204" pitchFamily="34" charset="0"/>
              </a:rPr>
              <a:t> </a:t>
            </a:r>
            <a:r>
              <a:rPr lang="en-US" sz="1800"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OpenCV was built to provide a common infrastructure for computer vision applications and to accelerate the use of machine perception in the commercial products.</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R="915670" algn="just">
              <a:lnSpc>
                <a:spcPct val="150000"/>
              </a:lnSpc>
            </a:pPr>
            <a:r>
              <a:rPr lang="en-US" sz="1800" b="1" dirty="0">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t>Transfer Learning- </a:t>
            </a:r>
            <a:r>
              <a:rPr lang="en-US" sz="1800" dirty="0">
                <a:solidFill>
                  <a:srgbClr val="000000"/>
                </a:solidFill>
                <a:effectLst/>
                <a:latin typeface="Times New Roman" panose="02020603050405020304" pitchFamily="18" charset="0"/>
                <a:ea typeface="Verdana" panose="020B0604030504040204" pitchFamily="34" charset="0"/>
                <a:cs typeface="Verdana" panose="020B0604030504040204" pitchFamily="34" charset="0"/>
              </a:rPr>
              <a:t>Transfer learning is a machine learning method where a model developed for a task is reused as the starting point for a model on a second task. </a:t>
            </a:r>
            <a:r>
              <a:rPr lang="en-US" sz="1800" spc="-5" dirty="0">
                <a:solidFill>
                  <a:srgbClr val="292929"/>
                </a:solidFill>
                <a:effectLst/>
                <a:latin typeface="Times New Roman" panose="02020603050405020304" pitchFamily="18" charset="0"/>
                <a:ea typeface="Verdana" panose="020B0604030504040204" pitchFamily="34" charset="0"/>
                <a:cs typeface="Verdana" panose="020B0604030504040204" pitchFamily="34" charset="0"/>
              </a:rPr>
              <a:t>Transfer learning is extremely popular in Deep Learning since the “transfer” of knowledge from one “parent” model to a “child” model means that the “child” model can be trained to high accuracies with a much smaller dataset compared to the “parent” model. </a:t>
            </a:r>
            <a:r>
              <a:rPr lang="en-US" sz="1800" dirty="0" err="1">
                <a:solidFill>
                  <a:srgbClr val="212529"/>
                </a:solidFill>
                <a:effectLst/>
                <a:latin typeface="Times New Roman" panose="02020603050405020304" pitchFamily="18" charset="0"/>
                <a:ea typeface="Verdana" panose="020B0604030504040204" pitchFamily="34" charset="0"/>
                <a:cs typeface="Verdana" panose="020B0604030504040204" pitchFamily="34" charset="0"/>
              </a:rPr>
              <a:t>Keras</a:t>
            </a:r>
            <a:r>
              <a:rPr lang="en-US" sz="1800" dirty="0">
                <a:solidFill>
                  <a:srgbClr val="212529"/>
                </a:solidFill>
                <a:effectLst/>
                <a:latin typeface="Times New Roman" panose="02020603050405020304" pitchFamily="18" charset="0"/>
                <a:ea typeface="Verdana" panose="020B0604030504040204" pitchFamily="34" charset="0"/>
                <a:cs typeface="Verdana" panose="020B0604030504040204" pitchFamily="34" charset="0"/>
              </a:rPr>
              <a:t> Applications are deep learning models that are made available alongside pre-trained weights. These models can be used for prediction, feature extraction, and fine-tuning.</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endParaRPr lang="en-IN" dirty="0"/>
          </a:p>
        </p:txBody>
      </p:sp>
    </p:spTree>
    <p:extLst>
      <p:ext uri="{BB962C8B-B14F-4D97-AF65-F5344CB8AC3E}">
        <p14:creationId xmlns:p14="http://schemas.microsoft.com/office/powerpoint/2010/main" val="278400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722FFBE-CD48-4323-B80C-3E985738531D}"/>
              </a:ext>
            </a:extLst>
          </p:cNvPr>
          <p:cNvSpPr>
            <a:spLocks noChangeArrowheads="1"/>
          </p:cNvSpPr>
          <p:nvPr/>
        </p:nvSpPr>
        <p:spPr bwMode="auto">
          <a:xfrm>
            <a:off x="2882143" y="792325"/>
            <a:ext cx="642772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System Architecture/ System Model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2">
            <a:extLst>
              <a:ext uri="{FF2B5EF4-FFF2-40B4-BE49-F238E27FC236}">
                <a16:creationId xmlns:a16="http://schemas.microsoft.com/office/drawing/2014/main" id="{4C864689-5B60-437A-AD0F-F955C97DD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434" y="1996003"/>
            <a:ext cx="8785132" cy="40696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BB6ED10-6301-47E3-BAF0-5B7A9CD399E2}"/>
              </a:ext>
            </a:extLst>
          </p:cNvPr>
          <p:cNvSpPr>
            <a:spLocks noChangeArrowheads="1"/>
          </p:cNvSpPr>
          <p:nvPr/>
        </p:nvSpPr>
        <p:spPr bwMode="auto">
          <a:xfrm>
            <a:off x="63500" y="41029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8609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2EC-5BA3-4279-83B7-B159CF3DCE14}"/>
              </a:ext>
            </a:extLst>
          </p:cNvPr>
          <p:cNvSpPr>
            <a:spLocks noGrp="1"/>
          </p:cNvSpPr>
          <p:nvPr>
            <p:ph type="title"/>
          </p:nvPr>
        </p:nvSpPr>
        <p:spPr>
          <a:xfrm>
            <a:off x="1361284" y="211361"/>
            <a:ext cx="8911687" cy="1280890"/>
          </a:xfrm>
        </p:spPr>
        <p:txBody>
          <a:bodyPr>
            <a:normAutofit fontScale="90000"/>
          </a:bodyPr>
          <a:lstStyle/>
          <a:p>
            <a:r>
              <a:rPr lang="en-US" sz="4400" b="1" dirty="0">
                <a:solidFill>
                  <a:srgbClr val="404040"/>
                </a:solidFill>
                <a:effectLst/>
                <a:latin typeface="Times New Roman" panose="02020603050405020304" pitchFamily="18" charset="0"/>
                <a:ea typeface="Verdana" panose="020B0604030504040204" pitchFamily="34" charset="0"/>
              </a:rPr>
              <a:t>Framework, Architecture or Module for the Proposed System </a:t>
            </a:r>
            <a:endParaRPr lang="en-IN" dirty="0"/>
          </a:p>
        </p:txBody>
      </p:sp>
      <p:sp>
        <p:nvSpPr>
          <p:cNvPr id="3" name="Content Placeholder 2">
            <a:extLst>
              <a:ext uri="{FF2B5EF4-FFF2-40B4-BE49-F238E27FC236}">
                <a16:creationId xmlns:a16="http://schemas.microsoft.com/office/drawing/2014/main" id="{366B5908-3087-4812-8C73-A6AF6A909064}"/>
              </a:ext>
            </a:extLst>
          </p:cNvPr>
          <p:cNvSpPr>
            <a:spLocks noGrp="1"/>
          </p:cNvSpPr>
          <p:nvPr>
            <p:ph idx="1"/>
          </p:nvPr>
        </p:nvSpPr>
        <p:spPr>
          <a:xfrm>
            <a:off x="838200" y="4217437"/>
            <a:ext cx="10515600" cy="1959526"/>
          </a:xfrm>
        </p:spPr>
        <p:txBody>
          <a:bodyPr/>
          <a:lstStyle/>
          <a:p>
            <a:pPr>
              <a:lnSpc>
                <a:spcPct val="150000"/>
              </a:lnSpc>
            </a:pPr>
            <a:r>
              <a:rPr lang="en-US" sz="1800" dirty="0">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t>As we can see this is a compressed view of InceptionResNetV2 which comprises of several layers and has 572 layers of depth. This is a model and application provided by </a:t>
            </a:r>
            <a:r>
              <a:rPr lang="en-US" sz="1800" dirty="0" err="1">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t>keras</a:t>
            </a:r>
            <a:r>
              <a:rPr lang="en-US" sz="1800" dirty="0">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t> library. It’s a pre trained model used for the famous database called “</a:t>
            </a:r>
            <a:r>
              <a:rPr lang="en-US" sz="1800" dirty="0" err="1">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t>Imagenet</a:t>
            </a:r>
            <a:r>
              <a:rPr lang="en-US" sz="1800" dirty="0">
                <a:solidFill>
                  <a:srgbClr val="404040"/>
                </a:solidFill>
                <a:effectLst/>
                <a:latin typeface="Times New Roman" panose="02020603050405020304" pitchFamily="18" charset="0"/>
                <a:ea typeface="Verdana" panose="020B0604030504040204" pitchFamily="34" charset="0"/>
                <a:cs typeface="Verdana" panose="020B0604030504040204" pitchFamily="34" charset="0"/>
              </a:rPr>
              <a:t>” for image classification, where it could classify thousand different objects.</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7EE3B3DA-7E8F-4C3F-B56D-982F9D0950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6849" y="1690687"/>
            <a:ext cx="5215811" cy="2116203"/>
          </a:xfrm>
          <a:prstGeom prst="rect">
            <a:avLst/>
          </a:prstGeom>
          <a:noFill/>
          <a:ln>
            <a:noFill/>
          </a:ln>
        </p:spPr>
      </p:pic>
    </p:spTree>
    <p:extLst>
      <p:ext uri="{BB962C8B-B14F-4D97-AF65-F5344CB8AC3E}">
        <p14:creationId xmlns:p14="http://schemas.microsoft.com/office/powerpoint/2010/main" val="17964567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561</TotalTime>
  <Words>1476</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Times New Roman</vt:lpstr>
      <vt:lpstr>Verdana</vt:lpstr>
      <vt:lpstr>Wingdings 3</vt:lpstr>
      <vt:lpstr>Wisp</vt:lpstr>
      <vt:lpstr>CAPSTONE PROJECT REVIEW – III  FACE RECOGNITION</vt:lpstr>
      <vt:lpstr>Abstract </vt:lpstr>
      <vt:lpstr>Aim  and Objective of the proposed Work</vt:lpstr>
      <vt:lpstr>Methodology Adapted</vt:lpstr>
      <vt:lpstr>Theoretical Background</vt:lpstr>
      <vt:lpstr> Motivation </vt:lpstr>
      <vt:lpstr>Introduction and Related Concepts</vt:lpstr>
      <vt:lpstr>PowerPoint Presentation</vt:lpstr>
      <vt:lpstr>Framework, Architecture or Module for the Proposed System </vt:lpstr>
      <vt:lpstr>Proposed System Analysis</vt:lpstr>
      <vt:lpstr>The reason we choose InceptionResNetV2 </vt:lpstr>
      <vt:lpstr>Results and Discussion Face Detection</vt:lpstr>
      <vt:lpstr>Results and Discussion Data Collection</vt:lpstr>
      <vt:lpstr>Model Training</vt:lpstr>
      <vt:lpstr>Graphical Output</vt:lpstr>
      <vt:lpstr>Results and Discussion Face Detection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REVIEW – II     FACE RECOGNITION </dc:title>
  <dc:creator>Dhruv Mittal</dc:creator>
  <cp:lastModifiedBy>Dhruv Mittal</cp:lastModifiedBy>
  <cp:revision>24</cp:revision>
  <dcterms:created xsi:type="dcterms:W3CDTF">2021-04-22T06:29:27Z</dcterms:created>
  <dcterms:modified xsi:type="dcterms:W3CDTF">2021-06-09T09:40:39Z</dcterms:modified>
</cp:coreProperties>
</file>