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notesMasterIdLst>
    <p:notesMasterId r:id="rId11"/>
  </p:notesMasterIdLst>
  <p:sldIdLst>
    <p:sldId id="276" r:id="rId2"/>
    <p:sldId id="323" r:id="rId3"/>
    <p:sldId id="347" r:id="rId4"/>
    <p:sldId id="362" r:id="rId5"/>
    <p:sldId id="353" r:id="rId6"/>
    <p:sldId id="354" r:id="rId7"/>
    <p:sldId id="356" r:id="rId8"/>
    <p:sldId id="357" r:id="rId9"/>
    <p:sldId id="359" r:id="rId10"/>
  </p:sldIdLst>
  <p:sldSz cx="9144000" cy="6858000" type="screen4x3"/>
  <p:notesSz cx="6797675" cy="98726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5FA"/>
    <a:srgbClr val="7E2424"/>
    <a:srgbClr val="800000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76" autoAdjust="0"/>
  </p:normalViewPr>
  <p:slideViewPr>
    <p:cSldViewPr>
      <p:cViewPr varScale="1">
        <p:scale>
          <a:sx n="110" d="100"/>
          <a:sy n="110" d="100"/>
        </p:scale>
        <p:origin x="88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silchikov\Documents\&#1050;&#1040;&#1044;&#1056;&#1067;\&#1043;&#1088;&#1072;&#1092;&#1080;&#1082;%20&#1086;&#1090;&#1087;&#1091;&#1089;&#1082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5.2104047784341086E-2"/>
                  <c:y val="0.4551482126985890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40916485762442E-2"/>
                  <c:y val="-8.8232829752897084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4468329633860754E-2"/>
                  <c:y val="1.56715804725400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27213106522325875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8.2577809739267771E-3"/>
                  <c:y val="1.8371517772248552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Лист1!$D$4:$D$9</c:f>
              <c:strCache>
                <c:ptCount val="6"/>
                <c:pt idx="0">
                  <c:v>спецтехника</c:v>
                </c:pt>
                <c:pt idx="1">
                  <c:v>грузовой автотранспорт</c:v>
                </c:pt>
                <c:pt idx="2">
                  <c:v>недвижимость</c:v>
                </c:pt>
                <c:pt idx="3">
                  <c:v>оборудование</c:v>
                </c:pt>
                <c:pt idx="4">
                  <c:v>железнодорожный транспорт</c:v>
                </c:pt>
                <c:pt idx="5">
                  <c:v>легковой автотранспорт</c:v>
                </c:pt>
              </c:strCache>
            </c:strRef>
          </c:cat>
          <c:val>
            <c:numRef>
              <c:f>Лист1!$E$4:$E$9</c:f>
              <c:numCache>
                <c:formatCode>General</c:formatCode>
                <c:ptCount val="6"/>
                <c:pt idx="0">
                  <c:v>46</c:v>
                </c:pt>
                <c:pt idx="1">
                  <c:v>18</c:v>
                </c:pt>
                <c:pt idx="2">
                  <c:v>17</c:v>
                </c:pt>
                <c:pt idx="3">
                  <c:v>13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961972310405231E-2"/>
          <c:y val="3.6232085323852907E-2"/>
          <c:w val="0.43029291071677617"/>
          <c:h val="0.832619568387284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Лист1!$N$18</c:f>
              <c:strCache>
                <c:ptCount val="1"/>
                <c:pt idx="0">
                  <c:v>Объем лизингового портфеля, млн руб.</c:v>
                </c:pt>
              </c:strCache>
            </c:strRef>
          </c:tx>
          <c:invertIfNegative val="0"/>
          <c:cat>
            <c:numRef>
              <c:f>Лист1!$O$17:$Q$17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Лист1!$O$18:$Q$18</c:f>
              <c:numCache>
                <c:formatCode>General</c:formatCode>
                <c:ptCount val="3"/>
                <c:pt idx="0">
                  <c:v>855.5</c:v>
                </c:pt>
                <c:pt idx="1">
                  <c:v>1169</c:v>
                </c:pt>
                <c:pt idx="2">
                  <c:v>1300</c:v>
                </c:pt>
              </c:numCache>
            </c:numRef>
          </c:val>
        </c:ser>
        <c:ser>
          <c:idx val="2"/>
          <c:order val="1"/>
          <c:tx>
            <c:strRef>
              <c:f>Лист1!$N$19</c:f>
              <c:strCache>
                <c:ptCount val="1"/>
                <c:pt idx="0">
                  <c:v>Объем нового бизнеса (стоимость имущества, переданного в лизинг), млн руб.</c:v>
                </c:pt>
              </c:strCache>
            </c:strRef>
          </c:tx>
          <c:invertIfNegative val="0"/>
          <c:cat>
            <c:numRef>
              <c:f>Лист1!$O$17:$Q$17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Лист1!$O$19:$Q$19</c:f>
              <c:numCache>
                <c:formatCode>General</c:formatCode>
                <c:ptCount val="3"/>
                <c:pt idx="0">
                  <c:v>466.1</c:v>
                </c:pt>
                <c:pt idx="1">
                  <c:v>498.9</c:v>
                </c:pt>
                <c:pt idx="2">
                  <c:v>548.9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334032"/>
        <c:axId val="138334424"/>
      </c:barChart>
      <c:catAx>
        <c:axId val="138334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8334424"/>
        <c:crosses val="autoZero"/>
        <c:auto val="1"/>
        <c:lblAlgn val="ctr"/>
        <c:lblOffset val="100"/>
        <c:noMultiLvlLbl val="0"/>
      </c:catAx>
      <c:valAx>
        <c:axId val="138334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334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212304424803861"/>
          <c:y val="0"/>
          <c:w val="0.39736128609823496"/>
          <c:h val="0.96794039013586308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9" y="3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C25BB-8C4D-4B41-ABF8-5CBF169E51BE}" type="datetimeFigureOut">
              <a:rPr lang="ru-RU"/>
              <a:pPr>
                <a:defRPr/>
              </a:pPr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3" y="4689477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9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7AE4C2-949C-4D55-A64E-49ECB718AC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4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D47A-C8E4-4405-889E-839021D055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967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D8350-5FEA-4227-8A55-00452459C7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22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4C45C-3A9E-4590-ACCC-D405E153B4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8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F76E-3253-42EC-9F52-2976682073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8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47CC-7B1C-443F-B27A-F4110FCEA4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0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F1798-6D54-4F22-80DA-79F4A0D0B3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4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D957-EBF4-4C43-891B-74CE4FDD45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632AF-A5D7-4BD7-AACD-9EBF586EE7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6BE59-37BD-4978-8F39-CB982D90AC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4402-439D-49AF-8184-5848CD4DF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8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DC20-08F8-4B52-B7C8-CC4706B269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6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FDC2E9-D02E-4883-B04B-AF15F00338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hyperlink" Target="http://www.google.ru/url?sa=i&amp;rct=j&amp;q=&amp;esrc=s&amp;source=images&amp;cd=&amp;cad=rja&amp;uact=8&amp;ved=0ahUKEwialqeftNHUAhVpb5oKHT2zAagQjRwIBw&amp;url=http://www.ermakov-press.ru/YUTPP/tpp-svyazuushee-zveno-mezhdu-vlastyu-i-biznesom/&amp;psig=AFQjCNGHJjAUvLtE7pu0ymiNn7y94B4RRA&amp;ust=149821937065475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://www.google.ru/url?sa=i&amp;rct=j&amp;q=&amp;esrc=s&amp;source=images&amp;cd=&amp;ved=0ahUKEwjlpZOvt9HUAhVrCZoKHcgdCKYQjRwIBw&amp;url=http://abali.ru/?p%3D15509&amp;psig=AFQjCNEb_eJaIQQWBpzdw6Zl3rorA6LHag&amp;ust=1498220213511395" TargetMode="External"/><Relationship Id="rId10" Type="http://schemas.microsoft.com/office/2007/relationships/hdphoto" Target="../media/hdphoto5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olid-leasing.ru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2697204"/>
            <a:ext cx="7920880" cy="3600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ru-RU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ru-RU" sz="20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endParaRPr lang="ru-RU" sz="20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750218" y="2628900"/>
            <a:ext cx="6062141" cy="26003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lang="ru-RU" sz="2000" dirty="0">
              <a:latin typeface="Book Antiqua" pitchFamily="18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ru-RU" sz="2000" dirty="0">
              <a:latin typeface="Book Antiqua" pitchFamily="18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ru-RU" sz="2000" dirty="0" smtClean="0">
              <a:latin typeface="Book Antiqua" pitchFamily="18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ru-RU" sz="2000" dirty="0">
              <a:latin typeface="Book Antiqua" pitchFamily="18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ru-RU" sz="1000" dirty="0" smtClean="0">
                <a:latin typeface="Book Antiqua" pitchFamily="18" charset="0"/>
              </a:rPr>
              <a:t>                                                 </a:t>
            </a:r>
          </a:p>
          <a:p>
            <a:pPr algn="ctr" eaLnBrk="1" hangingPunct="1">
              <a:lnSpc>
                <a:spcPct val="90000"/>
              </a:lnSpc>
              <a:defRPr/>
            </a:pPr>
            <a:endParaRPr lang="ru-RU" sz="1000" dirty="0" smtClean="0">
              <a:latin typeface="Book Antiqua" pitchFamily="18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ru-RU" sz="2000" dirty="0">
              <a:solidFill>
                <a:srgbClr val="800000"/>
              </a:solidFill>
              <a:latin typeface="Book Antiqua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3" b="92050" l="2703" r="89961">
                        <a14:foregroundMark x1="51351" y1="23431" x2="51351" y2="23431"/>
                        <a14:foregroundMark x1="46332" y1="72385" x2="46332" y2="72385"/>
                        <a14:foregroundMark x1="15444" y1="47699" x2="15444" y2="47699"/>
                        <a14:foregroundMark x1="15830" y1="38494" x2="15830" y2="38494"/>
                        <a14:foregroundMark x1="19305" y1="27615" x2="19305" y2="27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1" y="1312218"/>
            <a:ext cx="2466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09080" y="358869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600" b="1" dirty="0" smtClean="0">
              <a:solidFill>
                <a:srgbClr val="800000"/>
              </a:solidFill>
              <a:latin typeface="Bookman Old Style" panose="02050604050505020204" pitchFamily="18" charset="0"/>
              <a:cs typeface="Mongolian Baiti" panose="03000500000000000000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6" b="95283" l="0" r="99743">
                        <a14:foregroundMark x1="9524" y1="25000" x2="9524" y2="25000"/>
                        <a14:foregroundMark x1="24582" y1="22642" x2="24582" y2="22642"/>
                        <a14:foregroundMark x1="43243" y1="25472" x2="43243" y2="25472"/>
                        <a14:foregroundMark x1="60489" y1="29245" x2="60489" y2="29245"/>
                        <a14:foregroundMark x1="78121" y1="38679" x2="78121" y2="38679"/>
                        <a14:foregroundMark x1="53411" y1="64623" x2="53411" y2="64623"/>
                        <a14:foregroundMark x1="46461" y1="59434" x2="46461" y2="59434"/>
                        <a14:foregroundMark x1="16216" y1="64623" x2="16216" y2="64623"/>
                        <a14:foregroundMark x1="71557" y1="76887" x2="71557" y2="76887"/>
                        <a14:foregroundMark x1="89704" y1="72642" x2="89704" y2="72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43" y="3645024"/>
            <a:ext cx="3542489" cy="96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2697204"/>
            <a:ext cx="7920880" cy="3600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ru-RU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ru-RU" sz="20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sz="200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</a:p>
          <a:p>
            <a:pPr>
              <a:lnSpc>
                <a:spcPct val="90000"/>
              </a:lnSpc>
              <a:defRPr/>
            </a:pPr>
            <a:endParaRPr lang="ru-RU" sz="20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/>
        </p:nvSpPr>
        <p:spPr bwMode="auto">
          <a:xfrm>
            <a:off x="4788024" y="3035052"/>
            <a:ext cx="396044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sz="2400" dirty="0" smtClean="0">
              <a:latin typeface="Bookman Old Style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5052"/>
            <a:ext cx="371475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3568" y="764704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 о компании: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«Солид-Лизинг»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ИНН: 7714582540, ОГРН: 1047796977392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нахождения:123007, Москва, Хорошевское шоссе, дом 32 А, пом. XXVIII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Филиал: 420107, Казань, ул. Петербургская, д. 78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государственной регистрации: 16.12.2004г.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Генеральный директор: Канунников Кирилл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44008" y="3356992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компании.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Учредители: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«Деловое партнерство» - 73,2%;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«ДИЛОС» - 26,8% 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Уставный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 компании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146 194 247,72 руб. </a:t>
            </a:r>
          </a:p>
        </p:txBody>
      </p:sp>
    </p:spTree>
    <p:extLst>
      <p:ext uri="{BB962C8B-B14F-4D97-AF65-F5344CB8AC3E}">
        <p14:creationId xmlns:p14="http://schemas.microsoft.com/office/powerpoint/2010/main" val="593112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8265" y="525860"/>
            <a:ext cx="72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компании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«Солид-Лизинг» работает на рынке лизинговых услуг с 2004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года. География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лизинговых услуг – от Камчатки до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Калининграда. Перечень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услуг, предоставляемых в рамках лизинговой деятельности, достаточно широк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лизинг;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лизинг;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снятие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автотранспорта и спецтехники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ГИБДД 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Гостехнадзоре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имущества в страховых компаниях ТОП-5;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предмета лизинга на балансе лизинговой компании.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6196012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392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755650" y="549275"/>
            <a:ext cx="7488238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55650" y="549275"/>
            <a:ext cx="748823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ru-RU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defRPr/>
            </a:pPr>
            <a:r>
              <a:rPr lang="ru-RU" dirty="0">
                <a:latin typeface="+mn-lt"/>
              </a:rPr>
              <a:t>	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27584" y="50687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650" y="758645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ООО «Солид-Лизинг» является активным участником и действующим членом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Торгово-промышленной палате Российской федерации,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 «Лизинговой союз».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аккредитация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Минпромторге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РФ.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 программ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субсидированию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лизинга.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Картинки по запросу ng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6" b="100000" l="1615" r="100000">
                        <a14:foregroundMark x1="42180" y1="56281" x2="42180" y2="56281"/>
                        <a14:foregroundMark x1="42180" y1="87834" x2="42180" y2="87834"/>
                        <a14:foregroundMark x1="30272" y1="25025" x2="30272" y2="25025"/>
                        <a14:foregroundMark x1="30575" y1="29080" x2="30575" y2="29080"/>
                        <a14:foregroundMark x1="31382" y1="33136" x2="31382" y2="33136"/>
                        <a14:foregroundMark x1="66196" y1="32344" x2="66196" y2="32344"/>
                        <a14:foregroundMark x1="68113" y1="28289" x2="68113" y2="28289"/>
                        <a14:foregroundMark x1="69929" y1="25025" x2="69929" y2="25025"/>
                        <a14:foregroundMark x1="52371" y1="12166" x2="52371" y2="12166"/>
                        <a14:foregroundMark x1="3027" y1="7023" x2="3027" y2="7023"/>
                        <a14:foregroundMark x1="5651" y1="6034" x2="5651" y2="6034"/>
                        <a14:foregroundMark x1="9384" y1="6133" x2="9384" y2="6133"/>
                        <a14:foregroundMark x1="4339" y1="4352" x2="4339" y2="4352"/>
                        <a14:foregroundMark x1="1816" y1="4649" x2="1816" y2="4649"/>
                        <a14:foregroundMark x1="13118" y1="5935" x2="13118" y2="5935"/>
                        <a14:foregroundMark x1="15641" y1="6231" x2="15641" y2="6231"/>
                        <a14:foregroundMark x1="18971" y1="6330" x2="18971" y2="6330"/>
                        <a14:foregroundMark x1="22603" y1="6231" x2="22603" y2="6231"/>
                        <a14:foregroundMark x1="26539" y1="6429" x2="26539" y2="6429"/>
                        <a14:foregroundMark x1="28456" y1="6429" x2="28456" y2="6429"/>
                        <a14:foregroundMark x1="32392" y1="6231" x2="32392" y2="6231"/>
                        <a14:foregroundMark x1="35621" y1="6528" x2="35621" y2="6528"/>
                        <a14:foregroundMark x1="39657" y1="6034" x2="39657" y2="6034"/>
                        <a14:foregroundMark x1="41978" y1="6231" x2="41978" y2="6231"/>
                        <a14:foregroundMark x1="43794" y1="6231" x2="43794" y2="6231"/>
                        <a14:foregroundMark x1="46821" y1="6429" x2="46821" y2="6429"/>
                        <a14:foregroundMark x1="48940" y1="6429" x2="48940" y2="6429"/>
                        <a14:foregroundMark x1="56105" y1="6034" x2="56105" y2="6034"/>
                        <a14:foregroundMark x1="57719" y1="6528" x2="57719" y2="6528"/>
                        <a14:foregroundMark x1="54591" y1="6034" x2="54591" y2="6034"/>
                        <a14:foregroundMark x1="53885" y1="7814" x2="53885" y2="7814"/>
                        <a14:foregroundMark x1="61150" y1="6231" x2="61150" y2="6231"/>
                        <a14:foregroundMark x1="65288" y1="6133" x2="65288" y2="6133"/>
                        <a14:foregroundMark x1="70636" y1="6924" x2="70636" y2="6924"/>
                        <a14:foregroundMark x1="73966" y1="6133" x2="73966" y2="6133"/>
                        <a14:foregroundMark x1="68618" y1="5737" x2="68618" y2="5737"/>
                        <a14:foregroundMark x1="77296" y1="6429" x2="77296" y2="6429"/>
                        <a14:foregroundMark x1="82745" y1="6825" x2="82745" y2="6825"/>
                        <a14:foregroundMark x1="86377" y1="6330" x2="86377" y2="6330"/>
                        <a14:foregroundMark x1="84662" y1="6825" x2="84662" y2="6825"/>
                        <a14:foregroundMark x1="89707" y1="6825" x2="89707" y2="6825"/>
                        <a14:foregroundMark x1="83956" y1="7913" x2="83956" y2="7913"/>
                        <a14:foregroundMark x1="92331" y1="6231" x2="92331" y2="6231"/>
                        <a14:foregroundMark x1="95964" y1="7221" x2="95964" y2="7221"/>
                        <a14:foregroundMark x1="94450" y1="5836" x2="94450" y2="5836"/>
                        <a14:foregroundMark x1="14834" y1="12957" x2="14834" y2="12957"/>
                        <a14:foregroundMark x1="18769" y1="12661" x2="18769" y2="12661"/>
                        <a14:foregroundMark x1="22301" y1="12661" x2="22301" y2="12661"/>
                        <a14:foregroundMark x1="25025" y1="12661" x2="25025" y2="12661"/>
                        <a14:foregroundMark x1="28153" y1="12463" x2="28153" y2="12463"/>
                        <a14:foregroundMark x1="31887" y1="12760" x2="31887" y2="12760"/>
                        <a14:foregroundMark x1="33703" y1="10880" x2="33703" y2="10880"/>
                        <a14:foregroundMark x1="31988" y1="10682" x2="31988" y2="10682"/>
                        <a14:foregroundMark x1="35520" y1="12661" x2="35520" y2="12661"/>
                        <a14:foregroundMark x1="38850" y1="12562" x2="38850" y2="12562"/>
                        <a14:foregroundMark x1="40969" y1="11869" x2="40969" y2="11869"/>
                        <a14:foregroundMark x1="44198" y1="12760" x2="44198" y2="12760"/>
                        <a14:foregroundMark x1="45812" y1="12760" x2="45812" y2="12760"/>
                        <a14:foregroundMark x1="47629" y1="10781" x2="47629" y2="10781"/>
                        <a14:foregroundMark x1="46317" y1="10682" x2="46317" y2="10682"/>
                        <a14:foregroundMark x1="55600" y1="12957" x2="55600" y2="12957"/>
                        <a14:foregroundMark x1="59738" y1="12760" x2="59738" y2="12760"/>
                        <a14:foregroundMark x1="63068" y1="12463" x2="63068" y2="12463"/>
                        <a14:foregroundMark x1="66498" y1="12364" x2="66498" y2="12364"/>
                        <a14:foregroundMark x1="71544" y1="12859" x2="71544" y2="12859"/>
                        <a14:foregroundMark x1="73562" y1="12859" x2="73562" y2="12859"/>
                        <a14:foregroundMark x1="77296" y1="12661" x2="77296" y2="12661"/>
                        <a14:foregroundMark x1="81332" y1="12859" x2="81332" y2="12859"/>
                        <a14:foregroundMark x1="83148" y1="12859" x2="83148" y2="12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57" y="3778732"/>
            <a:ext cx="2306152" cy="235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Картинки по запросу минпромторг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2" y="4817882"/>
            <a:ext cx="2478644" cy="136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yt3.ggpht.com/a/AATXAJyVo-o_GvpX9iE-FeOPr0Y7viJZZF2JoyPI3qc=s900-c-k-c0xffffffff-no-rj-m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8556" y1="59333" x2="28556" y2="59333"/>
                        <a14:foregroundMark x1="75000" y1="52222" x2="75000" y2="52222"/>
                        <a14:foregroundMark x1="45667" y1="55778" x2="45667" y2="55778"/>
                        <a14:foregroundMark x1="31222" y1="80778" x2="31222" y2="80778"/>
                        <a14:foregroundMark x1="30333" y1="95667" x2="30333" y2="95667"/>
                        <a14:foregroundMark x1="30333" y1="94778" x2="30333" y2="94778"/>
                        <a14:foregroundMark x1="29889" y1="91667" x2="29889" y2="91667"/>
                        <a14:foregroundMark x1="40000" y1="92556" x2="40000" y2="92556"/>
                        <a14:foregroundMark x1="47000" y1="95667" x2="47000" y2="95667"/>
                        <a14:foregroundMark x1="50444" y1="91667" x2="50444" y2="91667"/>
                        <a14:foregroundMark x1="54889" y1="93444" x2="54889" y2="93444"/>
                        <a14:foregroundMark x1="60556" y1="93444" x2="60556" y2="93444"/>
                        <a14:foregroundMark x1="68444" y1="91667" x2="68444" y2="91667"/>
                        <a14:foregroundMark x1="7111" y1="81222" x2="7111" y2="81222"/>
                        <a14:foregroundMark x1="12778" y1="78111" x2="12778" y2="78111"/>
                        <a14:foregroundMark x1="1889" y1="83444" x2="1889" y2="83444"/>
                        <a14:foregroundMark x1="18444" y1="77222" x2="18444" y2="77222"/>
                        <a14:foregroundMark x1="26000" y1="79444" x2="26000" y2="79444"/>
                        <a14:foregroundMark x1="31667" y1="75889" x2="31667" y2="75889"/>
                        <a14:foregroundMark x1="36889" y1="79000" x2="36889" y2="79000"/>
                        <a14:foregroundMark x1="40444" y1="77667" x2="40444" y2="77667"/>
                        <a14:foregroundMark x1="47000" y1="78111" x2="47000" y2="78111"/>
                        <a14:foregroundMark x1="50444" y1="77667" x2="50444" y2="77667"/>
                        <a14:foregroundMark x1="64556" y1="79000" x2="64556" y2="79000"/>
                        <a14:foregroundMark x1="68889" y1="79000" x2="68889" y2="79000"/>
                        <a14:foregroundMark x1="78556" y1="80778" x2="78556" y2="80778"/>
                        <a14:foregroundMark x1="87778" y1="81222" x2="87778" y2="81222"/>
                        <a14:foregroundMark x1="91222" y1="78111" x2="91222" y2="78111"/>
                        <a14:foregroundMark x1="97333" y1="77667" x2="97333" y2="77667"/>
                        <a14:foregroundMark x1="43444" y1="10667" x2="43444" y2="10667"/>
                        <a14:foregroundMark x1="57111" y1="12778" x2="57111" y2="12778"/>
                        <a14:foregroundMark x1="59222" y1="79444" x2="59222" y2="79444"/>
                        <a14:foregroundMark x1="78556" y1="76778" x2="78556" y2="76778"/>
                        <a14:foregroundMark x1="86889" y1="77222" x2="86889" y2="77222"/>
                        <a14:foregroundMark x1="93000" y1="74222" x2="93000" y2="74222"/>
                        <a14:foregroundMark x1="74111" y1="81222" x2="74111" y2="81222"/>
                        <a14:foregroundMark x1="28111" y1="33444" x2="28111" y2="33444"/>
                        <a14:foregroundMark x1="65333" y1="25556" x2="65333" y2="25556"/>
                        <a14:foregroundMark x1="82889" y1="82111" x2="82889" y2="82111"/>
                        <a14:foregroundMark x1="17667" y1="80778" x2="17667" y2="80778"/>
                        <a14:foregroundMark x1="58778" y1="82556" x2="58778" y2="82556"/>
                        <a14:foregroundMark x1="36778" y1="20111" x2="36778" y2="20111"/>
                        <a14:foregroundMark x1="45111" y1="8111" x2="45111" y2="8111"/>
                        <a14:foregroundMark x1="47222" y1="5222" x2="47222" y2="5222"/>
                        <a14:foregroundMark x1="48889" y1="2667" x2="48889" y2="2667"/>
                        <a14:foregroundMark x1="41333" y1="13444" x2="41333" y2="13444"/>
                        <a14:foregroundMark x1="39444" y1="16556" x2="39444" y2="16556"/>
                        <a14:foregroundMark x1="35222" y1="22889" x2="35222" y2="22889"/>
                        <a14:foregroundMark x1="33000" y1="25778" x2="33000" y2="25778"/>
                        <a14:foregroundMark x1="30889" y1="28667" x2="30889" y2="28667"/>
                        <a14:foregroundMark x1="31778" y1="27667" x2="31778" y2="27667"/>
                        <a14:foregroundMark x1="29111" y1="31667" x2="29111" y2="31667"/>
                        <a14:foregroundMark x1="54667" y1="9444" x2="54667" y2="9444"/>
                        <a14:foregroundMark x1="58000" y1="14222" x2="58000" y2="14222"/>
                        <a14:foregroundMark x1="59778" y1="17111" x2="59778" y2="17111"/>
                        <a14:foregroundMark x1="61556" y1="19778" x2="61556" y2="19778"/>
                        <a14:foregroundMark x1="63556" y1="23000" x2="63556" y2="23000"/>
                        <a14:foregroundMark x1="67111" y1="27778" x2="67111" y2="27778"/>
                        <a14:foregroundMark x1="69778" y1="31111" x2="69778" y2="31111"/>
                        <a14:foregroundMark x1="67778" y1="29222" x2="67778" y2="29222"/>
                        <a14:foregroundMark x1="45333" y1="81111" x2="45333" y2="81111"/>
                        <a14:foregroundMark x1="92111" y1="81556" x2="92111" y2="81556"/>
                        <a14:foregroundMark x1="8333" y1="79222" x2="8333" y2="79222"/>
                        <a14:foregroundMark x1="55889" y1="10889" x2="55889" y2="10889"/>
                        <a14:foregroundMark x1="69222" y1="94333" x2="69222" y2="94333"/>
                        <a14:backgroundMark x1="21111" y1="20667" x2="21111" y2="20667"/>
                        <a14:backgroundMark x1="47444" y1="21111" x2="47444" y2="21111"/>
                        <a14:backgroundMark x1="77222" y1="17667" x2="77222" y2="17667"/>
                        <a14:backgroundMark x1="89000" y1="92111" x2="89000" y2="92111"/>
                        <a14:backgroundMark x1="24667" y1="91667" x2="24667" y2="91667"/>
                        <a14:backgroundMark x1="11444" y1="88667" x2="11444" y2="88667"/>
                        <a14:backgroundMark x1="8000" y1="49667" x2="8000" y2="49667"/>
                        <a14:backgroundMark x1="13667" y1="40000" x2="15000" y2="37333"/>
                        <a14:backgroundMark x1="15000" y1="29889" x2="15000" y2="29889"/>
                        <a14:backgroundMark x1="13667" y1="25111" x2="9778" y2="18111"/>
                        <a14:backgroundMark x1="6222" y1="11111" x2="6667" y2="9778"/>
                        <a14:backgroundMark x1="10222" y1="6667" x2="13222" y2="6667"/>
                        <a14:backgroundMark x1="16778" y1="5333" x2="18889" y2="4889"/>
                        <a14:backgroundMark x1="24222" y1="6222" x2="27222" y2="8444"/>
                        <a14:backgroundMark x1="29889" y1="8889" x2="32556" y2="8889"/>
                        <a14:backgroundMark x1="63667" y1="4889" x2="63667" y2="4889"/>
                        <a14:backgroundMark x1="69778" y1="4889" x2="78556" y2="4889"/>
                        <a14:backgroundMark x1="84667" y1="4889" x2="84667" y2="4889"/>
                        <a14:backgroundMark x1="87778" y1="6222" x2="88222" y2="11111"/>
                        <a14:backgroundMark x1="88222" y1="17667" x2="87333" y2="20667"/>
                        <a14:backgroundMark x1="85111" y1="22889" x2="83778" y2="26444"/>
                        <a14:backgroundMark x1="83333" y1="28556" x2="83333" y2="28556"/>
                        <a14:backgroundMark x1="86444" y1="30333" x2="86444" y2="30333"/>
                        <a14:backgroundMark x1="89444" y1="31667" x2="89444" y2="31667"/>
                        <a14:backgroundMark x1="71889" y1="80333" x2="71889" y2="80333"/>
                        <a14:backgroundMark x1="71333" y1="77222" x2="71333" y2="77222"/>
                        <a14:backgroundMark x1="81111" y1="81333" x2="81111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34" y="4318582"/>
            <a:ext cx="1868498" cy="18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cs621129.vk.me/v621129533/1f577/VRPBPXgWJYM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13692" y1="49765" x2="13692" y2="49765"/>
                        <a14:foregroundMark x1="45061" y1="78873" x2="45061" y2="78873"/>
                        <a14:foregroundMark x1="58925" y1="79812" x2="58925" y2="79812"/>
                        <a14:foregroundMark x1="64818" y1="63850" x2="64818" y2="63850"/>
                        <a14:foregroundMark x1="49393" y1="64789" x2="49393" y2="64789"/>
                        <a14:foregroundMark x1="73830" y1="59624" x2="73830" y2="59624"/>
                        <a14:foregroundMark x1="78510" y1="61972" x2="78510" y2="61972"/>
                        <a14:foregroundMark x1="81282" y1="76995" x2="81282" y2="76995"/>
                        <a14:foregroundMark x1="81456" y1="82629" x2="81456" y2="82629"/>
                        <a14:foregroundMark x1="86308" y1="77934" x2="86308" y2="77934"/>
                        <a14:foregroundMark x1="83189" y1="64789" x2="83189" y2="64789"/>
                        <a14:foregroundMark x1="82842" y1="59624" x2="82842" y2="59624"/>
                        <a14:foregroundMark x1="68458" y1="77465" x2="68458" y2="77465"/>
                        <a14:foregroundMark x1="63605" y1="79812" x2="63605" y2="79812"/>
                        <a14:foregroundMark x1="87348" y1="62911" x2="87348" y2="62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5" y="3501007"/>
            <a:ext cx="2742159" cy="10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vropol.metall.life/uploads/main/008/398c3ce1325b447030ffc69ce888e1beb18a25285ecd9f16f006ff9a06c1ec6b/frp_rf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45" b="89805" l="0" r="100000">
                        <a14:foregroundMark x1="46200" y1="37631" x2="46200" y2="37631"/>
                        <a14:foregroundMark x1="70500" y1="36282" x2="70500" y2="36282"/>
                        <a14:foregroundMark x1="63400" y1="40180" x2="63400" y2="40180"/>
                        <a14:foregroundMark x1="53700" y1="40180" x2="53700" y2="40180"/>
                        <a14:foregroundMark x1="55000" y1="34483" x2="55000" y2="34483"/>
                        <a14:foregroundMark x1="88500" y1="39430" x2="88500" y2="39430"/>
                        <a14:foregroundMark x1="54600" y1="55922" x2="54600" y2="55922"/>
                        <a14:foregroundMark x1="55000" y1="50225" x2="55000" y2="50225"/>
                        <a14:foregroundMark x1="60400" y1="52774" x2="60400" y2="52774"/>
                        <a14:foregroundMark x1="63800" y1="49625" x2="63800" y2="49625"/>
                        <a14:foregroundMark x1="72600" y1="45727" x2="72600" y2="45727"/>
                        <a14:foregroundMark x1="70500" y1="55172" x2="70500" y2="55172"/>
                        <a14:foregroundMark x1="79300" y1="48876" x2="79300" y2="48876"/>
                        <a14:foregroundMark x1="92700" y1="35682" x2="92700" y2="35682"/>
                        <a14:foregroundMark x1="96900" y1="33133" x2="96900" y2="33133"/>
                        <a14:foregroundMark x1="97800" y1="40180" x2="97800" y2="40180"/>
                        <a14:foregroundMark x1="98200" y1="42579" x2="98200" y2="44528"/>
                        <a14:foregroundMark x1="81400" y1="40780" x2="81400" y2="40780"/>
                        <a14:foregroundMark x1="79700" y1="35082" x2="79700" y2="35082"/>
                        <a14:foregroundMark x1="75500" y1="32534" x2="75500" y2="32534"/>
                        <a14:foregroundMark x1="70100" y1="43928" x2="70100" y2="43928"/>
                        <a14:foregroundMark x1="70100" y1="49625" x2="70100" y2="49625"/>
                        <a14:foregroundMark x1="60800" y1="34483" x2="60800" y2="34483"/>
                        <a14:foregroundMark x1="55000" y1="29385" x2="55000" y2="29385"/>
                        <a14:backgroundMark x1="40700" y1="81709" x2="40700" y2="81709"/>
                        <a14:backgroundMark x1="68800" y1="74063" x2="68800" y2="70315"/>
                        <a14:backgroundMark x1="77600" y1="42579" x2="77600" y2="42579"/>
                        <a14:backgroundMark x1="92300" y1="45127" x2="92300" y2="45127"/>
                        <a14:backgroundMark x1="91100" y1="25037" x2="91100" y2="25037"/>
                        <a14:backgroundMark x1="68400" y1="14993" x2="65900" y2="14393"/>
                        <a14:backgroundMark x1="37800" y1="14393" x2="37800" y2="14393"/>
                        <a14:backgroundMark x1="43200" y1="51424" x2="43200" y2="51424"/>
                        <a14:backgroundMark x1="35300" y1="65217" x2="35300" y2="652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15" y="3249986"/>
            <a:ext cx="2270336" cy="15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02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www.altai-mitropolia.ru/www/1511201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3" b="96667" l="0" r="100000">
                        <a14:foregroundMark x1="38444" y1="34667" x2="38444" y2="34667"/>
                        <a14:foregroundMark x1="51556" y1="29167" x2="51556" y2="29167"/>
                        <a14:foregroundMark x1="53333" y1="30500" x2="53333" y2="30500"/>
                        <a14:foregroundMark x1="66333" y1="28333" x2="66333" y2="28333"/>
                        <a14:foregroundMark x1="69111" y1="26000" x2="69111" y2="26000"/>
                        <a14:foregroundMark x1="68778" y1="30833" x2="68778" y2="30833"/>
                        <a14:foregroundMark x1="79667" y1="13000" x2="79667" y2="13000"/>
                        <a14:foregroundMark x1="5444" y1="44833" x2="5444" y2="44833"/>
                        <a14:foregroundMark x1="2444" y1="68667" x2="2444" y2="6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91276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54460" y="393918"/>
            <a:ext cx="7200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Географическая концентрация Лизингополучателей:</a:t>
            </a:r>
          </a:p>
          <a:p>
            <a:pPr algn="just"/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и Московская область 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36%;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Дальневосточный ФО 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Северо-Западный ФО 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15%;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 ФО 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6%;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Сибирский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Приволжский ФО - 3%; </a:t>
            </a:r>
          </a:p>
          <a:p>
            <a:pPr lvl="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Уральский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3%;</a:t>
            </a:r>
          </a:p>
          <a:p>
            <a:pPr lvl="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Южный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3%.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74668" y="43226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29%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23360" y="513774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4%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670412" y="475796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465570" y="5033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26196" y="532241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904914" y="45812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31027" y="43019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268246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332656"/>
            <a:ext cx="792088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и рыночные позиции компании.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2020 года  размер лизингового портфеля ООО «Солид-Лизинг» составил –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1 300 млн руб.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на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11%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выше портфеля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(1 169 млн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Рыночная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ниша – предоставление в лизинг спецтехники, грузового автотранспорта, полиграфического оборудования. В большей степени компания ориентирована на клиентов малого и среднего бизнеса, как самый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привлекательный и перспективный сегмент.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специализации бизнес диверсифицирован в следующих направлениях: </a:t>
            </a: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971734"/>
              </p:ext>
            </p:extLst>
          </p:nvPr>
        </p:nvGraphicFramePr>
        <p:xfrm>
          <a:off x="1043608" y="3284984"/>
          <a:ext cx="7344816" cy="31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675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30367"/>
              </p:ext>
            </p:extLst>
          </p:nvPr>
        </p:nvGraphicFramePr>
        <p:xfrm>
          <a:off x="755576" y="3356992"/>
          <a:ext cx="7704856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479"/>
                <a:gridCol w="1222323"/>
                <a:gridCol w="983378"/>
                <a:gridCol w="1345676"/>
              </a:tblGrid>
              <a:tr h="3306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6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лизингового портфеля, млн руб.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855,5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1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нового бизнеса (стоимость имущества, переданного в лизинг), млн руб.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466,1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548,9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6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всех лизинговых договоров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новых лизинговых договоров – млн руб.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628,2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828,2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6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сумма сделки, млн руб.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06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просроченной задолженности, %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3,7%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2,25%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0,84%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38461" y="620688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финансово-хозяйственной деятельности и финансовом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</a:p>
          <a:p>
            <a:pPr lvl="0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деятельность компании – оказание услуг лизинга. Основной упор сделан на финансирование сделок по приобретению грузового автотранспорта, спецтехники, полиграфического оборудования.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Лизинговый портфель на 01.01.2021г включает 164 договора, на самого крупного лизингополучателя приходится не более 12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63688" y="2908428"/>
            <a:ext cx="2635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деятельности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69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64701"/>
              </p:ext>
            </p:extLst>
          </p:nvPr>
        </p:nvGraphicFramePr>
        <p:xfrm>
          <a:off x="611560" y="3501008"/>
          <a:ext cx="799288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440160"/>
                <a:gridCol w="1152128"/>
                <a:gridCol w="1728192"/>
              </a:tblGrid>
              <a:tr h="27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(тыс. руб.)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Валюта баланса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1 264 988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1 435 236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1 561 </a:t>
                      </a: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средства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367 942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387 607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418 707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Собственный капитал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190 532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199 832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182 439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Запасы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5 077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5 387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Дебиторская задолженность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309 657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326 669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Прочие активы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14 994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13 598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9 426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Кредиторская задолженность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98 098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15 300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Финансовый долг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976 358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1 220 103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288 554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Выручка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390 905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392 272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409 096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Валовая Прибыль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144 823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143 241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139 901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Валовая рентабельность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37,05%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36,52%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34,2%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0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Чистая прибыль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8 764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9 300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ru-RU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096425"/>
              </p:ext>
            </p:extLst>
          </p:nvPr>
        </p:nvGraphicFramePr>
        <p:xfrm>
          <a:off x="553920" y="476672"/>
          <a:ext cx="77768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2780928"/>
            <a:ext cx="3830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показатели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68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6" descr="&amp;Bcy;&amp;acy;&amp;ncy;&amp;kcy; &amp;Kcy;&amp;rcy;&amp;iecy;&amp;dcy;&amp;icy;&amp;tcy;-&amp;Mcy;&amp;ocy;&amp;scy;&amp;kcy;&amp;vcy;&amp;acy;"/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5" name="AutoShape 18" descr="&amp;Bcy;&amp;acy;&amp;ncy;&amp;kcy; &amp;Kcy;&amp;rcy;&amp;iecy;&amp;dcy;&amp;icy;&amp;tcy;-&amp;Mcy;&amp;ocy;&amp;scy;&amp;kcy;&amp;vcy;&amp;acy;"/>
          <p:cNvSpPr>
            <a:spLocks noChangeAspect="1" noChangeArrowheads="1"/>
          </p:cNvSpPr>
          <p:nvPr/>
        </p:nvSpPr>
        <p:spPr bwMode="auto">
          <a:xfrm>
            <a:off x="32543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6" name="AutoShape 20" descr="&amp;Bcy;&amp;acy;&amp;ncy;&amp;kcy; &amp;Kcy;&amp;rcy;&amp;iecy;&amp;dcy;&amp;icy;&amp;tcy;-&amp;Mcy;&amp;ocy;&amp;scy;&amp;kcy;&amp;vcy;&amp;acy;"/>
          <p:cNvSpPr>
            <a:spLocks noChangeAspect="1" noChangeArrowheads="1"/>
          </p:cNvSpPr>
          <p:nvPr/>
        </p:nvSpPr>
        <p:spPr bwMode="auto">
          <a:xfrm>
            <a:off x="47783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782638" y="144463"/>
            <a:ext cx="7677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87338">
              <a:buFont typeface="Arial" charset="0"/>
              <a:buNone/>
              <a:defRPr/>
            </a:pPr>
            <a:endParaRPr lang="ru-RU" dirty="0">
              <a:solidFill>
                <a:srgbClr val="031E26"/>
              </a:solidFill>
              <a:latin typeface="+mn-lt"/>
              <a:cs typeface="Times New Roman" pitchFamily="18" charset="0"/>
            </a:endParaRPr>
          </a:p>
          <a:p>
            <a:pPr indent="287338" algn="just">
              <a:buFont typeface="Arial" charset="0"/>
              <a:buNone/>
              <a:defRPr/>
            </a:pPr>
            <a:endParaRPr lang="ru-RU" dirty="0">
              <a:solidFill>
                <a:srgbClr val="031E26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6288" y="333376"/>
            <a:ext cx="76771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ru-RU" dirty="0">
              <a:latin typeface="+mn-lt"/>
            </a:endParaRPr>
          </a:p>
          <a:p>
            <a:pPr algn="just">
              <a:defRPr/>
            </a:pPr>
            <a:endParaRPr lang="ru-RU" dirty="0">
              <a:latin typeface="+mn-lt"/>
            </a:endParaRPr>
          </a:p>
          <a:p>
            <a:pPr algn="just">
              <a:defRPr/>
            </a:pPr>
            <a:endParaRPr lang="ru-RU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00468" y="457176"/>
            <a:ext cx="760571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dirty="0" smtClean="0">
                <a:latin typeface="Times New Roman" panose="02020603050405020304" pitchFamily="18" charset="0"/>
                <a:cs typeface="Mongolian Baiti" panose="03000500000000000000" pitchFamily="66" charset="0"/>
              </a:rPr>
              <a:t>	</a:t>
            </a:r>
            <a:r>
              <a:rPr lang="ru-RU" dirty="0">
                <a:solidFill>
                  <a:srgbClr val="031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 smtClean="0">
              <a:solidFill>
                <a:srgbClr val="031E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03156" y="3717032"/>
            <a:ext cx="6036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ООО «</a:t>
            </a:r>
            <a:r>
              <a:rPr lang="ru-RU" dirty="0" err="1"/>
              <a:t>Солид</a:t>
            </a:r>
            <a:r>
              <a:rPr lang="ru-RU" dirty="0"/>
              <a:t>-Лизинг»</a:t>
            </a:r>
          </a:p>
          <a:p>
            <a:pPr algn="ctr"/>
            <a:r>
              <a:rPr lang="ru-RU" dirty="0"/>
              <a:t>123007, г. Москва, Хорошевское шоссе, д. </a:t>
            </a:r>
            <a:r>
              <a:rPr lang="ru-RU" dirty="0" smtClean="0"/>
              <a:t>32А</a:t>
            </a:r>
          </a:p>
          <a:p>
            <a:pPr algn="ctr"/>
            <a:r>
              <a:rPr lang="ru-RU" dirty="0" smtClean="0"/>
              <a:t>+7 (495</a:t>
            </a:r>
            <a:r>
              <a:rPr lang="ru-RU" dirty="0"/>
              <a:t>) 7</a:t>
            </a:r>
            <a:r>
              <a:rPr lang="en-US" dirty="0"/>
              <a:t>75</a:t>
            </a:r>
            <a:r>
              <a:rPr lang="ru-RU" dirty="0"/>
              <a:t>-</a:t>
            </a:r>
            <a:r>
              <a:rPr lang="en-US" dirty="0"/>
              <a:t>7</a:t>
            </a:r>
            <a:r>
              <a:rPr lang="ru-RU" dirty="0"/>
              <a:t>7</a:t>
            </a:r>
            <a:r>
              <a:rPr lang="en-US" dirty="0"/>
              <a:t>-10</a:t>
            </a:r>
            <a:endParaRPr lang="ru-RU" dirty="0"/>
          </a:p>
          <a:p>
            <a:pPr algn="ctr"/>
            <a:r>
              <a:rPr lang="ru-RU" dirty="0" smtClean="0"/>
              <a:t>+7</a:t>
            </a:r>
            <a:r>
              <a:rPr lang="en-US" dirty="0" smtClean="0"/>
              <a:t> (</a:t>
            </a:r>
            <a:r>
              <a:rPr lang="ru-RU" dirty="0" smtClean="0"/>
              <a:t>495</a:t>
            </a:r>
            <a:r>
              <a:rPr lang="en-US" dirty="0" smtClean="0"/>
              <a:t>) </a:t>
            </a:r>
            <a:r>
              <a:rPr lang="ru-RU" dirty="0" smtClean="0"/>
              <a:t>797-31-68</a:t>
            </a:r>
            <a:endParaRPr lang="ru-RU" dirty="0"/>
          </a:p>
          <a:p>
            <a:pPr algn="ctr"/>
            <a:r>
              <a:rPr lang="en-US" u="sng" dirty="0" smtClean="0">
                <a:hlinkClick r:id="rId2"/>
              </a:rPr>
              <a:t>www.solid-leasing.ru</a:t>
            </a:r>
            <a:endParaRPr lang="ru-RU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23" b="92050" l="2703" r="89961">
                        <a14:foregroundMark x1="51351" y1="23431" x2="51351" y2="23431"/>
                        <a14:foregroundMark x1="46332" y1="72385" x2="46332" y2="72385"/>
                        <a14:foregroundMark x1="15444" y1="47699" x2="15444" y2="47699"/>
                        <a14:foregroundMark x1="15830" y1="38494" x2="15830" y2="38494"/>
                        <a14:foregroundMark x1="19305" y1="27615" x2="19305" y2="27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30" y="1700808"/>
            <a:ext cx="1811766" cy="167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66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86908</TotalTime>
  <Words>502</Words>
  <Application>Microsoft Office PowerPoint</Application>
  <PresentationFormat>Экран (4:3)</PresentationFormat>
  <Paragraphs>180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Bookman Old Style</vt:lpstr>
      <vt:lpstr>Calibri</vt:lpstr>
      <vt:lpstr>Mongolian Baiti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ООО «Солид-Лизинг»</dc:title>
  <dc:creator>Солид-Лизинг</dc:creator>
  <cp:lastModifiedBy>Анна Кудринская</cp:lastModifiedBy>
  <cp:revision>408</cp:revision>
  <cp:lastPrinted>2016-12-23T06:12:28Z</cp:lastPrinted>
  <dcterms:created xsi:type="dcterms:W3CDTF">2009-06-05T11:51:22Z</dcterms:created>
  <dcterms:modified xsi:type="dcterms:W3CDTF">2021-04-23T07:06:21Z</dcterms:modified>
</cp:coreProperties>
</file>