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1pPr>
    <a:lvl2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2pPr>
    <a:lvl3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3pPr>
    <a:lvl4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4pPr>
    <a:lvl5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5pPr>
    <a:lvl6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6pPr>
    <a:lvl7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7pPr>
    <a:lvl8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8pPr>
    <a:lvl9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48062" y="2875359"/>
            <a:ext cx="17287876" cy="4554141"/>
          </a:xfrm>
          <a:prstGeom prst="rect">
            <a:avLst/>
          </a:prstGeom>
        </p:spPr>
        <p:txBody>
          <a:bodyPr anchor="b"/>
          <a:lstStyle/>
          <a:p>
            <a:pPr/>
            <a:r>
              <a:t>Title Text</a:t>
            </a:r>
          </a:p>
        </p:txBody>
      </p:sp>
      <p:sp>
        <p:nvSpPr>
          <p:cNvPr id="12" name="Body Level One…"/>
          <p:cNvSpPr txBox="1"/>
          <p:nvPr>
            <p:ph type="body" sz="quarter" idx="1"/>
          </p:nvPr>
        </p:nvSpPr>
        <p:spPr>
          <a:xfrm>
            <a:off x="3548062" y="7411640"/>
            <a:ext cx="17287876" cy="1821657"/>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001000"/>
            <a:ext cx="14716126" cy="714375"/>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Type a quote here.”"/>
          <p:cNvSpPr txBox="1"/>
          <p:nvPr>
            <p:ph type="body" sz="quarter" idx="14"/>
          </p:nvPr>
        </p:nvSpPr>
        <p:spPr>
          <a:xfrm>
            <a:off x="4833937" y="5838229"/>
            <a:ext cx="14716126" cy="914401"/>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4941093" y="732234"/>
            <a:ext cx="14608970" cy="8240957"/>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715500"/>
            <a:ext cx="14716126" cy="1803797"/>
          </a:xfrm>
          <a:prstGeom prst="rect">
            <a:avLst/>
          </a:prstGeom>
        </p:spPr>
        <p:txBody>
          <a:bodyPr/>
          <a:lstStyle/>
          <a:p>
            <a:pPr/>
            <a:r>
              <a:t>Title Text</a:t>
            </a:r>
          </a:p>
        </p:txBody>
      </p:sp>
      <p:sp>
        <p:nvSpPr>
          <p:cNvPr id="22" name="Body Level One…"/>
          <p:cNvSpPr txBox="1"/>
          <p:nvPr>
            <p:ph type="body" sz="quarter" idx="1"/>
          </p:nvPr>
        </p:nvSpPr>
        <p:spPr>
          <a:xfrm>
            <a:off x="4833937" y="11519296"/>
            <a:ext cx="14716126" cy="1589486"/>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548062" y="4572000"/>
            <a:ext cx="17287876" cy="4554141"/>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2477750" y="857250"/>
            <a:ext cx="7536657" cy="10912079"/>
          </a:xfrm>
          <a:prstGeom prst="rect">
            <a:avLst/>
          </a:prstGeom>
        </p:spPr>
        <p:txBody>
          <a:bodyPr lIns="91439" tIns="45719" rIns="91439" bIns="45719" anchor="t">
            <a:noAutofit/>
          </a:bodyPr>
          <a:lstStyle/>
          <a:p>
            <a:pPr/>
          </a:p>
        </p:txBody>
      </p:sp>
      <p:sp>
        <p:nvSpPr>
          <p:cNvPr id="39" name="Title Text"/>
          <p:cNvSpPr txBox="1"/>
          <p:nvPr>
            <p:ph type="title"/>
          </p:nvPr>
        </p:nvSpPr>
        <p:spPr>
          <a:xfrm>
            <a:off x="3548062" y="1428750"/>
            <a:ext cx="8286751" cy="5464969"/>
          </a:xfrm>
          <a:prstGeom prst="rect">
            <a:avLst/>
          </a:prstGeom>
        </p:spPr>
        <p:txBody>
          <a:bodyPr anchor="b"/>
          <a:lstStyle/>
          <a:p>
            <a:pPr/>
            <a:r>
              <a:t>Title Text</a:t>
            </a:r>
          </a:p>
        </p:txBody>
      </p:sp>
      <p:sp>
        <p:nvSpPr>
          <p:cNvPr id="40" name="Body Level One…"/>
          <p:cNvSpPr txBox="1"/>
          <p:nvPr>
            <p:ph type="body" sz="quarter" idx="1"/>
          </p:nvPr>
        </p:nvSpPr>
        <p:spPr>
          <a:xfrm>
            <a:off x="3548062" y="6875859"/>
            <a:ext cx="8286751" cy="546497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724452" indent="-724452">
              <a:lnSpc>
                <a:spcPct val="120000"/>
              </a:lnSpc>
              <a:spcBef>
                <a:spcPts val="6400"/>
              </a:spcBef>
              <a:defRPr sz="6400"/>
            </a:lvl1pPr>
            <a:lvl2pPr marL="1245152" indent="-724452">
              <a:lnSpc>
                <a:spcPct val="120000"/>
              </a:lnSpc>
              <a:spcBef>
                <a:spcPts val="6400"/>
              </a:spcBef>
              <a:defRPr sz="6400"/>
            </a:lvl2pPr>
            <a:lvl3pPr marL="1765852" indent="-724452">
              <a:lnSpc>
                <a:spcPct val="120000"/>
              </a:lnSpc>
              <a:spcBef>
                <a:spcPts val="6400"/>
              </a:spcBef>
              <a:defRPr sz="6400"/>
            </a:lvl3pPr>
            <a:lvl4pPr marL="2286552" indent="-724452">
              <a:lnSpc>
                <a:spcPct val="120000"/>
              </a:lnSpc>
              <a:spcBef>
                <a:spcPts val="6400"/>
              </a:spcBef>
              <a:defRPr sz="6400"/>
            </a:lvl4pPr>
            <a:lvl5pPr marL="2807252" indent="-724452">
              <a:lnSpc>
                <a:spcPct val="120000"/>
              </a:lnSpc>
              <a:spcBef>
                <a:spcPts val="64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quarter" idx="13"/>
          </p:nvPr>
        </p:nvSpPr>
        <p:spPr>
          <a:xfrm>
            <a:off x="12709921" y="3911203"/>
            <a:ext cx="7429501" cy="8697516"/>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48062" y="3839765"/>
            <a:ext cx="8286751" cy="885825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119562" y="1071562"/>
            <a:ext cx="16127017" cy="11555017"/>
          </a:xfrm>
          <a:prstGeom prst="rect">
            <a:avLst/>
          </a:prstGeom>
        </p:spPr>
        <p:txBody>
          <a:bodyPr/>
          <a:lstStyle>
            <a:lvl1pPr marL="724452" indent="-724452">
              <a:lnSpc>
                <a:spcPct val="120000"/>
              </a:lnSpc>
              <a:spcBef>
                <a:spcPts val="6400"/>
              </a:spcBef>
              <a:defRPr sz="6400"/>
            </a:lvl1pPr>
            <a:lvl2pPr marL="1245152" indent="-724452">
              <a:lnSpc>
                <a:spcPct val="120000"/>
              </a:lnSpc>
              <a:spcBef>
                <a:spcPts val="6400"/>
              </a:spcBef>
              <a:defRPr sz="6400"/>
            </a:lvl2pPr>
            <a:lvl3pPr marL="1765852" indent="-724452">
              <a:lnSpc>
                <a:spcPct val="120000"/>
              </a:lnSpc>
              <a:spcBef>
                <a:spcPts val="6400"/>
              </a:spcBef>
              <a:defRPr sz="6400"/>
            </a:lvl3pPr>
            <a:lvl4pPr marL="2286552" indent="-724452">
              <a:lnSpc>
                <a:spcPct val="120000"/>
              </a:lnSpc>
              <a:spcBef>
                <a:spcPts val="6400"/>
              </a:spcBef>
              <a:defRPr sz="6400"/>
            </a:lvl4pPr>
            <a:lvl5pPr marL="2807252" indent="-724452">
              <a:lnSpc>
                <a:spcPct val="120000"/>
              </a:lnSpc>
              <a:spcBef>
                <a:spcPts val="64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12406312" y="7072312"/>
            <a:ext cx="8161735" cy="5929313"/>
          </a:xfrm>
          <a:prstGeom prst="rect">
            <a:avLst/>
          </a:prstGeom>
        </p:spPr>
        <p:txBody>
          <a:bodyPr lIns="91439" tIns="45719" rIns="91439" bIns="45719" anchor="t">
            <a:noAutofit/>
          </a:bodyPr>
          <a:lstStyle/>
          <a:p>
            <a:pPr/>
          </a:p>
        </p:txBody>
      </p:sp>
      <p:sp>
        <p:nvSpPr>
          <p:cNvPr id="84" name="Image"/>
          <p:cNvSpPr/>
          <p:nvPr>
            <p:ph type="pic" sz="quarter" idx="14"/>
          </p:nvPr>
        </p:nvSpPr>
        <p:spPr>
          <a:xfrm>
            <a:off x="12420112" y="714375"/>
            <a:ext cx="8161735" cy="5929313"/>
          </a:xfrm>
          <a:prstGeom prst="rect">
            <a:avLst/>
          </a:prstGeom>
        </p:spPr>
        <p:txBody>
          <a:bodyPr lIns="91439" tIns="45719" rIns="91439" bIns="45719" anchor="t">
            <a:noAutofit/>
          </a:bodyPr>
          <a:lstStyle/>
          <a:p>
            <a:pPr/>
          </a:p>
        </p:txBody>
      </p:sp>
      <p:sp>
        <p:nvSpPr>
          <p:cNvPr id="85" name="2-10-superquadro_1631x2178.jpeg"/>
          <p:cNvSpPr/>
          <p:nvPr>
            <p:ph type="pic" sz="half" idx="15"/>
          </p:nvPr>
        </p:nvSpPr>
        <p:spPr>
          <a:xfrm>
            <a:off x="3798093" y="714375"/>
            <a:ext cx="8167826" cy="1228725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48062" y="357187"/>
            <a:ext cx="17287876" cy="34290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3548062" y="3839765"/>
            <a:ext cx="17287876" cy="885825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2882" y="13038931"/>
            <a:ext cx="460376" cy="498476"/>
          </a:xfrm>
          <a:prstGeom prst="rect">
            <a:avLst/>
          </a:prstGeom>
          <a:ln w="12700">
            <a:miter lim="400000"/>
          </a:ln>
        </p:spPr>
        <p:txBody>
          <a:bodyPr wrap="none" lIns="71437" tIns="71437" rIns="71437" bIns="71437"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1pPr>
      <a:lvl2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2pPr>
      <a:lvl3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3pPr>
      <a:lvl4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4pPr>
      <a:lvl5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5pPr>
      <a:lvl6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6pPr>
      <a:lvl7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7pPr>
      <a:lvl8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8pPr>
      <a:lvl9pPr marL="0" marR="0" indent="0" algn="ctr" defTabSz="821531" rtl="0" latinLnBrk="0">
        <a:lnSpc>
          <a:spcPct val="100000"/>
        </a:lnSpc>
        <a:spcBef>
          <a:spcPts val="0"/>
        </a:spcBef>
        <a:spcAft>
          <a:spcPts val="0"/>
        </a:spcAft>
        <a:buClrTx/>
        <a:buSzTx/>
        <a:buFontTx/>
        <a:buNone/>
        <a:tabLst/>
        <a:defRPr b="0" baseline="0" cap="all" i="0" spc="0" strike="noStrike" sz="10000" u="none">
          <a:ln>
            <a:noFill/>
          </a:ln>
          <a:solidFill>
            <a:srgbClr val="535353"/>
          </a:solidFill>
          <a:uFillTx/>
          <a:latin typeface="+mn-lt"/>
          <a:ea typeface="+mn-ea"/>
          <a:cs typeface="+mn-cs"/>
          <a:sym typeface="Gill Sans Light"/>
        </a:defRPr>
      </a:lvl9pPr>
    </p:titleStyle>
    <p:bodyStyle>
      <a:lvl1pPr marL="5908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1pPr>
      <a:lvl2pPr marL="10226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2pPr>
      <a:lvl3pPr marL="14544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3pPr>
      <a:lvl4pPr marL="18862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4pPr>
      <a:lvl5pPr marL="23180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5pPr>
      <a:lvl6pPr marL="27498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6pPr>
      <a:lvl7pPr marL="31816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7pPr>
      <a:lvl8pPr marL="36134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8pPr>
      <a:lvl9pPr marL="4045284" marR="0" indent="-590884" algn="l" defTabSz="821531" rtl="0" latinLnBrk="0">
        <a:lnSpc>
          <a:spcPct val="100000"/>
        </a:lnSpc>
        <a:spcBef>
          <a:spcPts val="5300"/>
        </a:spcBef>
        <a:spcAft>
          <a:spcPts val="0"/>
        </a:spcAft>
        <a:buClrTx/>
        <a:buSzPct val="82000"/>
        <a:buFontTx/>
        <a:buChar char="•"/>
        <a:tabLst/>
        <a:defRPr b="0" baseline="0" cap="none" i="0" spc="0" strike="noStrike" sz="5200" u="none">
          <a:ln>
            <a:noFill/>
          </a:ln>
          <a:solidFill>
            <a:srgbClr val="535353"/>
          </a:solidFill>
          <a:uFillTx/>
          <a:latin typeface="+mn-lt"/>
          <a:ea typeface="+mn-ea"/>
          <a:cs typeface="+mn-cs"/>
          <a:sym typeface="Gill Sans Light"/>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d1Ng0/customer-churn-model.gi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redicting customer churn with Python"/>
          <p:cNvSpPr txBox="1"/>
          <p:nvPr>
            <p:ph type="subTitle" sz="quarter" idx="1"/>
          </p:nvPr>
        </p:nvSpPr>
        <p:spPr>
          <a:xfrm>
            <a:off x="7438918" y="10853461"/>
            <a:ext cx="16480325" cy="1149033"/>
          </a:xfrm>
          <a:prstGeom prst="rect">
            <a:avLst/>
          </a:prstGeom>
        </p:spPr>
        <p:txBody>
          <a:bodyPr/>
          <a:lstStyle>
            <a:lvl1pPr algn="r" defTabSz="642937">
              <a:lnSpc>
                <a:spcPts val="12500"/>
              </a:lnSpc>
              <a:spcBef>
                <a:spcPts val="3500"/>
              </a:spcBef>
              <a:buClrTx/>
              <a:defRPr b="1" sz="6200">
                <a:solidFill>
                  <a:srgbClr val="2F343B"/>
                </a:solidFill>
                <a:latin typeface="Helvetica"/>
                <a:ea typeface="Helvetica"/>
                <a:cs typeface="Helvetica"/>
                <a:sym typeface="Helvetica"/>
              </a:defRPr>
            </a:lvl1pPr>
          </a:lstStyle>
          <a:p>
            <a:pPr/>
            <a:r>
              <a:t>Predicting customer churn with Python</a:t>
            </a:r>
          </a:p>
        </p:txBody>
      </p:sp>
      <p:pic>
        <p:nvPicPr>
          <p:cNvPr id="120" name="Image" descr="Image"/>
          <p:cNvPicPr>
            <a:picLocks noChangeAspect="1"/>
          </p:cNvPicPr>
          <p:nvPr/>
        </p:nvPicPr>
        <p:blipFill>
          <a:blip r:embed="rId2">
            <a:extLst/>
          </a:blip>
          <a:stretch>
            <a:fillRect/>
          </a:stretch>
        </p:blipFill>
        <p:spPr>
          <a:xfrm>
            <a:off x="12390103" y="1579416"/>
            <a:ext cx="11326581" cy="6211352"/>
          </a:xfrm>
          <a:prstGeom prst="rect">
            <a:avLst/>
          </a:prstGeom>
          <a:ln w="25400">
            <a:miter lim="400000"/>
          </a:ln>
          <a:effectLst>
            <a:reflection blurRad="0" stA="50000" stPos="0" endA="0" endPos="40000" dist="0" dir="5400000" fadeDir="5400000" sx="100000" sy="-100000" kx="0" ky="0" algn="bl" rotWithShape="0"/>
          </a:effectLst>
        </p:spPr>
      </p:pic>
      <p:sp>
        <p:nvSpPr>
          <p:cNvPr id="121" name="by Diego Trazzi"/>
          <p:cNvSpPr txBox="1"/>
          <p:nvPr/>
        </p:nvSpPr>
        <p:spPr>
          <a:xfrm>
            <a:off x="20487516" y="11927166"/>
            <a:ext cx="3471836" cy="58224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r">
              <a:defRPr b="1" sz="2000">
                <a:solidFill>
                  <a:srgbClr val="C82506"/>
                </a:solidFill>
                <a:latin typeface="Helvetica"/>
                <a:ea typeface="Helvetica"/>
                <a:cs typeface="Helvetica"/>
                <a:sym typeface="Helvetica"/>
              </a:defRPr>
            </a:lvl1pPr>
          </a:lstStyle>
          <a:p>
            <a:pPr/>
            <a:r>
              <a:t>by Diego Trazzi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Random Forest is a machine-learning classifier, based on a decision-tree model.…"/>
          <p:cNvSpPr txBox="1"/>
          <p:nvPr/>
        </p:nvSpPr>
        <p:spPr>
          <a:xfrm>
            <a:off x="5171219" y="4702677"/>
            <a:ext cx="17960497" cy="431064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a:lnSpc>
                <a:spcPct val="120000"/>
              </a:lnSpc>
              <a:spcBef>
                <a:spcPts val="3000"/>
              </a:spcBef>
              <a:defRPr sz="2800"/>
            </a:pPr>
            <a:r>
              <a:t>Random Forest is a machine-learning classifier, based on a decision-tree model. </a:t>
            </a:r>
          </a:p>
          <a:p>
            <a:pPr algn="l">
              <a:lnSpc>
                <a:spcPct val="120000"/>
              </a:lnSpc>
              <a:spcBef>
                <a:spcPts val="3000"/>
              </a:spcBef>
              <a:defRPr sz="2800"/>
            </a:pPr>
            <a:r>
              <a:t>The </a:t>
            </a:r>
            <a:r>
              <a:rPr b="1">
                <a:latin typeface="Gill Sans"/>
                <a:ea typeface="Gill Sans"/>
                <a:cs typeface="Gill Sans"/>
                <a:sym typeface="Gill Sans"/>
              </a:rPr>
              <a:t>importances</a:t>
            </a:r>
            <a:r>
              <a:t> represent the weights of each feature on the final prediction. </a:t>
            </a:r>
          </a:p>
          <a:p>
            <a:pPr algn="l">
              <a:lnSpc>
                <a:spcPct val="120000"/>
              </a:lnSpc>
              <a:spcBef>
                <a:spcPts val="3000"/>
              </a:spcBef>
              <a:defRPr sz="2800"/>
            </a:pPr>
            <a:r>
              <a:t>Random forests are an ensemble learning method, where the results from multiple decision trees are combined to make a final prediction. </a:t>
            </a:r>
          </a:p>
          <a:p>
            <a:pPr algn="l">
              <a:lnSpc>
                <a:spcPct val="120000"/>
              </a:lnSpc>
              <a:spcBef>
                <a:spcPts val="3000"/>
              </a:spcBef>
              <a:defRPr sz="2800"/>
            </a:pPr>
            <a:r>
              <a:t>In order to measure the accuracy of the algorithm, we splitting the dataset into 2 subsets, a train subset and a test subset. Once the model is trained on the train-set we can then measure its precision by running it on the test set and comparing the result.</a:t>
            </a:r>
          </a:p>
        </p:txBody>
      </p:sp>
      <p:sp>
        <p:nvSpPr>
          <p:cNvPr id="173" name="Machine Learning and Feature Importance"/>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Machine Learning and Feature Importance</a:t>
            </a:r>
          </a:p>
        </p:txBody>
      </p:sp>
      <p:pic>
        <p:nvPicPr>
          <p:cNvPr id="174" name="importance.png" descr="importance.png"/>
          <p:cNvPicPr>
            <a:picLocks noChangeAspect="1"/>
          </p:cNvPicPr>
          <p:nvPr/>
        </p:nvPicPr>
        <p:blipFill>
          <a:blip r:embed="rId2">
            <a:extLst/>
          </a:blip>
          <a:srcRect l="0" t="10099" r="85339" b="10099"/>
          <a:stretch>
            <a:fillRect/>
          </a:stretch>
        </p:blipFill>
        <p:spPr>
          <a:xfrm>
            <a:off x="1811751" y="3020855"/>
            <a:ext cx="2974717" cy="9471477"/>
          </a:xfrm>
          <a:prstGeom prst="rect">
            <a:avLst/>
          </a:prstGeom>
          <a:ln w="25400">
            <a:miter lim="400000"/>
          </a:ln>
          <a:effectLst>
            <a:outerShdw sx="100000" sy="100000" kx="0" ky="0" algn="b" rotWithShape="0" blurRad="177800" dist="101600" dir="5520000">
              <a:srgbClr val="000000">
                <a:alpha val="60000"/>
              </a:srgbClr>
            </a:outerShdw>
          </a:effectLst>
        </p:spPr>
      </p:pic>
      <p:pic>
        <p:nvPicPr>
          <p:cNvPr id="175" name="Screen Shot 2018-11-29 at 1.38.06 PM.png" descr="Screen Shot 2018-11-29 at 1.38.06 PM.png"/>
          <p:cNvPicPr>
            <a:picLocks noChangeAspect="1"/>
          </p:cNvPicPr>
          <p:nvPr/>
        </p:nvPicPr>
        <p:blipFill>
          <a:blip r:embed="rId3">
            <a:extLst/>
          </a:blip>
          <a:stretch>
            <a:fillRect/>
          </a:stretch>
        </p:blipFill>
        <p:spPr>
          <a:xfrm>
            <a:off x="5054599" y="4565650"/>
            <a:ext cx="14274801" cy="4584701"/>
          </a:xfrm>
          <a:prstGeom prst="rect">
            <a:avLst/>
          </a:prstGeom>
          <a:ln w="25400">
            <a:miter lim="400000"/>
          </a:ln>
          <a:effectLst>
            <a:reflection blurRad="0" stA="50000" stPos="0" endA="0" endPos="40000" dist="0" dir="5400000" fadeDir="5400000" sx="100000" sy="-100000" kx="0" ky="0" algn="bl" rotWithShape="0"/>
          </a:effectLst>
        </p:spPr>
      </p:pic>
      <p:pic>
        <p:nvPicPr>
          <p:cNvPr id="176" name="importance.png" descr="importance.png"/>
          <p:cNvPicPr>
            <a:picLocks noChangeAspect="1"/>
          </p:cNvPicPr>
          <p:nvPr/>
        </p:nvPicPr>
        <p:blipFill>
          <a:blip r:embed="rId2">
            <a:extLst/>
          </a:blip>
          <a:srcRect l="0" t="8269" r="0" b="6282"/>
          <a:stretch>
            <a:fillRect/>
          </a:stretch>
        </p:blipFill>
        <p:spPr>
          <a:xfrm>
            <a:off x="1987550" y="1757560"/>
            <a:ext cx="20408901" cy="10200722"/>
          </a:xfrm>
          <a:prstGeom prst="rect">
            <a:avLst/>
          </a:prstGeom>
          <a:ln w="25400">
            <a:miter lim="400000"/>
          </a:ln>
          <a:effectLst>
            <a:outerShdw sx="100000" sy="100000" kx="0" ky="0" algn="b" rotWithShape="0" blurRad="177800" dist="101600" dir="5520000">
              <a:srgbClr val="000000">
                <a:alpha val="6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75"/>
                                        </p:tgtEl>
                                        <p:attrNameLst>
                                          <p:attrName>style.visibility</p:attrName>
                                        </p:attrNameLst>
                                      </p:cBhvr>
                                      <p:to>
                                        <p:strVal val="visible"/>
                                      </p:to>
                                    </p:set>
                                    <p:anim calcmode="lin" valueType="num">
                                      <p:cBhvr>
                                        <p:cTn id="7" dur="1000" fill="hold"/>
                                        <p:tgtEl>
                                          <p:spTgt spid="175"/>
                                        </p:tgtEl>
                                        <p:attrNameLst>
                                          <p:attrName>ppt_x</p:attrName>
                                        </p:attrNameLst>
                                      </p:cBhvr>
                                      <p:tavLst>
                                        <p:tav tm="0">
                                          <p:val>
                                            <p:strVal val="#ppt_x"/>
                                          </p:val>
                                        </p:tav>
                                        <p:tav tm="100000">
                                          <p:val>
                                            <p:strVal val="#ppt_x"/>
                                          </p:val>
                                        </p:tav>
                                      </p:tavLst>
                                    </p:anim>
                                    <p:anim calcmode="lin" valueType="num">
                                      <p:cBhvr>
                                        <p:cTn id="8" dur="10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176"/>
                                        </p:tgtEl>
                                        <p:attrNameLst>
                                          <p:attrName>style.visibility</p:attrName>
                                        </p:attrNameLst>
                                      </p:cBhvr>
                                      <p:to>
                                        <p:strVal val="visible"/>
                                      </p:to>
                                    </p:set>
                                    <p:anim calcmode="lin" valueType="num">
                                      <p:cBhvr>
                                        <p:cTn id="13" dur="1000" fill="hold"/>
                                        <p:tgtEl>
                                          <p:spTgt spid="176"/>
                                        </p:tgtEl>
                                        <p:attrNameLst>
                                          <p:attrName>ppt_x</p:attrName>
                                        </p:attrNameLst>
                                      </p:cBhvr>
                                      <p:tavLst>
                                        <p:tav tm="0">
                                          <p:val>
                                            <p:strVal val="#ppt_x"/>
                                          </p:val>
                                        </p:tav>
                                        <p:tav tm="100000">
                                          <p:val>
                                            <p:strVal val="#ppt_x"/>
                                          </p:val>
                                        </p:tav>
                                      </p:tavLst>
                                    </p:anim>
                                    <p:anim calcmode="lin" valueType="num">
                                      <p:cBhvr>
                                        <p:cTn id="14" dur="1000" fill="hold"/>
                                        <p:tgtEl>
                                          <p:spTgt spid="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2"/>
      <p:bldP build="whole" bldLvl="1" animBg="1" rev="0" advAuto="0" spid="175"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Using Python we established a graphical and scientific representation of a large dataset to visually identify key features…"/>
          <p:cNvSpPr txBox="1"/>
          <p:nvPr/>
        </p:nvSpPr>
        <p:spPr>
          <a:xfrm>
            <a:off x="1014845" y="7477269"/>
            <a:ext cx="22354310" cy="353154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228600" indent="-228600" algn="l">
              <a:lnSpc>
                <a:spcPct val="120000"/>
              </a:lnSpc>
              <a:spcBef>
                <a:spcPts val="3000"/>
              </a:spcBef>
              <a:buSzPct val="100000"/>
              <a:buChar char="•"/>
              <a:defRPr sz="3100"/>
            </a:pPr>
            <a:r>
              <a:t>Using Python we established a graphical and scientific representation of a large dataset to visually identify key features</a:t>
            </a:r>
          </a:p>
          <a:p>
            <a:pPr marL="228600" indent="-228600" algn="l">
              <a:lnSpc>
                <a:spcPct val="120000"/>
              </a:lnSpc>
              <a:spcBef>
                <a:spcPts val="3000"/>
              </a:spcBef>
              <a:buSzPct val="100000"/>
              <a:buChar char="•"/>
              <a:defRPr sz="3100"/>
            </a:pPr>
            <a:r>
              <a:t>We then trained a machine-learning solution to determined the weight (influence) of each one of the 16 feature</a:t>
            </a:r>
          </a:p>
          <a:p>
            <a:pPr marL="228600" indent="-228600" algn="l">
              <a:lnSpc>
                <a:spcPct val="120000"/>
              </a:lnSpc>
              <a:spcBef>
                <a:spcPts val="3000"/>
              </a:spcBef>
              <a:buSzPct val="100000"/>
              <a:buChar char="•"/>
              <a:defRPr sz="3100"/>
            </a:pPr>
            <a:r>
              <a:t>Finally, we created a prediction model to identify customers who are more likely to ‘churn’. </a:t>
            </a:r>
          </a:p>
          <a:p>
            <a:pPr marL="228600" indent="-228600" algn="l">
              <a:lnSpc>
                <a:spcPct val="120000"/>
              </a:lnSpc>
              <a:spcBef>
                <a:spcPts val="3000"/>
              </a:spcBef>
              <a:buSzPct val="100000"/>
              <a:buChar char="•"/>
              <a:defRPr sz="3100"/>
            </a:pPr>
            <a:r>
              <a:t>In conclusion, we have created a set of metrics to determine where a “farmer” should focus his/her efforts.</a:t>
            </a:r>
          </a:p>
        </p:txBody>
      </p:sp>
      <p:sp>
        <p:nvSpPr>
          <p:cNvPr id="179" name="Conclusion: what’s next?"/>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Conclusion: what’s next?</a:t>
            </a:r>
          </a:p>
        </p:txBody>
      </p:sp>
      <p:pic>
        <p:nvPicPr>
          <p:cNvPr id="180" name="Image" descr="Image"/>
          <p:cNvPicPr>
            <a:picLocks noChangeAspect="0"/>
          </p:cNvPicPr>
          <p:nvPr/>
        </p:nvPicPr>
        <p:blipFill>
          <a:blip r:embed="rId2">
            <a:extLst/>
          </a:blip>
          <a:stretch>
            <a:fillRect/>
          </a:stretch>
        </p:blipFill>
        <p:spPr>
          <a:xfrm>
            <a:off x="13295424" y="835099"/>
            <a:ext cx="9462101" cy="5670401"/>
          </a:xfrm>
          <a:prstGeom prst="rect">
            <a:avLst/>
          </a:prstGeom>
          <a:effectLst>
            <a:reflection blurRad="0" stA="50000" stPos="0" endA="0" endPos="40000" dist="0" dir="5400000" fadeDir="5400000" sx="100000" sy="-100000" kx="0" ky="0" algn="bl" rotWithShape="0"/>
          </a:effectLst>
        </p:spPr>
      </p:pic>
      <p:sp>
        <p:nvSpPr>
          <p:cNvPr id="181" name="“About early birds” … In many cases the renewal decision happens long before the renewal date. After all being a farmer is about cultivating your crop throughout the entire season."/>
          <p:cNvSpPr txBox="1"/>
          <p:nvPr/>
        </p:nvSpPr>
        <p:spPr>
          <a:xfrm>
            <a:off x="273105" y="11663987"/>
            <a:ext cx="24110896" cy="1149032"/>
          </a:xfrm>
          <a:prstGeom prst="rect">
            <a:avLst/>
          </a:prstGeom>
          <a:solidFill>
            <a:schemeClr val="accent1">
              <a:hueOff val="-78595"/>
              <a:satOff val="12505"/>
              <a:lumOff val="13871"/>
            </a:schemeClr>
          </a:solidFill>
          <a:ln w="12700">
            <a:miter lim="400000"/>
          </a:ln>
          <a:effectLst>
            <a:outerShdw sx="100000" sy="100000" kx="0" ky="0" algn="b" rotWithShape="0" blurRad="177800" dist="101600" dir="5520000">
              <a:srgbClr val="000000">
                <a:alpha val="60000"/>
              </a:srgbClr>
            </a:outerShdw>
          </a:effectLst>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a:lnSpc>
                <a:spcPct val="120000"/>
              </a:lnSpc>
              <a:spcBef>
                <a:spcPts val="3000"/>
              </a:spcBef>
              <a:defRPr b="1" sz="2800">
                <a:latin typeface="Gill Sans"/>
                <a:ea typeface="Gill Sans"/>
                <a:cs typeface="Gill Sans"/>
                <a:sym typeface="Gill Sans"/>
              </a:defRPr>
            </a:lvl1pPr>
          </a:lstStyle>
          <a:p>
            <a:pPr/>
            <a:r>
              <a:t>“About early birds” … In many cases the renewal decision happens long before the renewal date. After all being a farmer is about cultivating your crop throughout the entire season.</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78">
                                            <p:bg/>
                                          </p:spTgt>
                                        </p:tgtEl>
                                        <p:attrNameLst>
                                          <p:attrName>style.visibility</p:attrName>
                                        </p:attrNameLst>
                                      </p:cBhvr>
                                      <p:to>
                                        <p:strVal val="visible"/>
                                      </p:to>
                                    </p:set>
                                    <p:anim calcmode="lin" valueType="num">
                                      <p:cBhvr>
                                        <p:cTn id="7" dur="1000" fill="hold"/>
                                        <p:tgtEl>
                                          <p:spTgt spid="178">
                                            <p:bg/>
                                          </p:spTgt>
                                        </p:tgtEl>
                                        <p:attrNameLst>
                                          <p:attrName>ppt_x</p:attrName>
                                        </p:attrNameLst>
                                      </p:cBhvr>
                                      <p:tavLst>
                                        <p:tav tm="0">
                                          <p:val>
                                            <p:strVal val="#ppt_x"/>
                                          </p:val>
                                        </p:tav>
                                        <p:tav tm="100000">
                                          <p:val>
                                            <p:strVal val="#ppt_x"/>
                                          </p:val>
                                        </p:tav>
                                      </p:tavLst>
                                    </p:anim>
                                    <p:anim calcmode="lin" valueType="num">
                                      <p:cBhvr>
                                        <p:cTn id="8" dur="1000" fill="hold"/>
                                        <p:tgtEl>
                                          <p:spTgt spid="178">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78">
                                            <p:txEl>
                                              <p:pRg st="0" end="0"/>
                                            </p:txEl>
                                          </p:spTgt>
                                        </p:tgtEl>
                                        <p:attrNameLst>
                                          <p:attrName>style.visibility</p:attrName>
                                        </p:attrNameLst>
                                      </p:cBhvr>
                                      <p:to>
                                        <p:strVal val="visible"/>
                                      </p:to>
                                    </p:set>
                                    <p:anim calcmode="lin" valueType="num">
                                      <p:cBhvr>
                                        <p:cTn id="11" dur="1000" fill="hold"/>
                                        <p:tgtEl>
                                          <p:spTgt spid="178">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78">
                                            <p:txEl>
                                              <p:pRg st="1" end="1"/>
                                            </p:txEl>
                                          </p:spTgt>
                                        </p:tgtEl>
                                        <p:attrNameLst>
                                          <p:attrName>style.visibility</p:attrName>
                                        </p:attrNameLst>
                                      </p:cBhvr>
                                      <p:to>
                                        <p:strVal val="visible"/>
                                      </p:to>
                                    </p:set>
                                    <p:anim calcmode="lin" valueType="num">
                                      <p:cBhvr>
                                        <p:cTn id="17" dur="1000" fill="hold"/>
                                        <p:tgtEl>
                                          <p:spTgt spid="178">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178">
                                            <p:txEl>
                                              <p:pRg st="2" end="2"/>
                                            </p:txEl>
                                          </p:spTgt>
                                        </p:tgtEl>
                                        <p:attrNameLst>
                                          <p:attrName>style.visibility</p:attrName>
                                        </p:attrNameLst>
                                      </p:cBhvr>
                                      <p:to>
                                        <p:strVal val="visible"/>
                                      </p:to>
                                    </p:set>
                                    <p:anim calcmode="lin" valueType="num">
                                      <p:cBhvr>
                                        <p:cTn id="23" dur="1000" fill="hold"/>
                                        <p:tgtEl>
                                          <p:spTgt spid="17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178">
                                            <p:txEl>
                                              <p:pRg st="3" end="3"/>
                                            </p:txEl>
                                          </p:spTgt>
                                        </p:tgtEl>
                                        <p:attrNameLst>
                                          <p:attrName>style.visibility</p:attrName>
                                        </p:attrNameLst>
                                      </p:cBhvr>
                                      <p:to>
                                        <p:strVal val="visible"/>
                                      </p:to>
                                    </p:set>
                                    <p:anim calcmode="lin" valueType="num">
                                      <p:cBhvr>
                                        <p:cTn id="29" dur="1000" fill="hold"/>
                                        <p:tgtEl>
                                          <p:spTgt spid="17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2" fill="hold">
                                  <p:stCondLst>
                                    <p:cond delay="0"/>
                                  </p:stCondLst>
                                  <p:iterate type="el" backwards="0">
                                    <p:tmAbs val="0"/>
                                  </p:iterate>
                                  <p:childTnLst>
                                    <p:set>
                                      <p:cBhvr>
                                        <p:cTn id="34" fill="hold"/>
                                        <p:tgtEl>
                                          <p:spTgt spid="181"/>
                                        </p:tgtEl>
                                        <p:attrNameLst>
                                          <p:attrName>style.visibility</p:attrName>
                                        </p:attrNameLst>
                                      </p:cBhvr>
                                      <p:to>
                                        <p:strVal val="visible"/>
                                      </p:to>
                                    </p:set>
                                    <p:anim calcmode="lin" valueType="num">
                                      <p:cBhvr>
                                        <p:cTn id="35" dur="1000" fill="hold"/>
                                        <p:tgtEl>
                                          <p:spTgt spid="181"/>
                                        </p:tgtEl>
                                        <p:attrNameLst>
                                          <p:attrName>ppt_x</p:attrName>
                                        </p:attrNameLst>
                                      </p:cBhvr>
                                      <p:tavLst>
                                        <p:tav tm="0">
                                          <p:val>
                                            <p:strVal val="#ppt_x"/>
                                          </p:val>
                                        </p:tav>
                                        <p:tav tm="100000">
                                          <p:val>
                                            <p:strVal val="#ppt_x"/>
                                          </p:val>
                                        </p:tav>
                                      </p:tavLst>
                                    </p:anim>
                                    <p:anim calcmode="lin" valueType="num">
                                      <p:cBhvr>
                                        <p:cTn id="36" dur="1000" fill="hold"/>
                                        <p:tgtEl>
                                          <p:spTgt spid="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8" grpId="1"/>
      <p:bldP build="whole" bldLvl="1" animBg="1" rev="0" advAuto="0" spid="181" grpId="2"/>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ull CODE source"/>
          <p:cNvSpPr txBox="1"/>
          <p:nvPr>
            <p:ph type="title"/>
          </p:nvPr>
        </p:nvSpPr>
        <p:spPr>
          <a:xfrm>
            <a:off x="3548062" y="4060521"/>
            <a:ext cx="17287876" cy="1809838"/>
          </a:xfrm>
          <a:prstGeom prst="rect">
            <a:avLst/>
          </a:prstGeom>
          <a:effectLst>
            <a:outerShdw sx="100000" sy="100000" kx="0" ky="0" algn="b" rotWithShape="0" blurRad="355600" dist="0" dir="0">
              <a:srgbClr val="000000">
                <a:alpha val="75000"/>
              </a:srgbClr>
            </a:outerShdw>
          </a:effectLst>
        </p:spPr>
        <p:txBody>
          <a:bodyPr/>
          <a:lstStyle/>
          <a:p>
            <a:pPr/>
            <a:r>
              <a:t>Full CODE source</a:t>
            </a:r>
          </a:p>
        </p:txBody>
      </p:sp>
      <p:sp>
        <p:nvSpPr>
          <p:cNvPr id="184" name="https://github.com/d1Ng0/customer-churn-model.git"/>
          <p:cNvSpPr txBox="1"/>
          <p:nvPr>
            <p:ph type="body" sz="quarter" idx="1"/>
          </p:nvPr>
        </p:nvSpPr>
        <p:spPr>
          <a:xfrm>
            <a:off x="431274" y="6366281"/>
            <a:ext cx="23521452" cy="1533226"/>
          </a:xfrm>
          <a:prstGeom prst="rect">
            <a:avLst/>
          </a:prstGeom>
          <a:effectLst>
            <a:outerShdw sx="100000" sy="100000" kx="0" ky="0" algn="b" rotWithShape="0" blurRad="355600" dist="0" dir="0">
              <a:srgbClr val="000000">
                <a:alpha val="75000"/>
              </a:srgbClr>
            </a:outerShdw>
          </a:effectLst>
        </p:spPr>
        <p:txBody>
          <a:bodyPr/>
          <a:lstStyle>
            <a:lvl1pPr marL="0" indent="0" algn="ctr">
              <a:buSzTx/>
              <a:buNone/>
              <a:defRPr sz="5900">
                <a:latin typeface="Courier"/>
                <a:ea typeface="Courier"/>
                <a:cs typeface="Courier"/>
                <a:sym typeface="Courier"/>
                <a:hlinkClick r:id="rId2" invalidUrl="" action="" tgtFrame="" tooltip="" history="1" highlightClick="0" endSnd="0"/>
              </a:defRPr>
            </a:lvl1pPr>
          </a:lstStyle>
          <a:p>
            <a:pPr/>
            <a:r>
              <a:rPr>
                <a:hlinkClick r:id="rId2" invalidUrl="" action="" tgtFrame="" tooltip="" history="1" highlightClick="0" endSnd="0"/>
              </a:rPr>
              <a:t>https://github.com/d1Ng0/customer-churn-model.git</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oday we’ll talk about:"/>
          <p:cNvSpPr txBox="1"/>
          <p:nvPr>
            <p:ph type="subTitle" sz="quarter" idx="1"/>
          </p:nvPr>
        </p:nvSpPr>
        <p:spPr>
          <a:xfrm>
            <a:off x="1415423" y="1416652"/>
            <a:ext cx="16480325" cy="1149033"/>
          </a:xfrm>
          <a:prstGeom prst="rect">
            <a:avLst/>
          </a:prstGeom>
        </p:spPr>
        <p:txBody>
          <a:bodyPr/>
          <a:lstStyle>
            <a:lvl1pPr algn="l" defTabSz="642937">
              <a:lnSpc>
                <a:spcPts val="12500"/>
              </a:lnSpc>
              <a:spcBef>
                <a:spcPts val="3500"/>
              </a:spcBef>
              <a:buClrTx/>
              <a:defRPr b="1" sz="6200">
                <a:solidFill>
                  <a:srgbClr val="2F343B"/>
                </a:solidFill>
                <a:latin typeface="Helvetica"/>
                <a:ea typeface="Helvetica"/>
                <a:cs typeface="Helvetica"/>
                <a:sym typeface="Helvetica"/>
              </a:defRPr>
            </a:lvl1pPr>
          </a:lstStyle>
          <a:p>
            <a:pPr/>
            <a:r>
              <a:t>Today we’ll talk about:</a:t>
            </a:r>
          </a:p>
        </p:txBody>
      </p:sp>
      <p:sp>
        <p:nvSpPr>
          <p:cNvPr id="124" name="Customer Churn…"/>
          <p:cNvSpPr txBox="1"/>
          <p:nvPr/>
        </p:nvSpPr>
        <p:spPr>
          <a:xfrm>
            <a:off x="2650447" y="3202020"/>
            <a:ext cx="21023394" cy="562945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228600" indent="-228600" algn="l">
              <a:spcBef>
                <a:spcPts val="6400"/>
              </a:spcBef>
              <a:buSzPct val="100000"/>
              <a:buChar char="•"/>
            </a:pPr>
            <a:r>
              <a:t>Customer Churn </a:t>
            </a:r>
          </a:p>
          <a:p>
            <a:pPr marL="228600" indent="-228600" algn="l">
              <a:spcBef>
                <a:spcPts val="6400"/>
              </a:spcBef>
              <a:buSzPct val="100000"/>
              <a:buChar char="•"/>
            </a:pPr>
            <a:r>
              <a:t>Analysis of large demo-dataset (telecom) using Python</a:t>
            </a:r>
          </a:p>
          <a:p>
            <a:pPr marL="228600" indent="-228600" algn="l">
              <a:spcBef>
                <a:spcPts val="6400"/>
              </a:spcBef>
              <a:buSzPct val="100000"/>
              <a:buChar char="•"/>
            </a:pPr>
            <a:r>
              <a:t>A scientific approach to determine churn metrics</a:t>
            </a:r>
          </a:p>
          <a:p>
            <a:pPr marL="228600" indent="-228600" algn="l">
              <a:spcBef>
                <a:spcPts val="6400"/>
              </a:spcBef>
              <a:buSzPct val="100000"/>
              <a:buChar char="•"/>
            </a:pPr>
            <a:r>
              <a:t>Machine learning algorithms to forecast churn </a:t>
            </a:r>
          </a:p>
        </p:txBody>
      </p:sp>
      <p:sp>
        <p:nvSpPr>
          <p:cNvPr id="125" name="Step-by-step analysis of machine learning algorithms…"/>
          <p:cNvSpPr txBox="1"/>
          <p:nvPr/>
        </p:nvSpPr>
        <p:spPr>
          <a:xfrm>
            <a:off x="2650447" y="10483391"/>
            <a:ext cx="17267947" cy="2390593"/>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normAutofit fontScale="100000" lnSpcReduction="0"/>
          </a:bodyPr>
          <a:lstStyle/>
          <a:p>
            <a:pPr marL="410742" indent="-410742" algn="l" defTabSz="501134">
              <a:spcBef>
                <a:spcPts val="3200"/>
              </a:spcBef>
              <a:buSzPct val="100000"/>
              <a:buChar char="•"/>
              <a:defRPr sz="3172"/>
            </a:pPr>
            <a:r>
              <a:t>Step-by-step analysis of machine learning algorithms</a:t>
            </a:r>
          </a:p>
          <a:p>
            <a:pPr marL="410742" indent="-410742" algn="l" defTabSz="501134">
              <a:spcBef>
                <a:spcPts val="3200"/>
              </a:spcBef>
              <a:buSzPct val="100000"/>
              <a:buChar char="•"/>
              <a:defRPr sz="3172"/>
            </a:pPr>
            <a:r>
              <a:t>Deep AI</a:t>
            </a:r>
          </a:p>
          <a:p>
            <a:pPr marL="410742" indent="-410742" algn="l" defTabSz="501134">
              <a:spcBef>
                <a:spcPts val="3200"/>
              </a:spcBef>
              <a:buSzPct val="100000"/>
              <a:buChar char="•"/>
              <a:defRPr sz="3172"/>
            </a:pPr>
            <a:r>
              <a:t>Strategies to reduce ‘churn’ once isolated</a:t>
            </a:r>
          </a:p>
        </p:txBody>
      </p:sp>
      <p:sp>
        <p:nvSpPr>
          <p:cNvPr id="126" name="Not covered in this presentation:"/>
          <p:cNvSpPr txBox="1"/>
          <p:nvPr/>
        </p:nvSpPr>
        <p:spPr>
          <a:xfrm>
            <a:off x="1475495" y="9260169"/>
            <a:ext cx="7359157" cy="79452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9100"/>
              </a:lnSpc>
              <a:spcBef>
                <a:spcPts val="3500"/>
              </a:spcBef>
              <a:defRPr b="1" sz="3400">
                <a:solidFill>
                  <a:srgbClr val="2F343B"/>
                </a:solidFill>
                <a:latin typeface="Helvetica"/>
                <a:ea typeface="Helvetica"/>
                <a:cs typeface="Helvetica"/>
                <a:sym typeface="Helvetica"/>
              </a:defRPr>
            </a:lvl1pPr>
          </a:lstStyle>
          <a:p>
            <a:pPr/>
            <a:r>
              <a:t>Not covered in this presentation: </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Image" descr="Image"/>
          <p:cNvPicPr>
            <a:picLocks noChangeAspect="1"/>
          </p:cNvPicPr>
          <p:nvPr/>
        </p:nvPicPr>
        <p:blipFill>
          <a:blip r:embed="rId2">
            <a:extLst/>
          </a:blip>
          <a:stretch>
            <a:fillRect/>
          </a:stretch>
        </p:blipFill>
        <p:spPr>
          <a:xfrm>
            <a:off x="1747823" y="3170482"/>
            <a:ext cx="7302501" cy="4191001"/>
          </a:xfrm>
          <a:prstGeom prst="rect">
            <a:avLst/>
          </a:prstGeom>
          <a:ln w="12700">
            <a:miter lim="400000"/>
          </a:ln>
        </p:spPr>
      </p:pic>
      <p:sp>
        <p:nvSpPr>
          <p:cNvPr id="129" name="What is customer churn ?  Customer churn is when a company’s customers stop doing business with that company.…"/>
          <p:cNvSpPr txBox="1"/>
          <p:nvPr/>
        </p:nvSpPr>
        <p:spPr>
          <a:xfrm>
            <a:off x="9467184" y="3157520"/>
            <a:ext cx="13491323" cy="1000132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marL="228600" indent="-228600" algn="l">
              <a:lnSpc>
                <a:spcPct val="120000"/>
              </a:lnSpc>
              <a:spcBef>
                <a:spcPts val="3000"/>
              </a:spcBef>
              <a:buSzPct val="100000"/>
              <a:buChar char="•"/>
              <a:defRPr sz="2800"/>
            </a:pPr>
            <a:r>
              <a:rPr b="1">
                <a:latin typeface="Gill Sans"/>
                <a:ea typeface="Gill Sans"/>
                <a:cs typeface="Gill Sans"/>
                <a:sym typeface="Gill Sans"/>
              </a:rPr>
              <a:t>What is customer churn ? </a:t>
            </a:r>
            <a:br>
              <a:rPr b="1">
                <a:latin typeface="Gill Sans"/>
                <a:ea typeface="Gill Sans"/>
                <a:cs typeface="Gill Sans"/>
                <a:sym typeface="Gill Sans"/>
              </a:rPr>
            </a:br>
            <a:r>
              <a:t>Customer churn is when a company’s customers stop doing business with that company.</a:t>
            </a:r>
          </a:p>
          <a:p>
            <a:pPr marL="228600" indent="-228600" algn="l">
              <a:lnSpc>
                <a:spcPct val="120000"/>
              </a:lnSpc>
              <a:spcBef>
                <a:spcPts val="3000"/>
              </a:spcBef>
              <a:buSzPct val="100000"/>
              <a:buChar char="•"/>
              <a:defRPr sz="2800"/>
            </a:pPr>
            <a:r>
              <a:rPr b="1">
                <a:latin typeface="Gill Sans"/>
                <a:ea typeface="Gill Sans"/>
                <a:cs typeface="Gill Sans"/>
                <a:sym typeface="Gill Sans"/>
              </a:rPr>
              <a:t>Why is churn important to Customer Success ? </a:t>
            </a:r>
            <a:br>
              <a:rPr b="1">
                <a:latin typeface="Gill Sans"/>
                <a:ea typeface="Gill Sans"/>
                <a:cs typeface="Gill Sans"/>
                <a:sym typeface="Gill Sans"/>
              </a:rPr>
            </a:br>
            <a:r>
              <a:rPr u="sng"/>
              <a:t>Customer relationship maximize customer retention, minimize customer churn and maximize customer lifetime value.</a:t>
            </a:r>
            <a:r>
              <a:rPr b="1">
                <a:latin typeface="Gill Sans"/>
                <a:ea typeface="Gill Sans"/>
                <a:cs typeface="Gill Sans"/>
                <a:sym typeface="Gill Sans"/>
              </a:rPr>
              <a:t>  </a:t>
            </a:r>
            <a:r>
              <a:t>If you think of </a:t>
            </a:r>
            <a:r>
              <a:rPr u="sng"/>
              <a:t>farming your customers</a:t>
            </a:r>
            <a:r>
              <a:t> rather than hunting them, then what you know about farming takes on new meaning. Customer Success is about treating your customers like trees, nurturing them until they begin to yield a harvest, and then husbanding them for as many seasons as possible. </a:t>
            </a:r>
          </a:p>
          <a:p>
            <a:pPr marL="228600" indent="-228600" algn="l">
              <a:lnSpc>
                <a:spcPct val="120000"/>
              </a:lnSpc>
              <a:spcBef>
                <a:spcPts val="3000"/>
              </a:spcBef>
              <a:buSzPct val="100000"/>
              <a:buChar char="•"/>
              <a:defRPr sz="2800"/>
            </a:pPr>
            <a:r>
              <a:rPr b="1">
                <a:latin typeface="Gill Sans"/>
                <a:ea typeface="Gill Sans"/>
                <a:cs typeface="Gill Sans"/>
                <a:sym typeface="Gill Sans"/>
              </a:rPr>
              <a:t>Why do we do this with Python ? </a:t>
            </a:r>
            <a:br>
              <a:rPr b="1">
                <a:latin typeface="Gill Sans"/>
                <a:ea typeface="Gill Sans"/>
                <a:cs typeface="Gill Sans"/>
                <a:sym typeface="Gill Sans"/>
              </a:rPr>
            </a:br>
            <a:r>
              <a:t>The challenge in doing this is focus and prioritization. CS need to track customer status, health and various other key metrics to plan and execute an optimal plan to maximizes customer lifetime value across the entire portfolio of customers.</a:t>
            </a:r>
            <a:br/>
            <a:br/>
            <a:r>
              <a:t>Python enables CS to predict churn, identifying which “trees” need attention.</a:t>
            </a:r>
            <a:r>
              <a:rPr b="1">
                <a:latin typeface="Gill Sans"/>
                <a:ea typeface="Gill Sans"/>
                <a:cs typeface="Gill Sans"/>
                <a:sym typeface="Gill Sans"/>
              </a:rPr>
              <a:t> </a:t>
            </a:r>
            <a:r>
              <a:t>If the goal is to make sure to maximize the value of the grove, Python allows CS to adopt a scientific approach to the challenge and utilize Big Data and Machine Learning to model prediction equations otherwise too complicated for a human to compute.</a:t>
            </a:r>
          </a:p>
        </p:txBody>
      </p:sp>
      <p:sp>
        <p:nvSpPr>
          <p:cNvPr id="130" name="What is ‘churn’, and why we want to predicting it with Python?"/>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443626">
              <a:lnSpc>
                <a:spcPts val="8600"/>
              </a:lnSpc>
              <a:spcBef>
                <a:spcPts val="2400"/>
              </a:spcBef>
              <a:defRPr b="1" sz="4278">
                <a:solidFill>
                  <a:srgbClr val="2F343B"/>
                </a:solidFill>
                <a:latin typeface="Helvetica"/>
                <a:ea typeface="Helvetica"/>
                <a:cs typeface="Helvetica"/>
                <a:sym typeface="Helvetica"/>
              </a:defRPr>
            </a:lvl1pPr>
          </a:lstStyle>
          <a:p>
            <a:pPr/>
            <a:r>
              <a:t>What is ‘churn’, and why we want to predicting it with Python?</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29">
                                            <p:bg/>
                                          </p:spTgt>
                                        </p:tgtEl>
                                        <p:attrNameLst>
                                          <p:attrName>style.visibility</p:attrName>
                                        </p:attrNameLst>
                                      </p:cBhvr>
                                      <p:to>
                                        <p:strVal val="visible"/>
                                      </p:to>
                                    </p:set>
                                    <p:anim calcmode="lin" valueType="num">
                                      <p:cBhvr>
                                        <p:cTn id="7" dur="1000" fill="hold"/>
                                        <p:tgtEl>
                                          <p:spTgt spid="129">
                                            <p:bg/>
                                          </p:spTgt>
                                        </p:tgtEl>
                                        <p:attrNameLst>
                                          <p:attrName>ppt_x</p:attrName>
                                        </p:attrNameLst>
                                      </p:cBhvr>
                                      <p:tavLst>
                                        <p:tav tm="0">
                                          <p:val>
                                            <p:strVal val="#ppt_x"/>
                                          </p:val>
                                        </p:tav>
                                        <p:tav tm="100000">
                                          <p:val>
                                            <p:strVal val="#ppt_x"/>
                                          </p:val>
                                        </p:tav>
                                      </p:tavLst>
                                    </p:anim>
                                    <p:anim calcmode="lin" valueType="num">
                                      <p:cBhvr>
                                        <p:cTn id="8" dur="1000" fill="hold"/>
                                        <p:tgtEl>
                                          <p:spTgt spid="129">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29">
                                            <p:txEl>
                                              <p:pRg st="0" end="0"/>
                                            </p:txEl>
                                          </p:spTgt>
                                        </p:tgtEl>
                                        <p:attrNameLst>
                                          <p:attrName>style.visibility</p:attrName>
                                        </p:attrNameLst>
                                      </p:cBhvr>
                                      <p:to>
                                        <p:strVal val="visible"/>
                                      </p:to>
                                    </p:set>
                                    <p:anim calcmode="lin" valueType="num">
                                      <p:cBhvr>
                                        <p:cTn id="11" dur="1000" fill="hold"/>
                                        <p:tgtEl>
                                          <p:spTgt spid="129">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29">
                                            <p:txEl>
                                              <p:pRg st="1" end="1"/>
                                            </p:txEl>
                                          </p:spTgt>
                                        </p:tgtEl>
                                        <p:attrNameLst>
                                          <p:attrName>style.visibility</p:attrName>
                                        </p:attrNameLst>
                                      </p:cBhvr>
                                      <p:to>
                                        <p:strVal val="visible"/>
                                      </p:to>
                                    </p:set>
                                    <p:anim calcmode="lin" valueType="num">
                                      <p:cBhvr>
                                        <p:cTn id="17" dur="1000" fill="hold"/>
                                        <p:tgtEl>
                                          <p:spTgt spid="129">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1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129">
                                            <p:txEl>
                                              <p:pRg st="2" end="2"/>
                                            </p:txEl>
                                          </p:spTgt>
                                        </p:tgtEl>
                                        <p:attrNameLst>
                                          <p:attrName>style.visibility</p:attrName>
                                        </p:attrNameLst>
                                      </p:cBhvr>
                                      <p:to>
                                        <p:strVal val="visible"/>
                                      </p:to>
                                    </p:set>
                                    <p:anim calcmode="lin" valueType="num">
                                      <p:cBhvr>
                                        <p:cTn id="23" dur="1000" fill="hold"/>
                                        <p:tgtEl>
                                          <p:spTgt spid="129">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Image" descr="Image"/>
          <p:cNvPicPr>
            <a:picLocks noChangeAspect="1"/>
          </p:cNvPicPr>
          <p:nvPr/>
        </p:nvPicPr>
        <p:blipFill>
          <a:blip r:embed="rId2">
            <a:extLst/>
          </a:blip>
          <a:srcRect l="0" t="0" r="6312" b="0"/>
          <a:stretch>
            <a:fillRect/>
          </a:stretch>
        </p:blipFill>
        <p:spPr>
          <a:xfrm>
            <a:off x="13333994" y="4840287"/>
            <a:ext cx="8762394" cy="4035281"/>
          </a:xfrm>
          <a:prstGeom prst="rect">
            <a:avLst/>
          </a:prstGeom>
          <a:ln w="12700">
            <a:miter lim="400000"/>
          </a:ln>
        </p:spPr>
      </p:pic>
      <p:sp>
        <p:nvSpPr>
          <p:cNvPr id="133" name="A big advantage of the digitization of products, especially SaaS vendors, is to provide insights of customers and offer an opportunity for a systematic approach to generate metrics and prediction from Big Data. These models can be used to improve the Customer Lifetime Value (CLV) and reduce churn."/>
          <p:cNvSpPr txBox="1"/>
          <p:nvPr/>
        </p:nvSpPr>
        <p:spPr>
          <a:xfrm>
            <a:off x="710206" y="4973269"/>
            <a:ext cx="12275839" cy="402346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lvl1pPr algn="r">
              <a:lnSpc>
                <a:spcPct val="120000"/>
              </a:lnSpc>
              <a:spcBef>
                <a:spcPts val="6400"/>
              </a:spcBef>
              <a:defRPr sz="2800"/>
            </a:lvl1pPr>
          </a:lstStyle>
          <a:p>
            <a:pPr/>
            <a:r>
              <a:t>A big advantage of the digitization of products, especially SaaS vendors, is to provide insights of customers and offer an opportunity for a systematic approach to generate metrics and prediction from Big Data. These models can be used to improve the Customer Lifetime Value (CLV) and reduce churn.</a:t>
            </a:r>
          </a:p>
        </p:txBody>
      </p:sp>
      <p:sp>
        <p:nvSpPr>
          <p:cNvPr id="134" name="Leveraging on Digitization and Big Data"/>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Leveraging on Digitization and Big Data </a:t>
            </a:r>
          </a:p>
        </p:txBody>
      </p:sp>
      <p:sp>
        <p:nvSpPr>
          <p:cNvPr id="135" name="Let’s take a look at an example dataset form a Telecommunication company…"/>
          <p:cNvSpPr txBox="1"/>
          <p:nvPr/>
        </p:nvSpPr>
        <p:spPr>
          <a:xfrm>
            <a:off x="6688402" y="11039921"/>
            <a:ext cx="15544422"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r">
              <a:lnSpc>
                <a:spcPct val="120000"/>
              </a:lnSpc>
              <a:spcBef>
                <a:spcPts val="6400"/>
              </a:spcBef>
              <a:defRPr sz="3700"/>
            </a:lvl1pPr>
          </a:lstStyle>
          <a:p>
            <a:pPr/>
            <a:r>
              <a:t>Let’s take a look at an example dataset form a Telecommunication company…</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35"/>
                                        </p:tgtEl>
                                        <p:attrNameLst>
                                          <p:attrName>style.visibility</p:attrName>
                                        </p:attrNameLst>
                                      </p:cBhvr>
                                      <p:to>
                                        <p:strVal val="visible"/>
                                      </p:to>
                                    </p:set>
                                    <p:anim calcmode="lin" valueType="num">
                                      <p:cBhvr>
                                        <p:cTn id="7" dur="1000" fill="hold"/>
                                        <p:tgtEl>
                                          <p:spTgt spid="135"/>
                                        </p:tgtEl>
                                        <p:attrNameLst>
                                          <p:attrName>ppt_x</p:attrName>
                                        </p:attrNameLst>
                                      </p:cBhvr>
                                      <p:tavLst>
                                        <p:tav tm="0">
                                          <p:val>
                                            <p:strVal val="#ppt_x"/>
                                          </p:val>
                                        </p:tav>
                                        <p:tav tm="100000">
                                          <p:val>
                                            <p:strVal val="#ppt_x"/>
                                          </p:val>
                                        </p:tav>
                                      </p:tavLst>
                                    </p:anim>
                                    <p:anim calcmode="lin" valueType="num">
                                      <p:cBhvr>
                                        <p:cTn id="8" dur="1000" fill="hold"/>
                                        <p:tgtEl>
                                          <p:spTgt spid="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Each row gives details for more than 7,000 clients!…"/>
          <p:cNvSpPr txBox="1"/>
          <p:nvPr/>
        </p:nvSpPr>
        <p:spPr>
          <a:xfrm>
            <a:off x="1233683" y="6694406"/>
            <a:ext cx="21916634" cy="407636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a:spcBef>
                <a:spcPts val="1900"/>
              </a:spcBef>
              <a:defRPr sz="2800"/>
            </a:pPr>
            <a:r>
              <a:t>Each row gives details for more than </a:t>
            </a:r>
            <a:r>
              <a:rPr b="1">
                <a:latin typeface="Gill Sans"/>
                <a:ea typeface="Gill Sans"/>
                <a:cs typeface="Gill Sans"/>
                <a:sym typeface="Gill Sans"/>
              </a:rPr>
              <a:t>7,000</a:t>
            </a:r>
            <a:r>
              <a:t> clients!</a:t>
            </a:r>
          </a:p>
          <a:p>
            <a:pPr algn="l">
              <a:spcBef>
                <a:spcPts val="1900"/>
              </a:spcBef>
              <a:defRPr sz="2800"/>
            </a:pPr>
            <a:r>
              <a:t>This dataset has 16 categorical features:</a:t>
            </a:r>
          </a:p>
          <a:p>
            <a:pPr marL="228600" indent="-228600" algn="l">
              <a:spcBef>
                <a:spcPts val="1900"/>
              </a:spcBef>
              <a:buSzPct val="100000"/>
              <a:buChar char="•"/>
              <a:defRPr sz="2800"/>
            </a:pPr>
            <a:r>
              <a:t>Six binary features (Yes/No)</a:t>
            </a:r>
          </a:p>
          <a:p>
            <a:pPr marL="228600" indent="-228600" algn="l">
              <a:spcBef>
                <a:spcPts val="1900"/>
              </a:spcBef>
              <a:buSzPct val="100000"/>
              <a:buChar char="•"/>
              <a:defRPr sz="2800"/>
            </a:pPr>
            <a:r>
              <a:t>Nine features with three unique values each (categories)</a:t>
            </a:r>
          </a:p>
          <a:p>
            <a:pPr marL="228600" indent="-228600" algn="l">
              <a:spcBef>
                <a:spcPts val="1900"/>
              </a:spcBef>
              <a:buSzPct val="100000"/>
              <a:buChar char="•"/>
              <a:defRPr sz="2800"/>
            </a:pPr>
            <a:r>
              <a:t>One feature with four unique values</a:t>
            </a:r>
          </a:p>
          <a:p>
            <a:pPr algn="l">
              <a:spcBef>
                <a:spcPts val="1900"/>
              </a:spcBef>
              <a:defRPr sz="2800"/>
            </a:pPr>
            <a:r>
              <a:t>The </a:t>
            </a:r>
            <a:r>
              <a:rPr b="1">
                <a:latin typeface="Gill Sans"/>
                <a:ea typeface="Gill Sans"/>
                <a:cs typeface="Gill Sans"/>
                <a:sym typeface="Gill Sans"/>
              </a:rPr>
              <a:t>target</a:t>
            </a:r>
            <a:r>
              <a:t> for prediction </a:t>
            </a:r>
            <a:r>
              <a:rPr b="1">
                <a:latin typeface="Gill Sans"/>
                <a:ea typeface="Gill Sans"/>
                <a:cs typeface="Gill Sans"/>
                <a:sym typeface="Gill Sans"/>
              </a:rPr>
              <a:t>is</a:t>
            </a:r>
            <a:r>
              <a:t> the ‘</a:t>
            </a:r>
            <a:r>
              <a:rPr b="1">
                <a:latin typeface="Gill Sans"/>
                <a:ea typeface="Gill Sans"/>
                <a:cs typeface="Gill Sans"/>
                <a:sym typeface="Gill Sans"/>
              </a:rPr>
              <a:t>Churn</a:t>
            </a:r>
            <a:r>
              <a:t>’ column, indicating whether or not the customer cancelled their service.</a:t>
            </a:r>
          </a:p>
        </p:txBody>
      </p:sp>
      <p:sp>
        <p:nvSpPr>
          <p:cNvPr id="138" name="What does the data look like?"/>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What does the data look like?</a:t>
            </a:r>
          </a:p>
        </p:txBody>
      </p:sp>
      <p:pic>
        <p:nvPicPr>
          <p:cNvPr id="139" name="csv_data.png" descr="csv_data.png"/>
          <p:cNvPicPr>
            <a:picLocks noChangeAspect="1"/>
          </p:cNvPicPr>
          <p:nvPr/>
        </p:nvPicPr>
        <p:blipFill>
          <a:blip r:embed="rId2">
            <a:extLst/>
          </a:blip>
          <a:srcRect l="0" t="0" r="0" b="39196"/>
          <a:stretch>
            <a:fillRect/>
          </a:stretch>
        </p:blipFill>
        <p:spPr>
          <a:xfrm>
            <a:off x="525077" y="2812847"/>
            <a:ext cx="23333846" cy="2320663"/>
          </a:xfrm>
          <a:prstGeom prst="rect">
            <a:avLst/>
          </a:prstGeom>
          <a:ln w="25400">
            <a:miter lim="400000"/>
          </a:ln>
          <a:effectLst>
            <a:reflection blurRad="0" stA="50000" stPos="0" endA="0" endPos="40000" dist="0" dir="5400000" fadeDir="5400000" sx="100000" sy="-100000" kx="0" ky="0" algn="bl" rotWithShape="0"/>
          </a:effectLst>
        </p:spPr>
      </p:pic>
      <p:sp>
        <p:nvSpPr>
          <p:cNvPr id="140" name="To better represent the relationship amongst these feature we are going to build a visualization toolset with Pandas…"/>
          <p:cNvSpPr txBox="1"/>
          <p:nvPr/>
        </p:nvSpPr>
        <p:spPr>
          <a:xfrm>
            <a:off x="267809" y="11707130"/>
            <a:ext cx="24116437" cy="1149033"/>
          </a:xfrm>
          <a:prstGeom prst="rect">
            <a:avLst/>
          </a:prstGeom>
          <a:solidFill>
            <a:schemeClr val="accent1">
              <a:hueOff val="-78595"/>
              <a:satOff val="12505"/>
              <a:lumOff val="13871"/>
            </a:schemeClr>
          </a:solidFill>
          <a:ln w="12700">
            <a:miter lim="400000"/>
          </a:ln>
          <a:effectLst>
            <a:outerShdw sx="100000" sy="100000" kx="0" ky="0" algn="b" rotWithShape="0" blurRad="177800" dist="101600" dir="5520000">
              <a:srgbClr val="000000">
                <a:alpha val="60000"/>
              </a:srgbClr>
            </a:outerShdw>
          </a:effectLst>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lgn="l">
              <a:spcBef>
                <a:spcPts val="1900"/>
              </a:spcBef>
              <a:defRPr b="1" sz="2600">
                <a:latin typeface="Gill Sans"/>
                <a:ea typeface="Gill Sans"/>
                <a:cs typeface="Gill Sans"/>
                <a:sym typeface="Gill Sans"/>
              </a:defRPr>
            </a:lvl1pPr>
          </a:lstStyle>
          <a:p>
            <a:pPr/>
            <a:r>
              <a:t>To better represent the relationship amongst these feature we are going to build a visualization toolset with Pandas…</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0"/>
                                        </p:tgtEl>
                                        <p:attrNameLst>
                                          <p:attrName>style.visibility</p:attrName>
                                        </p:attrNameLst>
                                      </p:cBhvr>
                                      <p:to>
                                        <p:strVal val="visible"/>
                                      </p:to>
                                    </p:set>
                                    <p:anim calcmode="lin" valueType="num">
                                      <p:cBhvr>
                                        <p:cTn id="7" dur="1000" fill="hold"/>
                                        <p:tgtEl>
                                          <p:spTgt spid="140"/>
                                        </p:tgtEl>
                                        <p:attrNameLst>
                                          <p:attrName>ppt_x</p:attrName>
                                        </p:attrNameLst>
                                      </p:cBhvr>
                                      <p:tavLst>
                                        <p:tav tm="0">
                                          <p:val>
                                            <p:strVal val="#ppt_x"/>
                                          </p:val>
                                        </p:tav>
                                        <p:tav tm="100000">
                                          <p:val>
                                            <p:strVal val="#ppt_x"/>
                                          </p:val>
                                        </p:tav>
                                      </p:tavLst>
                                    </p:anim>
                                    <p:anim calcmode="lin" valueType="num">
                                      <p:cBhvr>
                                        <p:cTn id="8" dur="10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Pandas is an open source python library that is built on top of NumPy. It allows you do fast analysis as well as data cleaning and preparation. An easy way to think of Pandas is by simply looking at it as Python’s version of Microsoft’s Excel."/>
          <p:cNvSpPr txBox="1"/>
          <p:nvPr/>
        </p:nvSpPr>
        <p:spPr>
          <a:xfrm>
            <a:off x="9288710" y="3742243"/>
            <a:ext cx="13491323" cy="167062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a:lnSpc>
                <a:spcPct val="120000"/>
              </a:lnSpc>
              <a:spcBef>
                <a:spcPts val="6400"/>
              </a:spcBef>
              <a:defRPr sz="2800"/>
            </a:lvl1pPr>
          </a:lstStyle>
          <a:p>
            <a:pPr/>
            <a:r>
              <a:t>Pandas is an open source python library that is built on top of NumPy. It allows you do fast analysis as well as data cleaning and preparation. An easy way to think of Pandas is by simply looking at it as Python’s version of Microsoft’s Excel.</a:t>
            </a:r>
          </a:p>
        </p:txBody>
      </p:sp>
      <p:sp>
        <p:nvSpPr>
          <p:cNvPr id="143" name="Python: data preparation with pandas"/>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Python: data preparation with pandas </a:t>
            </a:r>
          </a:p>
        </p:txBody>
      </p:sp>
      <p:pic>
        <p:nvPicPr>
          <p:cNvPr id="144" name="Image" descr="Image"/>
          <p:cNvPicPr>
            <a:picLocks noChangeAspect="1"/>
          </p:cNvPicPr>
          <p:nvPr/>
        </p:nvPicPr>
        <p:blipFill>
          <a:blip r:embed="rId2">
            <a:extLst/>
          </a:blip>
          <a:stretch>
            <a:fillRect/>
          </a:stretch>
        </p:blipFill>
        <p:spPr>
          <a:xfrm>
            <a:off x="2133071" y="3316539"/>
            <a:ext cx="6776932" cy="8109147"/>
          </a:xfrm>
          <a:prstGeom prst="rect">
            <a:avLst/>
          </a:prstGeom>
          <a:ln w="25400">
            <a:miter lim="400000"/>
          </a:ln>
          <a:effectLst>
            <a:outerShdw sx="100000" sy="100000" kx="0" ky="0" algn="b" rotWithShape="0" blurRad="177800" dist="101600" dir="5520000">
              <a:srgbClr val="000000">
                <a:alpha val="60000"/>
              </a:srgbClr>
            </a:outerShdw>
          </a:effectLst>
        </p:spPr>
      </p:pic>
      <p:pic>
        <p:nvPicPr>
          <p:cNvPr id="145" name="churn.png" descr="churn.png"/>
          <p:cNvPicPr>
            <a:picLocks noChangeAspect="1"/>
          </p:cNvPicPr>
          <p:nvPr/>
        </p:nvPicPr>
        <p:blipFill>
          <a:blip r:embed="rId3">
            <a:extLst/>
          </a:blip>
          <a:stretch>
            <a:fillRect/>
          </a:stretch>
        </p:blipFill>
        <p:spPr>
          <a:xfrm>
            <a:off x="9326540" y="7555855"/>
            <a:ext cx="8255001" cy="3302001"/>
          </a:xfrm>
          <a:prstGeom prst="rect">
            <a:avLst/>
          </a:prstGeom>
          <a:ln w="25400">
            <a:miter lim="400000"/>
          </a:ln>
          <a:effectLst>
            <a:reflection blurRad="0" stA="50000" stPos="0" endA="0" endPos="40000" dist="0" dir="5400000" fadeDir="5400000" sx="100000" sy="-100000" kx="0" ky="0" algn="bl" rotWithShape="0"/>
          </a:effectLst>
        </p:spPr>
      </p:pic>
      <p:sp>
        <p:nvSpPr>
          <p:cNvPr id="146" name="We want to track customer status and various other key metrics that are related in order to plan and execute an optimal plan that maximizes customer lifetime value across the entire portfolio of customers."/>
          <p:cNvSpPr txBox="1"/>
          <p:nvPr/>
        </p:nvSpPr>
        <p:spPr>
          <a:xfrm>
            <a:off x="9288710" y="5649049"/>
            <a:ext cx="13491323" cy="167062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a:lnSpc>
                <a:spcPct val="120000"/>
              </a:lnSpc>
              <a:spcBef>
                <a:spcPts val="6400"/>
              </a:spcBef>
              <a:defRPr sz="2800" u="sng"/>
            </a:lvl1pPr>
          </a:lstStyle>
          <a:p>
            <a:pPr/>
            <a:r>
              <a:t>We want to track customer status and various other key metrics that are related in order to plan and execute an optimal plan that maximizes customer lifetime value across the entire portfolio of customers.</a:t>
            </a:r>
          </a:p>
        </p:txBody>
      </p:sp>
      <p:pic>
        <p:nvPicPr>
          <p:cNvPr id="147" name="Screen Shot 2018-11-29 at 12.52.59 PM.png" descr="Screen Shot 2018-11-29 at 12.52.59 PM.png"/>
          <p:cNvPicPr>
            <a:picLocks noChangeAspect="1"/>
          </p:cNvPicPr>
          <p:nvPr/>
        </p:nvPicPr>
        <p:blipFill>
          <a:blip r:embed="rId4">
            <a:extLst/>
          </a:blip>
          <a:stretch>
            <a:fillRect/>
          </a:stretch>
        </p:blipFill>
        <p:spPr>
          <a:xfrm>
            <a:off x="2682052" y="3496442"/>
            <a:ext cx="19019896" cy="7749341"/>
          </a:xfrm>
          <a:prstGeom prst="rect">
            <a:avLst/>
          </a:prstGeom>
          <a:ln w="25400">
            <a:miter lim="400000"/>
          </a:ln>
          <a:effectLst>
            <a:reflection blurRad="0" stA="50000" stPos="0" endA="0" endPos="40000" dist="0" dir="5400000" fadeDir="5400000" sx="100000" sy="-100000" kx="0" ky="0" algn="bl" rotWithShape="0"/>
          </a:effectLst>
        </p:spPr>
      </p:pic>
    </p:spTree>
  </p:cSld>
  <p:clrMapOvr>
    <a:masterClrMapping/>
  </p:clrMapOvr>
  <mc:AlternateContent xmlns:mc="http://schemas.openxmlformats.org/markup-compatibility/2006">
    <mc:Choice xmlns:p14="http://schemas.microsoft.com/office/powerpoint/2010/main" Requires="p14">
      <p:transition spd="slow" advClick="1" p14:dur="20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7"/>
                                        </p:tgtEl>
                                        <p:attrNameLst>
                                          <p:attrName>style.visibility</p:attrName>
                                        </p:attrNameLst>
                                      </p:cBhvr>
                                      <p:to>
                                        <p:strVal val="visible"/>
                                      </p:to>
                                    </p:set>
                                    <p:anim calcmode="lin" valueType="num">
                                      <p:cBhvr>
                                        <p:cTn id="7" dur="1000" fill="hold"/>
                                        <p:tgtEl>
                                          <p:spTgt spid="147"/>
                                        </p:tgtEl>
                                        <p:attrNameLst>
                                          <p:attrName>ppt_x</p:attrName>
                                        </p:attrNameLst>
                                      </p:cBhvr>
                                      <p:tavLst>
                                        <p:tav tm="0">
                                          <p:val>
                                            <p:strVal val="#ppt_x"/>
                                          </p:val>
                                        </p:tav>
                                        <p:tav tm="100000">
                                          <p:val>
                                            <p:strVal val="#ppt_x"/>
                                          </p:val>
                                        </p:tav>
                                      </p:tavLst>
                                    </p:anim>
                                    <p:anim calcmode="lin" valueType="num">
                                      <p:cBhvr>
                                        <p:cTn id="8" dur="10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here are three numerical columns:  tenure, monthly charges and total charges.…"/>
          <p:cNvSpPr txBox="1"/>
          <p:nvPr/>
        </p:nvSpPr>
        <p:spPr>
          <a:xfrm>
            <a:off x="12080578" y="3442721"/>
            <a:ext cx="10277050" cy="461762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a:lnSpc>
                <a:spcPct val="120000"/>
              </a:lnSpc>
              <a:spcBef>
                <a:spcPts val="3000"/>
              </a:spcBef>
              <a:defRPr sz="2800"/>
            </a:pPr>
            <a:r>
              <a:t>There are three numerical columns: </a:t>
            </a:r>
            <a:br/>
            <a:r>
              <a:rPr b="1">
                <a:latin typeface="Gill Sans"/>
                <a:ea typeface="Gill Sans"/>
                <a:cs typeface="Gill Sans"/>
                <a:sym typeface="Gill Sans"/>
              </a:rPr>
              <a:t>tenure, monthly charges and total charges</a:t>
            </a:r>
            <a:r>
              <a:t>. </a:t>
            </a:r>
          </a:p>
          <a:p>
            <a:pPr algn="l">
              <a:lnSpc>
                <a:spcPct val="120000"/>
              </a:lnSpc>
              <a:spcBef>
                <a:spcPts val="3000"/>
              </a:spcBef>
              <a:defRPr sz="2800"/>
            </a:pPr>
            <a:r>
              <a:t>The </a:t>
            </a:r>
            <a:r>
              <a:rPr b="1">
                <a:latin typeface="Gill Sans"/>
                <a:ea typeface="Gill Sans"/>
                <a:cs typeface="Gill Sans"/>
                <a:sym typeface="Gill Sans"/>
              </a:rPr>
              <a:t>probability density distribution</a:t>
            </a:r>
            <a:r>
              <a:t> can be estimated using display a KDE plot.</a:t>
            </a:r>
          </a:p>
          <a:p>
            <a:pPr algn="l">
              <a:lnSpc>
                <a:spcPct val="120000"/>
              </a:lnSpc>
              <a:spcBef>
                <a:spcPts val="3000"/>
              </a:spcBef>
              <a:defRPr sz="2800"/>
            </a:pPr>
            <a:r>
              <a:t>From the results we can observe that ‘churn’ is higher for those customers with small tenure, hight monthly charges and little total charges.</a:t>
            </a:r>
          </a:p>
        </p:txBody>
      </p:sp>
      <p:sp>
        <p:nvSpPr>
          <p:cNvPr id="150" name="Numerical features"/>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Numerical features</a:t>
            </a:r>
          </a:p>
        </p:txBody>
      </p:sp>
      <p:grpSp>
        <p:nvGrpSpPr>
          <p:cNvPr id="154" name="Group"/>
          <p:cNvGrpSpPr/>
          <p:nvPr/>
        </p:nvGrpSpPr>
        <p:grpSpPr>
          <a:xfrm>
            <a:off x="1204718" y="3432894"/>
            <a:ext cx="21209417" cy="9342575"/>
            <a:chOff x="0" y="0"/>
            <a:chExt cx="21209415" cy="9342573"/>
          </a:xfrm>
        </p:grpSpPr>
        <p:pic>
          <p:nvPicPr>
            <p:cNvPr id="151" name="KDE_monthly_charges.png" descr="KDE_monthly_charges.png"/>
            <p:cNvPicPr>
              <a:picLocks noChangeAspect="1"/>
            </p:cNvPicPr>
            <p:nvPr/>
          </p:nvPicPr>
          <p:blipFill>
            <a:blip r:embed="rId2">
              <a:extLst/>
            </a:blip>
            <a:stretch>
              <a:fillRect/>
            </a:stretch>
          </p:blipFill>
          <p:spPr>
            <a:xfrm>
              <a:off x="0" y="0"/>
              <a:ext cx="10348700" cy="4599423"/>
            </a:xfrm>
            <a:prstGeom prst="rect">
              <a:avLst/>
            </a:prstGeom>
            <a:ln w="25400" cap="flat">
              <a:noFill/>
              <a:miter lim="400000"/>
            </a:ln>
            <a:effectLst>
              <a:outerShdw sx="100000" sy="100000" kx="0" ky="0" algn="b" rotWithShape="0" blurRad="177800" dist="101600" dir="5520000">
                <a:srgbClr val="000000">
                  <a:alpha val="60000"/>
                </a:srgbClr>
              </a:outerShdw>
            </a:effectLst>
          </p:spPr>
        </p:pic>
        <p:pic>
          <p:nvPicPr>
            <p:cNvPr id="152" name="KDE_tenure.png" descr="KDE_tenure.png"/>
            <p:cNvPicPr>
              <a:picLocks noChangeAspect="1"/>
            </p:cNvPicPr>
            <p:nvPr/>
          </p:nvPicPr>
          <p:blipFill>
            <a:blip r:embed="rId3">
              <a:extLst/>
            </a:blip>
            <a:stretch>
              <a:fillRect/>
            </a:stretch>
          </p:blipFill>
          <p:spPr>
            <a:xfrm>
              <a:off x="0" y="4743151"/>
              <a:ext cx="10348700" cy="4599423"/>
            </a:xfrm>
            <a:prstGeom prst="rect">
              <a:avLst/>
            </a:prstGeom>
            <a:ln w="25400" cap="flat">
              <a:noFill/>
              <a:miter lim="400000"/>
            </a:ln>
            <a:effectLst>
              <a:outerShdw sx="100000" sy="100000" kx="0" ky="0" algn="b" rotWithShape="0" blurRad="177800" dist="101600" dir="5520000">
                <a:srgbClr val="000000">
                  <a:alpha val="60000"/>
                </a:srgbClr>
              </a:outerShdw>
            </a:effectLst>
          </p:spPr>
        </p:pic>
        <p:pic>
          <p:nvPicPr>
            <p:cNvPr id="153" name="KDE_total_charges.png" descr="KDE_total_charges.png"/>
            <p:cNvPicPr>
              <a:picLocks noChangeAspect="1"/>
            </p:cNvPicPr>
            <p:nvPr/>
          </p:nvPicPr>
          <p:blipFill>
            <a:blip r:embed="rId4">
              <a:extLst/>
            </a:blip>
            <a:stretch>
              <a:fillRect/>
            </a:stretch>
          </p:blipFill>
          <p:spPr>
            <a:xfrm>
              <a:off x="10860716" y="4743151"/>
              <a:ext cx="10348700" cy="4599423"/>
            </a:xfrm>
            <a:prstGeom prst="rect">
              <a:avLst/>
            </a:prstGeom>
            <a:ln w="25400" cap="flat">
              <a:noFill/>
              <a:miter lim="400000"/>
            </a:ln>
            <a:effectLst>
              <a:outerShdw sx="100000" sy="100000" kx="0" ky="0" algn="b" rotWithShape="0" blurRad="177800" dist="101600" dir="5520000">
                <a:srgbClr val="000000">
                  <a:alpha val="60000"/>
                </a:srgbClr>
              </a:outerShdw>
            </a:effectLst>
          </p:spPr>
        </p:pic>
      </p:grpSp>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Categorical features"/>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Categorical features</a:t>
            </a:r>
          </a:p>
        </p:txBody>
      </p:sp>
      <p:sp>
        <p:nvSpPr>
          <p:cNvPr id="157" name="This dataset has 16 categorical features:…"/>
          <p:cNvSpPr txBox="1"/>
          <p:nvPr/>
        </p:nvSpPr>
        <p:spPr>
          <a:xfrm>
            <a:off x="15864906" y="2817973"/>
            <a:ext cx="6711862" cy="498757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defTabSz="599717">
              <a:lnSpc>
                <a:spcPct val="120000"/>
              </a:lnSpc>
              <a:spcBef>
                <a:spcPts val="1300"/>
              </a:spcBef>
              <a:defRPr sz="2044"/>
            </a:pPr>
            <a:r>
              <a:t>This dataset has 16 categorical features:</a:t>
            </a:r>
          </a:p>
          <a:p>
            <a:pPr marL="166878" indent="-166878" algn="l" defTabSz="599717">
              <a:lnSpc>
                <a:spcPct val="120000"/>
              </a:lnSpc>
              <a:spcBef>
                <a:spcPts val="1300"/>
              </a:spcBef>
              <a:buSzPct val="100000"/>
              <a:buChar char="•"/>
              <a:defRPr sz="2044"/>
            </a:pPr>
            <a:r>
              <a:t>Six binary features (Yes/No)</a:t>
            </a:r>
          </a:p>
          <a:p>
            <a:pPr marL="166878" indent="-166878" algn="l" defTabSz="599717">
              <a:lnSpc>
                <a:spcPct val="120000"/>
              </a:lnSpc>
              <a:spcBef>
                <a:spcPts val="1300"/>
              </a:spcBef>
              <a:buSzPct val="100000"/>
              <a:buChar char="•"/>
              <a:defRPr sz="2044"/>
            </a:pPr>
            <a:r>
              <a:t>Nine features with three unique values each (categories)</a:t>
            </a:r>
          </a:p>
          <a:p>
            <a:pPr marL="166878" indent="-166878" algn="l" defTabSz="599717">
              <a:lnSpc>
                <a:spcPct val="120000"/>
              </a:lnSpc>
              <a:spcBef>
                <a:spcPts val="1300"/>
              </a:spcBef>
              <a:buSzPct val="100000"/>
              <a:buChar char="•"/>
              <a:defRPr sz="2044"/>
            </a:pPr>
            <a:r>
              <a:t>One feature with four unique values</a:t>
            </a:r>
          </a:p>
          <a:p>
            <a:pPr algn="l" defTabSz="599717">
              <a:lnSpc>
                <a:spcPct val="120000"/>
              </a:lnSpc>
              <a:spcBef>
                <a:spcPts val="1300"/>
              </a:spcBef>
              <a:buClr>
                <a:srgbClr val="535353"/>
              </a:buClr>
              <a:defRPr sz="2044"/>
            </a:pPr>
            <a:r>
              <a:t>From the bar-plot charts we observe that: gender is not an indicative of churn, whereas customers who don't have a partner are more likely to churn.</a:t>
            </a:r>
          </a:p>
          <a:p>
            <a:pPr algn="l" defTabSz="599717">
              <a:lnSpc>
                <a:spcPct val="120000"/>
              </a:lnSpc>
              <a:spcBef>
                <a:spcPts val="1300"/>
              </a:spcBef>
              <a:buClr>
                <a:srgbClr val="535353"/>
              </a:buClr>
              <a:defRPr sz="2044"/>
            </a:pPr>
            <a:r>
              <a:t>Also, customers without dependents are also more likely to churn.</a:t>
            </a:r>
          </a:p>
          <a:p>
            <a:pPr algn="l" defTabSz="599717">
              <a:lnSpc>
                <a:spcPct val="120000"/>
              </a:lnSpc>
              <a:spcBef>
                <a:spcPts val="1300"/>
              </a:spcBef>
              <a:buClr>
                <a:srgbClr val="535353"/>
              </a:buClr>
              <a:defRPr sz="2044"/>
            </a:pPr>
            <a:r>
              <a:t>Moreover, clients without yearly subscriptions are more likely to churn.</a:t>
            </a:r>
          </a:p>
        </p:txBody>
      </p:sp>
      <p:pic>
        <p:nvPicPr>
          <p:cNvPr id="158" name="contract.png" descr="contract.png"/>
          <p:cNvPicPr>
            <a:picLocks noChangeAspect="1"/>
          </p:cNvPicPr>
          <p:nvPr/>
        </p:nvPicPr>
        <p:blipFill>
          <a:blip r:embed="rId2">
            <a:extLst/>
          </a:blip>
          <a:stretch>
            <a:fillRect/>
          </a:stretch>
        </p:blipFill>
        <p:spPr>
          <a:xfrm>
            <a:off x="15864906" y="8080891"/>
            <a:ext cx="6711862" cy="5033898"/>
          </a:xfrm>
          <a:prstGeom prst="rect">
            <a:avLst/>
          </a:prstGeom>
          <a:ln w="25400">
            <a:miter lim="400000"/>
          </a:ln>
          <a:effectLst>
            <a:outerShdw sx="100000" sy="100000" kx="0" ky="0" algn="b" rotWithShape="0" blurRad="177800" dist="101600" dir="5520000">
              <a:srgbClr val="000000">
                <a:alpha val="60000"/>
              </a:srgbClr>
            </a:outerShdw>
          </a:effectLst>
        </p:spPr>
      </p:pic>
      <p:pic>
        <p:nvPicPr>
          <p:cNvPr id="159" name="dependents.png" descr="dependents.png"/>
          <p:cNvPicPr>
            <a:picLocks noChangeAspect="1"/>
          </p:cNvPicPr>
          <p:nvPr/>
        </p:nvPicPr>
        <p:blipFill>
          <a:blip r:embed="rId3">
            <a:extLst/>
          </a:blip>
          <a:stretch>
            <a:fillRect/>
          </a:stretch>
        </p:blipFill>
        <p:spPr>
          <a:xfrm>
            <a:off x="8836069" y="2794809"/>
            <a:ext cx="6711862" cy="5033898"/>
          </a:xfrm>
          <a:prstGeom prst="rect">
            <a:avLst/>
          </a:prstGeom>
          <a:ln w="25400">
            <a:miter lim="400000"/>
          </a:ln>
          <a:effectLst>
            <a:outerShdw sx="100000" sy="100000" kx="0" ky="0" algn="b" rotWithShape="0" blurRad="177800" dist="101600" dir="5520000">
              <a:srgbClr val="000000">
                <a:alpha val="60000"/>
              </a:srgbClr>
            </a:outerShdw>
          </a:effectLst>
        </p:spPr>
      </p:pic>
      <p:pic>
        <p:nvPicPr>
          <p:cNvPr id="160" name="gender.png" descr="gender.png"/>
          <p:cNvPicPr>
            <a:picLocks noChangeAspect="1"/>
          </p:cNvPicPr>
          <p:nvPr/>
        </p:nvPicPr>
        <p:blipFill>
          <a:blip r:embed="rId4">
            <a:extLst/>
          </a:blip>
          <a:stretch>
            <a:fillRect/>
          </a:stretch>
        </p:blipFill>
        <p:spPr>
          <a:xfrm>
            <a:off x="8836069" y="8080891"/>
            <a:ext cx="6711862" cy="5033898"/>
          </a:xfrm>
          <a:prstGeom prst="rect">
            <a:avLst/>
          </a:prstGeom>
          <a:ln w="25400">
            <a:miter lim="400000"/>
          </a:ln>
          <a:effectLst>
            <a:outerShdw sx="100000" sy="100000" kx="0" ky="0" algn="b" rotWithShape="0" blurRad="177800" dist="101600" dir="5520000">
              <a:srgbClr val="000000">
                <a:alpha val="60000"/>
              </a:srgbClr>
            </a:outerShdw>
          </a:effectLst>
        </p:spPr>
      </p:pic>
      <p:pic>
        <p:nvPicPr>
          <p:cNvPr id="161" name="partner.png" descr="partner.png"/>
          <p:cNvPicPr>
            <a:picLocks noChangeAspect="1"/>
          </p:cNvPicPr>
          <p:nvPr/>
        </p:nvPicPr>
        <p:blipFill>
          <a:blip r:embed="rId5">
            <a:extLst/>
          </a:blip>
          <a:stretch>
            <a:fillRect/>
          </a:stretch>
        </p:blipFill>
        <p:spPr>
          <a:xfrm>
            <a:off x="1807232" y="8080891"/>
            <a:ext cx="6711862" cy="5033898"/>
          </a:xfrm>
          <a:prstGeom prst="rect">
            <a:avLst/>
          </a:prstGeom>
          <a:ln w="25400">
            <a:miter lim="400000"/>
          </a:ln>
          <a:effectLst>
            <a:outerShdw sx="100000" sy="100000" kx="0" ky="0" algn="b" rotWithShape="0" blurRad="177800" dist="101600" dir="5520000">
              <a:srgbClr val="000000">
                <a:alpha val="60000"/>
              </a:srgbClr>
            </a:outerShdw>
          </a:effectLst>
        </p:spPr>
      </p:pic>
      <p:pic>
        <p:nvPicPr>
          <p:cNvPr id="162" name="seniorCitizen.png" descr="seniorCitizen.png"/>
          <p:cNvPicPr>
            <a:picLocks noChangeAspect="1"/>
          </p:cNvPicPr>
          <p:nvPr/>
        </p:nvPicPr>
        <p:blipFill>
          <a:blip r:embed="rId6">
            <a:extLst/>
          </a:blip>
          <a:stretch>
            <a:fillRect/>
          </a:stretch>
        </p:blipFill>
        <p:spPr>
          <a:xfrm>
            <a:off x="1807232" y="2794809"/>
            <a:ext cx="6711862" cy="5033898"/>
          </a:xfrm>
          <a:prstGeom prst="rect">
            <a:avLst/>
          </a:prstGeom>
          <a:ln w="25400">
            <a:miter lim="400000"/>
          </a:ln>
          <a:effectLst>
            <a:outerShdw sx="100000" sy="100000" kx="0" ky="0" algn="b" rotWithShape="0" blurRad="177800" dist="101600" dir="5520000">
              <a:srgbClr val="000000">
                <a:alpha val="60000"/>
              </a:srgbClr>
            </a:outerShdw>
          </a:effectLst>
        </p:spPr>
      </p:pic>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inally, to decide which features of the data to include in our machine-learning model, we’ll examine the correlation between churn and each customer feature.…"/>
          <p:cNvSpPr txBox="1"/>
          <p:nvPr/>
        </p:nvSpPr>
        <p:spPr>
          <a:xfrm>
            <a:off x="9216993" y="4662026"/>
            <a:ext cx="13491323" cy="286885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a:lnSpc>
                <a:spcPct val="120000"/>
              </a:lnSpc>
              <a:spcBef>
                <a:spcPts val="6400"/>
              </a:spcBef>
              <a:defRPr sz="2800"/>
            </a:pPr>
            <a:r>
              <a:t>Finally, to decide which features of the data to include in our </a:t>
            </a:r>
            <a:r>
              <a:rPr b="1">
                <a:latin typeface="Gill Sans"/>
                <a:ea typeface="Gill Sans"/>
                <a:cs typeface="Gill Sans"/>
                <a:sym typeface="Gill Sans"/>
              </a:rPr>
              <a:t>machine-learning</a:t>
            </a:r>
            <a:r>
              <a:t> model, we’ll examine the correlation between churn and each customer feature.</a:t>
            </a:r>
          </a:p>
          <a:p>
            <a:pPr algn="l">
              <a:lnSpc>
                <a:spcPct val="120000"/>
              </a:lnSpc>
              <a:spcBef>
                <a:spcPts val="6400"/>
              </a:spcBef>
              <a:defRPr sz="2800"/>
            </a:pPr>
            <a:r>
              <a:t>We use a correlation heatmap, also known as Pearson method.</a:t>
            </a:r>
          </a:p>
        </p:txBody>
      </p:sp>
      <p:sp>
        <p:nvSpPr>
          <p:cNvPr id="165" name="Correlation between features"/>
          <p:cNvSpPr txBox="1"/>
          <p:nvPr/>
        </p:nvSpPr>
        <p:spPr>
          <a:xfrm>
            <a:off x="1415423" y="1416652"/>
            <a:ext cx="16480325" cy="1149033"/>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642937">
              <a:lnSpc>
                <a:spcPts val="12500"/>
              </a:lnSpc>
              <a:spcBef>
                <a:spcPts val="3500"/>
              </a:spcBef>
              <a:defRPr b="1" sz="6200">
                <a:solidFill>
                  <a:srgbClr val="2F343B"/>
                </a:solidFill>
                <a:latin typeface="Helvetica"/>
                <a:ea typeface="Helvetica"/>
                <a:cs typeface="Helvetica"/>
                <a:sym typeface="Helvetica"/>
              </a:defRPr>
            </a:lvl1pPr>
          </a:lstStyle>
          <a:p>
            <a:pPr/>
            <a:r>
              <a:t>Correlation between features</a:t>
            </a:r>
          </a:p>
        </p:txBody>
      </p:sp>
      <p:pic>
        <p:nvPicPr>
          <p:cNvPr id="166" name="correlation_table.png" descr="correlation_table.png"/>
          <p:cNvPicPr>
            <a:picLocks noChangeAspect="1"/>
          </p:cNvPicPr>
          <p:nvPr/>
        </p:nvPicPr>
        <p:blipFill>
          <a:blip r:embed="rId2">
            <a:extLst/>
          </a:blip>
          <a:srcRect l="3183" t="0" r="11687" b="0"/>
          <a:stretch>
            <a:fillRect/>
          </a:stretch>
        </p:blipFill>
        <p:spPr>
          <a:xfrm>
            <a:off x="1770304" y="3732126"/>
            <a:ext cx="7117753" cy="6549601"/>
          </a:xfrm>
          <a:prstGeom prst="rect">
            <a:avLst/>
          </a:prstGeom>
          <a:ln w="25400">
            <a:miter lim="400000"/>
          </a:ln>
          <a:effectLst>
            <a:outerShdw sx="100000" sy="100000" kx="0" ky="0" algn="b" rotWithShape="0" blurRad="177800" dist="101600" dir="5520000">
              <a:srgbClr val="000000">
                <a:alpha val="60000"/>
              </a:srgbClr>
            </a:outerShdw>
          </a:effectLst>
        </p:spPr>
      </p:pic>
      <p:grpSp>
        <p:nvGrpSpPr>
          <p:cNvPr id="169" name="correlation_table.png"/>
          <p:cNvGrpSpPr/>
          <p:nvPr/>
        </p:nvGrpSpPr>
        <p:grpSpPr>
          <a:xfrm>
            <a:off x="5027630" y="209221"/>
            <a:ext cx="14328740" cy="11901463"/>
            <a:chOff x="0" y="0"/>
            <a:chExt cx="14328739" cy="11901461"/>
          </a:xfrm>
        </p:grpSpPr>
        <p:pic>
          <p:nvPicPr>
            <p:cNvPr id="168" name="correlation_table.png" descr="correlation_table.png"/>
            <p:cNvPicPr>
              <a:picLocks noChangeAspect="1"/>
            </p:cNvPicPr>
            <p:nvPr/>
          </p:nvPicPr>
          <p:blipFill>
            <a:blip r:embed="rId2">
              <a:extLst/>
            </a:blip>
            <a:srcRect l="1938" t="8957" r="11219" b="0"/>
            <a:stretch>
              <a:fillRect/>
            </a:stretch>
          </p:blipFill>
          <p:spPr>
            <a:xfrm>
              <a:off x="126999" y="76200"/>
              <a:ext cx="14074741" cy="11558563"/>
            </a:xfrm>
            <a:prstGeom prst="rect">
              <a:avLst/>
            </a:prstGeom>
            <a:ln>
              <a:noFill/>
            </a:ln>
            <a:effectLst/>
          </p:spPr>
        </p:pic>
        <p:pic>
          <p:nvPicPr>
            <p:cNvPr id="167" name="correlation_table.png" descr="correlation_table.png"/>
            <p:cNvPicPr>
              <a:picLocks noChangeAspect="0"/>
            </p:cNvPicPr>
            <p:nvPr/>
          </p:nvPicPr>
          <p:blipFill>
            <a:blip r:embed="rId3">
              <a:extLst/>
            </a:blip>
            <a:stretch>
              <a:fillRect/>
            </a:stretch>
          </p:blipFill>
          <p:spPr>
            <a:xfrm>
              <a:off x="0" y="-1"/>
              <a:ext cx="14328740" cy="11901463"/>
            </a:xfrm>
            <a:prstGeom prst="rect">
              <a:avLst/>
            </a:prstGeom>
            <a:effectLst/>
          </p:spPr>
        </p:pic>
      </p:grpSp>
      <p:sp>
        <p:nvSpPr>
          <p:cNvPr id="170" name="Although a heat-map helps us to identify key features, is too difficult for a human to determine an equation to describe the relationships. Instead, we can utilize a machine learning algorithm to model the solution. We’ll use Random Forest…"/>
          <p:cNvSpPr txBox="1"/>
          <p:nvPr/>
        </p:nvSpPr>
        <p:spPr>
          <a:xfrm>
            <a:off x="501154" y="12276783"/>
            <a:ext cx="23859987" cy="1149033"/>
          </a:xfrm>
          <a:prstGeom prst="rect">
            <a:avLst/>
          </a:prstGeom>
          <a:solidFill>
            <a:schemeClr val="accent1">
              <a:hueOff val="-78595"/>
              <a:satOff val="12505"/>
              <a:lumOff val="13871"/>
            </a:schemeClr>
          </a:solidFill>
          <a:ln w="12700">
            <a:miter lim="400000"/>
          </a:ln>
          <a:effectLst>
            <a:outerShdw sx="100000" sy="100000" kx="0" ky="0" algn="b" rotWithShape="0" blurRad="177800" dist="101600" dir="5520000">
              <a:srgbClr val="000000">
                <a:alpha val="60000"/>
              </a:srgbClr>
            </a:outerShdw>
          </a:effectLst>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a:lnSpc>
                <a:spcPct val="120000"/>
              </a:lnSpc>
              <a:spcBef>
                <a:spcPts val="6400"/>
              </a:spcBef>
              <a:defRPr b="1" sz="2800">
                <a:latin typeface="Gill Sans"/>
                <a:ea typeface="Gill Sans"/>
                <a:cs typeface="Gill Sans"/>
                <a:sym typeface="Gill Sans"/>
              </a:defRPr>
            </a:lvl1pPr>
          </a:lstStyle>
          <a:p>
            <a:pPr/>
            <a:r>
              <a:t>Although a heat-map helps us to identify key features, is too difficult for a human to determine an equation to describe the relationships. Instead, we can utilize a machine learning algorithm to model the solution. We’ll use Random Forest…</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69"/>
                                        </p:tgtEl>
                                        <p:attrNameLst>
                                          <p:attrName>style.visibility</p:attrName>
                                        </p:attrNameLst>
                                      </p:cBhvr>
                                      <p:to>
                                        <p:strVal val="visible"/>
                                      </p:to>
                                    </p:set>
                                    <p:anim calcmode="lin" valueType="num">
                                      <p:cBhvr>
                                        <p:cTn id="7" dur="1000" fill="hold"/>
                                        <p:tgtEl>
                                          <p:spTgt spid="169"/>
                                        </p:tgtEl>
                                        <p:attrNameLst>
                                          <p:attrName>ppt_x</p:attrName>
                                        </p:attrNameLst>
                                      </p:cBhvr>
                                      <p:tavLst>
                                        <p:tav tm="0">
                                          <p:val>
                                            <p:strVal val="#ppt_x"/>
                                          </p:val>
                                        </p:tav>
                                        <p:tav tm="100000">
                                          <p:val>
                                            <p:strVal val="#ppt_x"/>
                                          </p:val>
                                        </p:tav>
                                      </p:tavLst>
                                    </p:anim>
                                    <p:anim calcmode="lin" valueType="num">
                                      <p:cBhvr>
                                        <p:cTn id="8" dur="10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170"/>
                                        </p:tgtEl>
                                        <p:attrNameLst>
                                          <p:attrName>style.visibility</p:attrName>
                                        </p:attrNameLst>
                                      </p:cBhvr>
                                      <p:to>
                                        <p:strVal val="visible"/>
                                      </p:to>
                                    </p:set>
                                    <p:anim calcmode="lin" valueType="num">
                                      <p:cBhvr>
                                        <p:cTn id="13" dur="1000" fill="hold"/>
                                        <p:tgtEl>
                                          <p:spTgt spid="170"/>
                                        </p:tgtEl>
                                        <p:attrNameLst>
                                          <p:attrName>ppt_x</p:attrName>
                                        </p:attrNameLst>
                                      </p:cBhvr>
                                      <p:tavLst>
                                        <p:tav tm="0">
                                          <p:val>
                                            <p:strVal val="#ppt_x"/>
                                          </p:val>
                                        </p:tav>
                                        <p:tav tm="100000">
                                          <p:val>
                                            <p:strVal val="#ppt_x"/>
                                          </p:val>
                                        </p:tav>
                                      </p:tavLst>
                                    </p:anim>
                                    <p:anim calcmode="lin" valueType="num">
                                      <p:cBhvr>
                                        <p:cTn id="14" dur="1000" fill="hold"/>
                                        <p:tgtEl>
                                          <p:spTgt spid="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 grpId="2"/>
      <p:bldP build="whole" bldLvl="1" animBg="1" rev="0" advAuto="0" spid="169" grpId="1"/>
    </p:bldLst>
  </p:timing>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