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70" r:id="rId6"/>
    <p:sldId id="267" r:id="rId7"/>
    <p:sldId id="276" r:id="rId8"/>
    <p:sldId id="271" r:id="rId9"/>
    <p:sldId id="274" r:id="rId10"/>
    <p:sldId id="273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Ez3Y1flq2GZqybVxtj3z4hpB7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84"/>
  </p:normalViewPr>
  <p:slideViewPr>
    <p:cSldViewPr snapToGrid="0">
      <p:cViewPr varScale="1">
        <p:scale>
          <a:sx n="141" d="100"/>
          <a:sy n="141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1414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212400" y="96192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9"/>
          <p:cNvSpPr/>
          <p:nvPr/>
        </p:nvSpPr>
        <p:spPr>
          <a:xfrm>
            <a:off x="-33400" y="-58975"/>
            <a:ext cx="9177300" cy="165900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/>
          <p:nvPr/>
        </p:nvSpPr>
        <p:spPr>
          <a:xfrm>
            <a:off x="-33450" y="106925"/>
            <a:ext cx="9177300" cy="81900"/>
          </a:xfrm>
          <a:prstGeom prst="rect">
            <a:avLst/>
          </a:prstGeom>
          <a:solidFill>
            <a:srgbClr val="D39F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7">
            <a:alphaModFix/>
          </a:blip>
          <a:srcRect b="10"/>
          <a:stretch/>
        </p:blipFill>
        <p:spPr>
          <a:xfrm>
            <a:off x="173200" y="4741888"/>
            <a:ext cx="2701186" cy="2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8">
            <a:alphaModFix/>
          </a:blip>
          <a:srcRect t="38329" b="38330"/>
          <a:stretch/>
        </p:blipFill>
        <p:spPr>
          <a:xfrm>
            <a:off x="6587546" y="4703625"/>
            <a:ext cx="2366356" cy="276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36A16-A9E4-3A40-C84E-D684AA8D060B}"/>
              </a:ext>
            </a:extLst>
          </p:cNvPr>
          <p:cNvSpPr txBox="1"/>
          <p:nvPr/>
        </p:nvSpPr>
        <p:spPr>
          <a:xfrm>
            <a:off x="334925" y="1321159"/>
            <a:ext cx="8474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Messi vs. Ronaldo: Through the Lens of Instagram Comments</a:t>
            </a:r>
            <a:endParaRPr lang="en-US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40BF2-B871-7244-7C2D-F4B98F514FB7}"/>
              </a:ext>
            </a:extLst>
          </p:cNvPr>
          <p:cNvSpPr txBox="1"/>
          <p:nvPr/>
        </p:nvSpPr>
        <p:spPr>
          <a:xfrm>
            <a:off x="760491" y="4029041"/>
            <a:ext cx="7623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David Li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218CE-A5A8-011F-1400-F12CC0AA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99" y="2237963"/>
            <a:ext cx="1745811" cy="1745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920EF-7EFE-1F54-FBA7-D8B462B2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24" y="2237963"/>
            <a:ext cx="1791078" cy="17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1208201"/>
            <a:ext cx="762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5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438657"/>
            <a:ext cx="7623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0CC0-0C3C-374C-B277-7F6C0BDEBCA3}"/>
              </a:ext>
            </a:extLst>
          </p:cNvPr>
          <p:cNvSpPr txBox="1"/>
          <p:nvPr/>
        </p:nvSpPr>
        <p:spPr>
          <a:xfrm>
            <a:off x="262552" y="1594701"/>
            <a:ext cx="3947310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Comments scraped directly from Instagram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Three most recent posts for each athlete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Ronaldo: 2302 rows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Messi: 1809 rows</a:t>
            </a:r>
          </a:p>
          <a:p>
            <a:pPr>
              <a:lnSpc>
                <a:spcPct val="200000"/>
              </a:lnSpc>
            </a:pPr>
            <a:endParaRPr lang="en-US" i="1" dirty="0"/>
          </a:p>
        </p:txBody>
      </p:sp>
      <p:pic>
        <p:nvPicPr>
          <p:cNvPr id="5" name="Picture 4" descr="A screenshot of a football game&#10;&#10;Description automatically generated">
            <a:extLst>
              <a:ext uri="{FF2B5EF4-FFF2-40B4-BE49-F238E27FC236}">
                <a16:creationId xmlns:a16="http://schemas.microsoft.com/office/drawing/2014/main" id="{91E0503D-207A-83EF-2F0A-E1E84093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62" y="1133157"/>
            <a:ext cx="4490518" cy="28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7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438657"/>
            <a:ext cx="762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 Containing “GOAT”</a:t>
            </a: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6B92B-03C1-F3BD-489C-827520E37145}"/>
              </a:ext>
            </a:extLst>
          </p:cNvPr>
          <p:cNvSpPr txBox="1"/>
          <p:nvPr/>
        </p:nvSpPr>
        <p:spPr>
          <a:xfrm>
            <a:off x="1068309" y="1146543"/>
            <a:ext cx="717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‘([Gg][</a:t>
            </a:r>
            <a:r>
              <a:rPr lang="en-US" dirty="0" err="1">
                <a:solidFill>
                  <a:srgbClr val="FF0000"/>
                </a:solidFill>
              </a:rPr>
              <a:t>Oo</a:t>
            </a:r>
            <a:r>
              <a:rPr lang="en-US" dirty="0">
                <a:solidFill>
                  <a:srgbClr val="FF0000"/>
                </a:solidFill>
              </a:rPr>
              <a:t>][Aa][Tt]|[Gg].[</a:t>
            </a:r>
            <a:r>
              <a:rPr lang="en-US" dirty="0" err="1">
                <a:solidFill>
                  <a:srgbClr val="FF0000"/>
                </a:solidFill>
              </a:rPr>
              <a:t>Oo</a:t>
            </a:r>
            <a:r>
              <a:rPr lang="en-US" dirty="0">
                <a:solidFill>
                  <a:srgbClr val="FF0000"/>
                </a:solidFill>
              </a:rPr>
              <a:t>].[Aa].[Tt].|🐐)’ </a:t>
            </a:r>
            <a:r>
              <a:rPr lang="en-US" dirty="0"/>
              <a:t>to match all variations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40142-AFE0-5CEC-70E3-A25B1E89F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41307"/>
              </p:ext>
            </p:extLst>
          </p:nvPr>
        </p:nvGraphicFramePr>
        <p:xfrm>
          <a:off x="1457608" y="2015490"/>
          <a:ext cx="6316302" cy="16981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152">
                  <a:extLst>
                    <a:ext uri="{9D8B030D-6E8A-4147-A177-3AD203B41FA5}">
                      <a16:colId xmlns:a16="http://schemas.microsoft.com/office/drawing/2014/main" val="1560478874"/>
                    </a:ext>
                  </a:extLst>
                </a:gridCol>
                <a:gridCol w="2127565">
                  <a:extLst>
                    <a:ext uri="{9D8B030D-6E8A-4147-A177-3AD203B41FA5}">
                      <a16:colId xmlns:a16="http://schemas.microsoft.com/office/drawing/2014/main" val="1888256222"/>
                    </a:ext>
                  </a:extLst>
                </a:gridCol>
                <a:gridCol w="1961585">
                  <a:extLst>
                    <a:ext uri="{9D8B030D-6E8A-4147-A177-3AD203B41FA5}">
                      <a16:colId xmlns:a16="http://schemas.microsoft.com/office/drawing/2014/main" val="1829193965"/>
                    </a:ext>
                  </a:extLst>
                </a:gridCol>
              </a:tblGrid>
              <a:tr h="809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Percentage of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7.86%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11.28%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094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D556850-2C5C-4BC0-26B0-74B15469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27" y="2063215"/>
            <a:ext cx="727710" cy="727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A827B-8801-B601-5504-2B88F2C5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558" y="2063214"/>
            <a:ext cx="727711" cy="7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438657"/>
            <a:ext cx="7623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Messi Lives “Rent-Free” in the Heads of Ronaldo Fans</a:t>
            </a:r>
          </a:p>
          <a:p>
            <a:pPr algn="ctr"/>
            <a:endParaRPr lang="en-CA" sz="2000" b="0" i="1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E26635-89E9-43C6-84BD-1C3C1DD0A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97688"/>
              </p:ext>
            </p:extLst>
          </p:nvPr>
        </p:nvGraphicFramePr>
        <p:xfrm>
          <a:off x="2599852" y="1254932"/>
          <a:ext cx="4135926" cy="24386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7963">
                  <a:extLst>
                    <a:ext uri="{9D8B030D-6E8A-4147-A177-3AD203B41FA5}">
                      <a16:colId xmlns:a16="http://schemas.microsoft.com/office/drawing/2014/main" val="551384955"/>
                    </a:ext>
                  </a:extLst>
                </a:gridCol>
                <a:gridCol w="2067963">
                  <a:extLst>
                    <a:ext uri="{9D8B030D-6E8A-4147-A177-3AD203B41FA5}">
                      <a16:colId xmlns:a16="http://schemas.microsoft.com/office/drawing/2014/main" val="725395424"/>
                    </a:ext>
                  </a:extLst>
                </a:gridCol>
              </a:tblGrid>
              <a:tr h="12193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1096"/>
                  </a:ext>
                </a:extLst>
              </a:tr>
              <a:tr h="121933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1.43% </a:t>
                      </a:r>
                      <a:r>
                        <a:rPr lang="en-US" dirty="0"/>
                        <a:t>of comments contains </a:t>
                      </a:r>
                      <a:r>
                        <a:rPr lang="en-US" b="1" dirty="0"/>
                        <a:t>Messi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7.52% </a:t>
                      </a:r>
                      <a:r>
                        <a:rPr lang="en-US" dirty="0"/>
                        <a:t>of comments contains </a:t>
                      </a:r>
                      <a:r>
                        <a:rPr lang="en-US" b="1" dirty="0"/>
                        <a:t>Ronaldo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921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6B66918-0B5A-8129-B29E-8BEBB37B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51" y="1508900"/>
            <a:ext cx="727710" cy="72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3FFED-4161-A61B-C914-5458268B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29" y="1482394"/>
            <a:ext cx="727711" cy="7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438657"/>
            <a:ext cx="7623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Emoji Sentiment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0CC0-0C3C-374C-B277-7F6C0BDEBCA3}"/>
              </a:ext>
            </a:extLst>
          </p:cNvPr>
          <p:cNvSpPr txBox="1"/>
          <p:nvPr/>
        </p:nvSpPr>
        <p:spPr>
          <a:xfrm>
            <a:off x="262552" y="2128134"/>
            <a:ext cx="3947310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i="1" dirty="0"/>
              <a:t>Huge amount of emojis within all comments</a:t>
            </a:r>
          </a:p>
          <a:p>
            <a:pPr>
              <a:lnSpc>
                <a:spcPct val="200000"/>
              </a:lnSpc>
            </a:pPr>
            <a:endParaRPr lang="en-US" i="1" dirty="0"/>
          </a:p>
        </p:txBody>
      </p:sp>
      <p:pic>
        <p:nvPicPr>
          <p:cNvPr id="5" name="Picture 4" descr="A screenshot of a football game&#10;&#10;Description automatically generated">
            <a:extLst>
              <a:ext uri="{FF2B5EF4-FFF2-40B4-BE49-F238E27FC236}">
                <a16:creationId xmlns:a16="http://schemas.microsoft.com/office/drawing/2014/main" id="{91E0503D-207A-83EF-2F0A-E1E84093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930" y="1196531"/>
            <a:ext cx="4490518" cy="28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7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438657"/>
            <a:ext cx="762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Each Emoji’s Sentiment</a:t>
            </a:r>
            <a:endParaRPr lang="en-CA" sz="2000" b="0" i="1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08497C-D8D6-EB85-FB9F-6E5935E9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65459"/>
              </p:ext>
            </p:extLst>
          </p:nvPr>
        </p:nvGraphicFramePr>
        <p:xfrm>
          <a:off x="1195056" y="2863629"/>
          <a:ext cx="7188453" cy="638340"/>
        </p:xfrm>
        <a:graphic>
          <a:graphicData uri="http://schemas.openxmlformats.org/drawingml/2006/table">
            <a:tbl>
              <a:tblPr/>
              <a:tblGrid>
                <a:gridCol w="718221">
                  <a:extLst>
                    <a:ext uri="{9D8B030D-6E8A-4147-A177-3AD203B41FA5}">
                      <a16:colId xmlns:a16="http://schemas.microsoft.com/office/drawing/2014/main" val="379741122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3635075998"/>
                    </a:ext>
                  </a:extLst>
                </a:gridCol>
                <a:gridCol w="847380">
                  <a:extLst>
                    <a:ext uri="{9D8B030D-6E8A-4147-A177-3AD203B41FA5}">
                      <a16:colId xmlns:a16="http://schemas.microsoft.com/office/drawing/2014/main" val="466542460"/>
                    </a:ext>
                  </a:extLst>
                </a:gridCol>
                <a:gridCol w="743482">
                  <a:extLst>
                    <a:ext uri="{9D8B030D-6E8A-4147-A177-3AD203B41FA5}">
                      <a16:colId xmlns:a16="http://schemas.microsoft.com/office/drawing/2014/main" val="1791286487"/>
                    </a:ext>
                  </a:extLst>
                </a:gridCol>
                <a:gridCol w="989549">
                  <a:extLst>
                    <a:ext uri="{9D8B030D-6E8A-4147-A177-3AD203B41FA5}">
                      <a16:colId xmlns:a16="http://schemas.microsoft.com/office/drawing/2014/main" val="527983497"/>
                    </a:ext>
                  </a:extLst>
                </a:gridCol>
                <a:gridCol w="2758690">
                  <a:extLst>
                    <a:ext uri="{9D8B030D-6E8A-4147-A177-3AD203B41FA5}">
                      <a16:colId xmlns:a16="http://schemas.microsoft.com/office/drawing/2014/main" val="3774657342"/>
                    </a:ext>
                  </a:extLst>
                </a:gridCol>
              </a:tblGrid>
              <a:tr h="360544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Emoji</a:t>
                      </a:r>
                      <a:endParaRPr lang="en-CA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Occurrences</a:t>
                      </a:r>
                      <a:endParaRPr lang="en-CA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lang="en-CA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</a:t>
                      </a:r>
                      <a:endParaRPr lang="en-CA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CA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Sentiment Score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55177"/>
                  </a:ext>
                </a:extLst>
              </a:tr>
              <a:tr h="277796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😂</a:t>
                      </a:r>
                      <a:endParaRPr lang="en-CA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14622</a:t>
                      </a:r>
                      <a:endParaRPr lang="en-CA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3614</a:t>
                      </a:r>
                      <a:endParaRPr lang="en-CA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4163</a:t>
                      </a:r>
                      <a:endParaRPr lang="en-CA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6845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0.2209684038</a:t>
                      </a:r>
                      <a:endParaRPr lang="en-CA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776" marR="14776" marT="14776" marB="14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25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849AA2-3DBA-98CD-4EF7-1C87775FE0C8}"/>
                  </a:ext>
                </a:extLst>
              </p:cNvPr>
              <p:cNvSpPr txBox="1"/>
              <p:nvPr/>
            </p:nvSpPr>
            <p:spPr>
              <a:xfrm>
                <a:off x="3476276" y="1748036"/>
                <a:ext cx="2191448" cy="403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𝑂𝑐𝑐𝑢𝑟𝑟𝑒𝑛𝑐𝑒𝑠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849AA2-3DBA-98CD-4EF7-1C87775FE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76" y="1748036"/>
                <a:ext cx="2191448" cy="403380"/>
              </a:xfrm>
              <a:prstGeom prst="rect">
                <a:avLst/>
              </a:prstGeom>
              <a:blipFill>
                <a:blip r:embed="rId2"/>
                <a:stretch>
                  <a:fillRect t="-909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68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438657"/>
            <a:ext cx="7623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Ronaldo &gt; Messi</a:t>
            </a:r>
            <a:r>
              <a:rPr lang="en-CA" sz="2000" b="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Average Emoji Sentiment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40142-AFE0-5CEC-70E3-A25B1E89F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74537"/>
              </p:ext>
            </p:extLst>
          </p:nvPr>
        </p:nvGraphicFramePr>
        <p:xfrm>
          <a:off x="1457608" y="1843478"/>
          <a:ext cx="6316302" cy="11800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152">
                  <a:extLst>
                    <a:ext uri="{9D8B030D-6E8A-4147-A177-3AD203B41FA5}">
                      <a16:colId xmlns:a16="http://schemas.microsoft.com/office/drawing/2014/main" val="1560478874"/>
                    </a:ext>
                  </a:extLst>
                </a:gridCol>
                <a:gridCol w="2127565">
                  <a:extLst>
                    <a:ext uri="{9D8B030D-6E8A-4147-A177-3AD203B41FA5}">
                      <a16:colId xmlns:a16="http://schemas.microsoft.com/office/drawing/2014/main" val="1888256222"/>
                    </a:ext>
                  </a:extLst>
                </a:gridCol>
                <a:gridCol w="1961585">
                  <a:extLst>
                    <a:ext uri="{9D8B030D-6E8A-4147-A177-3AD203B41FA5}">
                      <a16:colId xmlns:a16="http://schemas.microsoft.com/office/drawing/2014/main" val="1829193965"/>
                    </a:ext>
                  </a:extLst>
                </a:gridCol>
              </a:tblGrid>
              <a:tr h="809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Sentiment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0.489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569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D556850-2C5C-4BC0-26B0-74B15469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794" y="1909310"/>
            <a:ext cx="658093" cy="658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A827B-8801-B601-5504-2B88F2C5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26" y="1909310"/>
            <a:ext cx="658094" cy="6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7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438657"/>
            <a:ext cx="762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Emoji Frequency</a:t>
            </a: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66918-0B5A-8129-B29E-8BEBB37B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91" y="3908722"/>
            <a:ext cx="727710" cy="72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3FFED-4161-A61B-C914-5458268B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21" y="3908721"/>
            <a:ext cx="727711" cy="727711"/>
          </a:xfrm>
          <a:prstGeom prst="rect">
            <a:avLst/>
          </a:prstGeom>
        </p:spPr>
      </p:pic>
      <p:pic>
        <p:nvPicPr>
          <p:cNvPr id="7" name="Picture 6" descr="A graph of emojis&#10;&#10;Description automatically generated">
            <a:extLst>
              <a:ext uri="{FF2B5EF4-FFF2-40B4-BE49-F238E27FC236}">
                <a16:creationId xmlns:a16="http://schemas.microsoft.com/office/drawing/2014/main" id="{3A807D10-9994-9BA0-85ED-4B3CF12138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3883" r="229"/>
          <a:stretch/>
        </p:blipFill>
        <p:spPr>
          <a:xfrm>
            <a:off x="211756" y="968719"/>
            <a:ext cx="4206725" cy="2894733"/>
          </a:xfrm>
          <a:prstGeom prst="rect">
            <a:avLst/>
          </a:prstGeom>
        </p:spPr>
      </p:pic>
      <p:pic>
        <p:nvPicPr>
          <p:cNvPr id="9" name="Picture 8" descr="A graph with emojis on it&#10;&#10;Description automatically generated">
            <a:extLst>
              <a:ext uri="{FF2B5EF4-FFF2-40B4-BE49-F238E27FC236}">
                <a16:creationId xmlns:a16="http://schemas.microsoft.com/office/drawing/2014/main" id="{5EED4908-84E1-DAE4-2C02-2663E454E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76" r="34"/>
          <a:stretch/>
        </p:blipFill>
        <p:spPr>
          <a:xfrm>
            <a:off x="4734963" y="987729"/>
            <a:ext cx="4206726" cy="287426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7114A7-35E5-662D-FCE8-032B5670A7AE}"/>
              </a:ext>
            </a:extLst>
          </p:cNvPr>
          <p:cNvCxnSpPr>
            <a:cxnSpLocks/>
          </p:cNvCxnSpPr>
          <p:nvPr/>
        </p:nvCxnSpPr>
        <p:spPr>
          <a:xfrm>
            <a:off x="4572000" y="923454"/>
            <a:ext cx="0" cy="371297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A08C7-8E1C-26C3-AC22-EDD2103C8E40}"/>
              </a:ext>
            </a:extLst>
          </p:cNvPr>
          <p:cNvSpPr txBox="1"/>
          <p:nvPr/>
        </p:nvSpPr>
        <p:spPr>
          <a:xfrm>
            <a:off x="760491" y="438657"/>
            <a:ext cx="762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0" i="1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SIUUUU Counter</a:t>
            </a: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6B92B-03C1-F3BD-489C-827520E37145}"/>
              </a:ext>
            </a:extLst>
          </p:cNvPr>
          <p:cNvSpPr txBox="1"/>
          <p:nvPr/>
        </p:nvSpPr>
        <p:spPr>
          <a:xfrm>
            <a:off x="1068309" y="1146543"/>
            <a:ext cx="717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CA" dirty="0">
                <a:solidFill>
                  <a:srgbClr val="FF0000"/>
                </a:solidFill>
                <a:effectLst/>
              </a:rPr>
              <a:t>([Ss][</a:t>
            </a:r>
            <a:r>
              <a:rPr lang="en-CA" dirty="0" err="1">
                <a:solidFill>
                  <a:srgbClr val="FF0000"/>
                </a:solidFill>
                <a:effectLst/>
              </a:rPr>
              <a:t>Ii</a:t>
            </a:r>
            <a:r>
              <a:rPr lang="en-CA" dirty="0">
                <a:solidFill>
                  <a:srgbClr val="FF0000"/>
                </a:solidFill>
                <a:effectLst/>
              </a:rPr>
              <a:t>]+[</a:t>
            </a:r>
            <a:r>
              <a:rPr lang="en-CA" dirty="0" err="1">
                <a:solidFill>
                  <a:srgbClr val="FF0000"/>
                </a:solidFill>
                <a:effectLst/>
              </a:rPr>
              <a:t>Uu</a:t>
            </a:r>
            <a:r>
              <a:rPr lang="en-CA" dirty="0">
                <a:solidFill>
                  <a:srgbClr val="FF0000"/>
                </a:solidFill>
                <a:effectLst/>
              </a:rPr>
              <a:t>]+|[Ss][</a:t>
            </a:r>
            <a:r>
              <a:rPr lang="en-CA" dirty="0" err="1">
                <a:solidFill>
                  <a:srgbClr val="FF0000"/>
                </a:solidFill>
                <a:effectLst/>
              </a:rPr>
              <a:t>Uu</a:t>
            </a:r>
            <a:r>
              <a:rPr lang="en-CA" dirty="0">
                <a:solidFill>
                  <a:srgbClr val="FF0000"/>
                </a:solidFill>
                <a:effectLst/>
              </a:rPr>
              <a:t>]+[</a:t>
            </a:r>
            <a:r>
              <a:rPr lang="en-CA" dirty="0" err="1">
                <a:solidFill>
                  <a:srgbClr val="FF0000"/>
                </a:solidFill>
                <a:effectLst/>
              </a:rPr>
              <a:t>Ii</a:t>
            </a:r>
            <a:r>
              <a:rPr lang="en-CA" dirty="0">
                <a:solidFill>
                  <a:srgbClr val="FF0000"/>
                </a:solidFill>
                <a:effectLst/>
              </a:rPr>
              <a:t>]+)’ </a:t>
            </a:r>
            <a:r>
              <a:rPr lang="en-US" dirty="0"/>
              <a:t>to match all variations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40142-AFE0-5CEC-70E3-A25B1E89F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69699"/>
              </p:ext>
            </p:extLst>
          </p:nvPr>
        </p:nvGraphicFramePr>
        <p:xfrm>
          <a:off x="1457608" y="2015490"/>
          <a:ext cx="6316302" cy="13273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152">
                  <a:extLst>
                    <a:ext uri="{9D8B030D-6E8A-4147-A177-3AD203B41FA5}">
                      <a16:colId xmlns:a16="http://schemas.microsoft.com/office/drawing/2014/main" val="1560478874"/>
                    </a:ext>
                  </a:extLst>
                </a:gridCol>
                <a:gridCol w="2127565">
                  <a:extLst>
                    <a:ext uri="{9D8B030D-6E8A-4147-A177-3AD203B41FA5}">
                      <a16:colId xmlns:a16="http://schemas.microsoft.com/office/drawing/2014/main" val="1888256222"/>
                    </a:ext>
                  </a:extLst>
                </a:gridCol>
                <a:gridCol w="1961585">
                  <a:extLst>
                    <a:ext uri="{9D8B030D-6E8A-4147-A177-3AD203B41FA5}">
                      <a16:colId xmlns:a16="http://schemas.microsoft.com/office/drawing/2014/main" val="1829193965"/>
                    </a:ext>
                  </a:extLst>
                </a:gridCol>
              </a:tblGrid>
              <a:tr h="809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SIUU’s in the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569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D556850-2C5C-4BC0-26B0-74B15469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794" y="2081322"/>
            <a:ext cx="658093" cy="658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A827B-8801-B601-5504-2B88F2C5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26" y="2081322"/>
            <a:ext cx="658094" cy="6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7304"/>
      </p:ext>
    </p:extLst>
  </p:cSld>
  <p:clrMapOvr>
    <a:masterClrMapping/>
  </p:clrMapOvr>
</p:sld>
</file>

<file path=ppt/theme/theme1.xml><?xml version="1.0" encoding="utf-8"?>
<a:theme xmlns:a="http://schemas.openxmlformats.org/drawingml/2006/main" name="Mendoza College of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176</Words>
  <Application>Microsoft Macintosh PowerPoint</Application>
  <PresentationFormat>On-screen Show (16:9)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 Light</vt:lpstr>
      <vt:lpstr>Cambria Math</vt:lpstr>
      <vt:lpstr>Mendoza College of 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Zhiyong Li</cp:lastModifiedBy>
  <cp:revision>23</cp:revision>
  <dcterms:modified xsi:type="dcterms:W3CDTF">2024-09-04T00:27:51Z</dcterms:modified>
</cp:coreProperties>
</file>