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49">
          <p15:clr>
            <a:srgbClr val="A4A3A4"/>
          </p15:clr>
        </p15:guide>
        <p15:guide id="3" pos="542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3" roundtripDataSignature="AMtx7miaFHCfbaB2RZPc+VFTi0Q+oy5Q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615DB0A-B71E-40AE-8C56-4B7D5D7A86A6}">
  <a:tblStyle styleId="{A615DB0A-B71E-40AE-8C56-4B7D5D7A86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702"/>
  </p:normalViewPr>
  <p:slideViewPr>
    <p:cSldViewPr snapToGrid="0">
      <p:cViewPr varScale="1">
        <p:scale>
          <a:sx n="151" d="100"/>
          <a:sy n="151" d="100"/>
        </p:scale>
        <p:origin x="2344" y="192"/>
      </p:cViewPr>
      <p:guideLst>
        <p:guide orient="horz" pos="391"/>
        <p:guide pos="249"/>
        <p:guide pos="54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3993" y="0"/>
            <a:ext cx="3078427" cy="513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3993" y="9721107"/>
            <a:ext cx="3078427" cy="51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775" tIns="47375" rIns="94775" bIns="473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:notes"/>
          <p:cNvSpPr txBox="1">
            <a:spLocks noGrp="1"/>
          </p:cNvSpPr>
          <p:nvPr>
            <p:ph type="body" idx="1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spcFirstLastPara="1" wrap="square" lIns="94775" tIns="47375" rIns="94775" bIns="473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 descr="C:\Users\Zhanbolat\Desktop\Логотип АсылханВЫЫВ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96545"/>
            <a:ext cx="9144000" cy="29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923928" y="145779"/>
            <a:ext cx="56166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СТРАТЕГИЧЕСКИЕ ШАГИ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755576" y="536104"/>
            <a:ext cx="7992900" cy="6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Регистрация компании и получения прямого контракта с ТШО, NCOC и KPO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прохождением ЧЕЗМ аудита. 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(регистрация пройдена: KPO, ТШО и NCOC в процессе) - </a:t>
            </a:r>
            <a:r>
              <a:rPr lang="ru-RU" sz="13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Aigerim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3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Didar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300" dirty="0">
                <a:solidFill>
                  <a:srgbClr val="00B050"/>
                </a:solidFill>
              </a:rPr>
              <a:t>Обмен опытом CHI.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Дислокация головного офиса в центральном районе города, открытие филиалов в KPO и ТШО по необходимости. 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(в процессе, рассматривается вариант </a:t>
            </a:r>
            <a:r>
              <a:rPr lang="ru-RU" sz="1300" dirty="0">
                <a:solidFill>
                  <a:srgbClr val="00B050"/>
                </a:solidFill>
              </a:rPr>
              <a:t>Renaissance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Временно арендовать производственную базу с последующим выкупом в городе Атырау 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(База </a:t>
            </a:r>
            <a:r>
              <a:rPr lang="ru-RU" sz="1300" dirty="0" err="1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Тоныкок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 Курылыс – Элеваторная 7).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Получить международный сертификат ISO для прямого контракта с ТШО, NCOC и KPO.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Непрерывный маркетинг и улучшение компании во всех направлениях (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Instagram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Сайт,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Linkedin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r>
              <a:rPr lang="ru-RU" sz="1300" dirty="0">
                <a:solidFill>
                  <a:schemeClr val="dk1"/>
                </a:solidFill>
              </a:rPr>
              <a:t> - </a:t>
            </a:r>
            <a:r>
              <a:rPr lang="ru-RU" sz="1300" dirty="0" err="1">
                <a:solidFill>
                  <a:srgbClr val="00B050"/>
                </a:solidFill>
              </a:rPr>
              <a:t>Dimash</a:t>
            </a:r>
            <a:r>
              <a:rPr lang="ru-RU" sz="1300" dirty="0">
                <a:solidFill>
                  <a:srgbClr val="00B050"/>
                </a:solidFill>
              </a:rPr>
              <a:t> </a:t>
            </a:r>
            <a:r>
              <a:rPr lang="ru-RU" sz="1300" dirty="0" err="1">
                <a:solidFill>
                  <a:srgbClr val="00B050"/>
                </a:solidFill>
              </a:rPr>
              <a:t>and</a:t>
            </a:r>
            <a:r>
              <a:rPr lang="ru-RU" sz="1300" dirty="0">
                <a:solidFill>
                  <a:srgbClr val="00B050"/>
                </a:solidFill>
              </a:rPr>
              <a:t> </a:t>
            </a:r>
            <a:r>
              <a:rPr lang="ru-RU" sz="1300" dirty="0" err="1">
                <a:solidFill>
                  <a:srgbClr val="00B050"/>
                </a:solidFill>
              </a:rPr>
              <a:t>team</a:t>
            </a:r>
            <a:endParaRPr dirty="0">
              <a:solidFill>
                <a:srgbClr val="00B050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Развитие направления по КИПиА, телеком и электрика. Партнерство с мировыми компаниями как Emerson – в процессе, </a:t>
            </a:r>
            <a:r>
              <a:rPr lang="ru-RU" sz="13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Siemens, </a:t>
            </a:r>
            <a:r>
              <a:rPr lang="ru-RU" sz="1300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Supcon</a:t>
            </a:r>
            <a:r>
              <a:rPr lang="ru-RU" sz="13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300" dirty="0" err="1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Minimax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300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Yokogawa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300" dirty="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ABB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Schnider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Electric и т.д. </a:t>
            </a:r>
            <a:r>
              <a:rPr lang="ru-RU" sz="1300" dirty="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(в процессе)</a:t>
            </a:r>
            <a:endParaRPr sz="1300" dirty="0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Подписать контракты на СМР или ТО с крупными операторами заводов как ТШО, NCOC, KPO, KPI, АНПЗ и ГПЗ.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Участвовать во всех крупных проектах на территории СЭЗ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Карабатан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а также по западному региону.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Непрерывно усиливать компетентность команды по СМР и ТО, привлекать профессионалов и иностранных специалистов при необходимости. Воспитать молодое поколение профессионалов для обеспечения преемственности.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Развивать партнерство с вендорами по направлениям СМР и ТО, получать сертификаты и лицензий на компанию. Параллельно получать благодарственные письма от Заказчиков/Партнеров. </a:t>
            </a:r>
            <a:r>
              <a:rPr lang="ru-RU" sz="1300" dirty="0">
                <a:solidFill>
                  <a:srgbClr val="1155CC"/>
                </a:solidFill>
              </a:rPr>
              <a:t>(BI, SILENO, </a:t>
            </a:r>
            <a:r>
              <a:rPr lang="ru-RU" sz="1300" dirty="0" err="1">
                <a:solidFill>
                  <a:srgbClr val="1155CC"/>
                </a:solidFill>
              </a:rPr>
              <a:t>EuroChem</a:t>
            </a:r>
            <a:r>
              <a:rPr lang="ru-RU" sz="1300" dirty="0">
                <a:solidFill>
                  <a:srgbClr val="1155CC"/>
                </a:solidFill>
              </a:rPr>
              <a:t>)</a:t>
            </a:r>
            <a:endParaRPr dirty="0">
              <a:solidFill>
                <a:srgbClr val="1155CC"/>
              </a:solidFill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Путем предоставления качественного и оперативного сервиса обеспечить повторное обращение наших клиентов.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Организовывать мероприятия 2 раза в год по стратегической сессии, поздравлять Партнеров и команду на праздники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айт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всегда держать командный дух на высоком уровне (адаптировать корпоративную культуру </a:t>
            </a:r>
            <a:r>
              <a:rPr lang="ru-RU" sz="13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Zappos</a:t>
            </a: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 На постоянной основе организовывать Team Building.</a:t>
            </a:r>
            <a:endParaRPr dirty="0"/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AutoNum type="arabicPeriod"/>
            </a:pPr>
            <a:r>
              <a:rPr lang="ru-RU" sz="13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Постоянное внедрять новые технологии, тенденции и решения для развития компании.</a:t>
            </a:r>
            <a:endParaRPr sz="13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-RU" sz="1300" dirty="0">
                <a:solidFill>
                  <a:schemeClr val="dk1"/>
                </a:solidFill>
              </a:rPr>
              <a:t>Внедрение </a:t>
            </a:r>
            <a:r>
              <a:rPr lang="ru-RU" sz="1300" dirty="0" err="1">
                <a:solidFill>
                  <a:schemeClr val="dk1"/>
                </a:solidFill>
              </a:rPr>
              <a:t>Supcon</a:t>
            </a:r>
            <a:r>
              <a:rPr lang="ru-RU" sz="1300" dirty="0">
                <a:solidFill>
                  <a:schemeClr val="dk1"/>
                </a:solidFill>
              </a:rPr>
              <a:t> 5S магазин.</a:t>
            </a:r>
            <a:endParaRPr sz="1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" descr="C:\Users\Zhanbolat\Desktop\Логотип АсылханВЫЫВ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6596545"/>
            <a:ext cx="9144000" cy="29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"/>
          <p:cNvSpPr txBox="1"/>
          <p:nvPr/>
        </p:nvSpPr>
        <p:spPr>
          <a:xfrm>
            <a:off x="4559408" y="172406"/>
            <a:ext cx="38164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ФИНАНСОВЫЕ ЦЕЛИ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9" name="Google Shape;99;p2"/>
          <p:cNvGraphicFramePr/>
          <p:nvPr/>
        </p:nvGraphicFramePr>
        <p:xfrm>
          <a:off x="743000" y="1329099"/>
          <a:ext cx="7791675" cy="1656200"/>
        </p:xfrm>
        <a:graphic>
          <a:graphicData uri="http://schemas.openxmlformats.org/drawingml/2006/table">
            <a:tbl>
              <a:tblPr firstRow="1" bandRow="1">
                <a:noFill/>
                <a:tableStyleId>{A615DB0A-B71E-40AE-8C56-4B7D5D7A86A6}</a:tableStyleId>
              </a:tblPr>
              <a:tblGrid>
                <a:gridCol w="168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5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Компания 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2024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2025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2026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2027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2028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2029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2030</a:t>
                      </a:r>
                      <a:endParaRPr sz="1350" u="none" strike="noStrike" cap="non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50" b="1" u="none" strike="noStrike" cap="none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Global Industrial Company</a:t>
                      </a:r>
                      <a:endParaRPr sz="135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5~6B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8~9B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10~12B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12~15B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15~18B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18~21B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b="1">
                          <a:solidFill>
                            <a:srgbClr val="1E4E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21~25B</a:t>
                      </a:r>
                      <a:endParaRPr sz="1200" b="1">
                        <a:solidFill>
                          <a:srgbClr val="1E4E7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E1E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0" name="Google Shape;100;p2"/>
          <p:cNvSpPr txBox="1"/>
          <p:nvPr/>
        </p:nvSpPr>
        <p:spPr>
          <a:xfrm>
            <a:off x="755576" y="3207784"/>
            <a:ext cx="7779077" cy="1815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Примечание: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Вышеуказанные финансовые цели достигаются за счет функционирования нескольких 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компаний по разным направлениям, включая тендеры Самрук Казына и Госзакуп.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Начиная с 2024 года на территории СЭЗ Карабатан государством планируется строительство Нефтехимических комплексов как, Butadien – 1,5B $, KLPE – 9B $, ГПЗ – 2,5B $, GSU – 2B $, расширение Кашаган и т.д.</a:t>
            </a:r>
            <a:endParaRPr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Участие в строительстве зеленого города, который планируется начать 2025 году в городе Астана.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4559408" y="172406"/>
            <a:ext cx="381642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ГРУППА КОМПАНИЙ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377574" y="1395209"/>
            <a:ext cx="8283165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Планируется функционирования 5-ти компаний по следующим направлениям:</a:t>
            </a:r>
            <a:endParaRPr sz="1600" b="1">
              <a:solidFill>
                <a:srgbClr val="1E4E7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404982" y="1916832"/>
            <a:ext cx="8008159" cy="3046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-"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Global Industrial Construction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строительно-монтажные услуги и техническое обслуживание нефтедобывающих, нефтеперерабатывающих, газоперерабатывающих и нефтехимических компаний (ТШО, KPI, KPO, NCOC, ГПЗ, КТО, ЕМГ, КТК и т.д.)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-"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Алаш Құрылыс Компаниясы (АКК – на обсуждение)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строительно-монтажные услуги в сфере государственного сектора и преимущественно госзакуп.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-"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Green Energy Company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строительно-монтажные услуги и услуги поставки в области зеленых технологий и возобновляемых источников энергии.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-"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Sapsan Logistic&amp;Supply (SLS – на обсуждение)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аренда/поставка транспорта, оборудования и спецтехники.</a:t>
            </a:r>
            <a:endParaRPr/>
          </a:p>
          <a:p>
            <a:pPr marL="285750" marR="0" lvl="0" indent="-285750" algn="just" rtl="0">
              <a:spcBef>
                <a:spcPts val="0"/>
              </a:spcBef>
              <a:spcAft>
                <a:spcPts val="0"/>
              </a:spcAft>
              <a:buClr>
                <a:srgbClr val="1E4E79"/>
              </a:buClr>
              <a:buSzPts val="1600"/>
              <a:buFont typeface="Arial"/>
              <a:buChar char="-"/>
            </a:pPr>
            <a:r>
              <a:rPr lang="ru-RU" sz="1600" b="1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Qazaq Strategy Company </a:t>
            </a:r>
            <a:r>
              <a:rPr lang="ru-RU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резервная компания для СМР и ТО.</a:t>
            </a:r>
            <a:endParaRPr sz="1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/>
        </p:nvSpPr>
        <p:spPr>
          <a:xfrm>
            <a:off x="3560559" y="158395"/>
            <a:ext cx="712879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ВЗАИМОДЕЙСТВИЕ КОМПАНИЙ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971600" y="1772816"/>
            <a:ext cx="1656184" cy="1584176"/>
          </a:xfrm>
          <a:prstGeom prst="donut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3635896" y="1772816"/>
            <a:ext cx="1656184" cy="1584176"/>
          </a:xfrm>
          <a:prstGeom prst="donut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6300192" y="1772816"/>
            <a:ext cx="1656184" cy="1584176"/>
          </a:xfrm>
          <a:prstGeom prst="donut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2195736" y="3717032"/>
            <a:ext cx="1656184" cy="1584176"/>
          </a:xfrm>
          <a:prstGeom prst="donut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932040" y="3717032"/>
            <a:ext cx="1656184" cy="1584176"/>
          </a:xfrm>
          <a:prstGeom prst="donut">
            <a:avLst>
              <a:gd name="adj" fmla="val 25000"/>
            </a:avLst>
          </a:prstGeom>
          <a:solidFill>
            <a:srgbClr val="FEE599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 txBox="1"/>
          <p:nvPr/>
        </p:nvSpPr>
        <p:spPr>
          <a:xfrm>
            <a:off x="6646421" y="2291040"/>
            <a:ext cx="96372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AKK</a:t>
            </a:r>
            <a:endParaRPr sz="2800" b="1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4018007" y="2272516"/>
            <a:ext cx="91403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GIC</a:t>
            </a:r>
            <a:endParaRPr sz="3200" b="1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85771" y="2291040"/>
            <a:ext cx="88197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SLS</a:t>
            </a:r>
            <a:endParaRPr sz="2800" b="1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 txBox="1"/>
          <p:nvPr/>
        </p:nvSpPr>
        <p:spPr>
          <a:xfrm>
            <a:off x="2533148" y="4247510"/>
            <a:ext cx="962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QSC</a:t>
            </a:r>
            <a:endParaRPr sz="2800" b="1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5279070" y="4247510"/>
            <a:ext cx="962123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b="1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GEC</a:t>
            </a:r>
            <a:endParaRPr sz="2800" b="1">
              <a:solidFill>
                <a:srgbClr val="833C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2681789" y="1994912"/>
            <a:ext cx="955912" cy="49198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 rot="10800000">
            <a:off x="2622081" y="2696924"/>
            <a:ext cx="959810" cy="49769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 rot="10800000">
            <a:off x="5324608" y="2364677"/>
            <a:ext cx="959810" cy="49769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 rot="8262797">
            <a:off x="3601147" y="3488960"/>
            <a:ext cx="726330" cy="49769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 rot="3073031">
            <a:off x="5026058" y="3156361"/>
            <a:ext cx="681618" cy="491986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 rot="-7726969">
            <a:off x="4542597" y="3427174"/>
            <a:ext cx="671727" cy="497691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548135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5" name="Google Shape;135;p5"/>
          <p:cNvGraphicFramePr/>
          <p:nvPr>
            <p:extLst>
              <p:ext uri="{D42A27DB-BD31-4B8C-83A1-F6EECF244321}">
                <p14:modId xmlns:p14="http://schemas.microsoft.com/office/powerpoint/2010/main" val="3812639439"/>
              </p:ext>
            </p:extLst>
          </p:nvPr>
        </p:nvGraphicFramePr>
        <p:xfrm>
          <a:off x="242232" y="1280823"/>
          <a:ext cx="8659500" cy="5373055"/>
        </p:xfrm>
        <a:graphic>
          <a:graphicData uri="http://schemas.openxmlformats.org/drawingml/2006/table">
            <a:tbl>
              <a:tblPr firstRow="1" bandRow="1">
                <a:noFill/>
                <a:tableStyleId>{A615DB0A-B71E-40AE-8C56-4B7D5D7A86A6}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1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 работ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Заказчик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 завершения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 (KZT)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Статус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Объект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Строительство дамбы в Тургызба и Аккиызтогай</a:t>
                      </a:r>
                      <a:endParaRPr sz="1100" b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Сапинвест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15.05.25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600М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завершен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г. Кулсары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Дамба Бейбарыс</a:t>
                      </a:r>
                      <a:endParaRPr sz="1100" b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Акимат Бейбарыс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30.04.25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77М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завершен</a:t>
                      </a:r>
                      <a:endParaRPr sz="110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Бейбарыс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6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ЭТЛ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NKS - KPI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20.07.2025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42M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завершен</a:t>
                      </a:r>
                      <a:endParaRPr sz="1100" dirty="0">
                        <a:solidFill>
                          <a:srgbClr val="00B05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</a:t>
                      </a:r>
                      <a:r>
                        <a:rPr lang="ru-RU" sz="1100" dirty="0" err="1">
                          <a:solidFill>
                            <a:srgbClr val="00B05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Карабатан</a:t>
                      </a:r>
                      <a:endParaRPr dirty="0">
                        <a:solidFill>
                          <a:srgbClr val="00B050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Замена расходомеров </a:t>
                      </a:r>
                      <a:endParaRPr sz="1100" b="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30.07.25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110M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работе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 АПС</a:t>
                      </a:r>
                      <a:endParaRPr sz="1100" b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31.12.25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156М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работе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Бетонные работы </a:t>
                      </a:r>
                      <a:endParaRPr sz="1100" b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SILLENO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31.12.25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1млрд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работе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Бетонные работы 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KUS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31.09.2025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32М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работе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</a:t>
                      </a:r>
                      <a:r>
                        <a:rPr lang="ru-RU" sz="1100" dirty="0" err="1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Карабатан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АСУТП/ПАЗ/СГД</a:t>
                      </a:r>
                      <a:endParaRPr sz="1100" b="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err="1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EuroChem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31.12.25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15М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работе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Жанатас, Шымкент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59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k-KZ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Реконструкция </a:t>
                      </a:r>
                      <a:r>
                        <a:rPr lang="kk-KZ" sz="1100" dirty="0" err="1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душевой</a:t>
                      </a:r>
                      <a:r>
                        <a:rPr lang="kk-KZ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и </a:t>
                      </a:r>
                      <a:r>
                        <a:rPr lang="kk-KZ" sz="1100" dirty="0" err="1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раздевалки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KUS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31.</a:t>
                      </a:r>
                      <a:r>
                        <a:rPr lang="en-US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.2025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 работе</a:t>
                      </a:r>
                      <a:endParaRPr sz="1100" dirty="0">
                        <a:solidFill>
                          <a:srgbClr val="7030A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</a:t>
                      </a:r>
                      <a:r>
                        <a:rPr lang="ru-RU" sz="1100" dirty="0" err="1">
                          <a:solidFill>
                            <a:srgbClr val="7030A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Карабатан</a:t>
                      </a:r>
                      <a:endParaRPr sz="1100" dirty="0">
                        <a:solidFill>
                          <a:srgbClr val="7030A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8660723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СМР</a:t>
                      </a: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ru-RU" sz="1100" b="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 электрике, КИПиА и телеком</a:t>
                      </a:r>
                      <a:endParaRPr sz="1100" b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QCG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Июнь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СМР водоподготовка 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Интегра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Сентябрь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74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АСУТП Supcon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Arial"/>
                          <a:ea typeface="Arial"/>
                          <a:cs typeface="Arial"/>
                          <a:sym typeface="Arial"/>
                        </a:rPr>
                        <a:t>Конденсат</a:t>
                      </a: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Июнь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350М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Аксай, Уральск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36" name="Google Shape;136;p5"/>
          <p:cNvSpPr txBox="1"/>
          <p:nvPr/>
        </p:nvSpPr>
        <p:spPr>
          <a:xfrm>
            <a:off x="3285144" y="22130"/>
            <a:ext cx="50004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ПРОЕКТЫ 2025 - 2026 ГОДА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5" descr="C:\Users\Zhanbolat\Desktop\Логотип АсылханВЫЫВ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96545"/>
            <a:ext cx="9144000" cy="29942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395536" y="938413"/>
            <a:ext cx="44218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>
                <a:solidFill>
                  <a:srgbClr val="385623"/>
                </a:solidFill>
                <a:latin typeface="Arial"/>
                <a:ea typeface="Arial"/>
                <a:cs typeface="Arial"/>
                <a:sym typeface="Arial"/>
              </a:rPr>
              <a:t>Подписано контрактов на сумму: </a:t>
            </a:r>
            <a:r>
              <a:rPr lang="en-US" b="1" dirty="0">
                <a:solidFill>
                  <a:srgbClr val="0070C0"/>
                </a:solidFill>
              </a:rPr>
              <a:t>2</a:t>
            </a:r>
            <a:r>
              <a:rPr lang="ru-RU" sz="1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>
                <a:solidFill>
                  <a:srgbClr val="0070C0"/>
                </a:solidFill>
              </a:rPr>
              <a:t>019</a:t>
            </a:r>
            <a:r>
              <a:rPr lang="ru-RU" sz="14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000 000тг</a:t>
            </a:r>
            <a:endParaRPr sz="1400" b="1" dirty="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5"/>
          <p:cNvSpPr txBox="1"/>
          <p:nvPr/>
        </p:nvSpPr>
        <p:spPr>
          <a:xfrm>
            <a:off x="7761554" y="938426"/>
            <a:ext cx="1108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rgbClr val="385623"/>
                </a:solidFill>
              </a:rPr>
              <a:t>11</a:t>
            </a:r>
            <a:r>
              <a:rPr lang="ru-RU" sz="1200" b="1" dirty="0">
                <a:solidFill>
                  <a:srgbClr val="385623"/>
                </a:solidFill>
              </a:rPr>
              <a:t>.0</a:t>
            </a:r>
            <a:r>
              <a:rPr lang="en-US" sz="1200" b="1" dirty="0">
                <a:solidFill>
                  <a:srgbClr val="385623"/>
                </a:solidFill>
              </a:rPr>
              <a:t>8</a:t>
            </a:r>
            <a:r>
              <a:rPr lang="ru-RU" sz="1200" b="1" dirty="0">
                <a:solidFill>
                  <a:srgbClr val="385623"/>
                </a:solidFill>
              </a:rPr>
              <a:t>.2025</a:t>
            </a:r>
            <a:endParaRPr sz="1200" b="1" dirty="0">
              <a:solidFill>
                <a:srgbClr val="3856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"/>
          <p:cNvSpPr txBox="1"/>
          <p:nvPr/>
        </p:nvSpPr>
        <p:spPr>
          <a:xfrm>
            <a:off x="3285144" y="22130"/>
            <a:ext cx="500045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>
                <a:solidFill>
                  <a:srgbClr val="A02057"/>
                </a:solidFill>
                <a:latin typeface="Arial"/>
                <a:ea typeface="Arial"/>
                <a:cs typeface="Arial"/>
                <a:sym typeface="Arial"/>
              </a:rPr>
              <a:t>ПРОЕКТЫ 2025 - 2026 ГОДА</a:t>
            </a:r>
            <a:endParaRPr sz="2400" b="1">
              <a:solidFill>
                <a:srgbClr val="A020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6" name="Google Shape;146;p6"/>
          <p:cNvGraphicFramePr/>
          <p:nvPr>
            <p:extLst>
              <p:ext uri="{D42A27DB-BD31-4B8C-83A1-F6EECF244321}">
                <p14:modId xmlns:p14="http://schemas.microsoft.com/office/powerpoint/2010/main" val="1742597569"/>
              </p:ext>
            </p:extLst>
          </p:nvPr>
        </p:nvGraphicFramePr>
        <p:xfrm>
          <a:off x="242232" y="1268760"/>
          <a:ext cx="8659500" cy="4362730"/>
        </p:xfrm>
        <a:graphic>
          <a:graphicData uri="http://schemas.openxmlformats.org/drawingml/2006/table">
            <a:tbl>
              <a:tblPr firstRow="1" bandRow="1">
                <a:noFill/>
                <a:tableStyleId>{A615DB0A-B71E-40AE-8C56-4B7D5D7A86A6}</a:tableStyleId>
              </a:tblPr>
              <a:tblGrid>
                <a:gridCol w="369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2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3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№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 работ</a:t>
                      </a:r>
                      <a:endParaRPr sz="1200" dirty="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Заказчик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Срок завершения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Сумма (KZT)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Статус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Объект</a:t>
                      </a:r>
                      <a:endParaRPr sz="12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solidFill>
                      <a:srgbClr val="B0426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Трубопровод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KPI,KTR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Июль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100M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Коридор инженерных сетей (МК, трубопровод, автодорога, электрика и КИПиА)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Karabatan Utility Solutions. СитСтрой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Октябрь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Гидроизоляция 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Июнь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330М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Карабатан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КНС</a:t>
                      </a:r>
                      <a:endParaRPr sz="1100" b="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Гор.отдел строительства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Июль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Calibri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г. Атырау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60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АСУТП GSU Yokogawa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KMG Petrochem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Сентябрь 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330М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50" i="1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Тенгиз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7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Строительство Экогородка в г.Косшы, Астанинский р-н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Boyot Construction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2025-2028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135 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Контракт подписан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Астана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Аренда спецтехники</a:t>
                      </a:r>
                      <a:endParaRPr sz="1100" b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KPO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2025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3.5млрд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разработке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г. Аксай</a:t>
                      </a:r>
                      <a:endParaRPr sz="11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b="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 АПС</a:t>
                      </a:r>
                      <a:endParaRPr sz="1100" b="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KPI</a:t>
                      </a:r>
                      <a:endParaRPr sz="11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2026-2028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555М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 работе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030A0"/>
                        </a:buClr>
                        <a:buSzPts val="1100"/>
                        <a:buFont typeface="Arial"/>
                        <a:buNone/>
                      </a:pPr>
                      <a:r>
                        <a:rPr lang="ru-RU" sz="1100" dirty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СЭЗ, </a:t>
                      </a:r>
                      <a:r>
                        <a:rPr lang="ru-RU" sz="1100" dirty="0" err="1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Карабатан</a:t>
                      </a: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2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21</a:t>
                      </a:r>
                      <a:endParaRPr sz="1100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Поставка КИП </a:t>
                      </a:r>
                      <a:endParaRPr sz="11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QCG</a:t>
                      </a: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2025</a:t>
                      </a: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220M</a:t>
                      </a: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k-KZ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r>
                        <a:rPr lang="ru-RU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работе</a:t>
                      </a: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Ескене</a:t>
                      </a:r>
                      <a:endParaRPr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147" name="Google Shape;14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3528" y="103388"/>
            <a:ext cx="2664296" cy="504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6" descr="C:\Users\Zhanbolat\Desktop\Логотип АсылханВЫЫВ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0" y="6596545"/>
            <a:ext cx="9144000" cy="29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871</Words>
  <Application>Microsoft Macintosh PowerPoint</Application>
  <PresentationFormat>Экран (4:3)</PresentationFormat>
  <Paragraphs>215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Zhanbolat</dc:creator>
  <cp:lastModifiedBy>Microsoft Office User</cp:lastModifiedBy>
  <cp:revision>7</cp:revision>
  <dcterms:created xsi:type="dcterms:W3CDTF">2017-02-08T16:07:43Z</dcterms:created>
  <dcterms:modified xsi:type="dcterms:W3CDTF">2025-08-11T06:51:02Z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e4db608-ddec-4a44-8ad7-7d5a79b7448e_Enabled">
    <vt:lpwstr>true</vt:lpwstr>
  </property>
  <property fmtid="{D5CDD505-2E9C-101B-9397-08002B2CF9AE}" pid="3" name="MSIP_Label_6e4db608-ddec-4a44-8ad7-7d5a79b7448e_SetDate">
    <vt:lpwstr>2022-04-11T06:26:03Z</vt:lpwstr>
  </property>
  <property fmtid="{D5CDD505-2E9C-101B-9397-08002B2CF9AE}" pid="4" name="MSIP_Label_6e4db608-ddec-4a44-8ad7-7d5a79b7448e_Method">
    <vt:lpwstr>Standard</vt:lpwstr>
  </property>
  <property fmtid="{D5CDD505-2E9C-101B-9397-08002B2CF9AE}" pid="5" name="MSIP_Label_6e4db608-ddec-4a44-8ad7-7d5a79b7448e_Name">
    <vt:lpwstr>Internal</vt:lpwstr>
  </property>
  <property fmtid="{D5CDD505-2E9C-101B-9397-08002B2CF9AE}" pid="6" name="MSIP_Label_6e4db608-ddec-4a44-8ad7-7d5a79b7448e_SiteId">
    <vt:lpwstr>fd799da1-bfc1-4234-a91c-72b3a1cb9e26</vt:lpwstr>
  </property>
  <property fmtid="{D5CDD505-2E9C-101B-9397-08002B2CF9AE}" pid="7" name="MSIP_Label_6e4db608-ddec-4a44-8ad7-7d5a79b7448e_ActionId">
    <vt:lpwstr>098d1e34-4166-45a4-8f0c-9578b192384c</vt:lpwstr>
  </property>
  <property fmtid="{D5CDD505-2E9C-101B-9397-08002B2CF9AE}" pid="8" name="MSIP_Label_6e4db608-ddec-4a44-8ad7-7d5a79b7448e_ContentBits">
    <vt:lpwstr>0</vt:lpwstr>
  </property>
</Properties>
</file>