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  <p:embeddedFont>
      <p:font typeface="Montserrat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.fntdata"/><Relationship Id="rId22" Type="http://schemas.openxmlformats.org/officeDocument/2006/relationships/font" Target="fonts/Montserrat-boldItalic.fntdata"/><Relationship Id="rId21" Type="http://schemas.openxmlformats.org/officeDocument/2006/relationships/font" Target="fonts/Montserrat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Roboto-regular.fntdata"/><Relationship Id="rId14" Type="http://schemas.openxmlformats.org/officeDocument/2006/relationships/slide" Target="slides/slide9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19" Type="http://schemas.openxmlformats.org/officeDocument/2006/relationships/font" Target="fonts/Montserrat-regular.fntdata"/><Relationship Id="rId18" Type="http://schemas.openxmlformats.org/officeDocument/2006/relationships/font" Target="fonts/Roboto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28fbf7089e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28fbf7089e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28fbf7089e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28fbf7089e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28fbf7089e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28fbf7089e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28fbf7089e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28fbf7089e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28fbf7089e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28fbf7089e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28fbf7089e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28fbf7089e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28fbf7089e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28fbf7089e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28fbf7089e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28fbf7089e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157700" y="1229200"/>
            <a:ext cx="5728500" cy="234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700"/>
              <a:t>Телеграм бот для управления компьютером в Telegram</a:t>
            </a:r>
            <a:endParaRPr sz="270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7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highlight>
                  <a:srgbClr val="1B212C"/>
                </a:highlight>
              </a:rPr>
              <a:t>Команда: </a:t>
            </a:r>
            <a:endParaRPr sz="1400">
              <a:highlight>
                <a:srgbClr val="1B212C"/>
              </a:highlight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highlight>
                  <a:srgbClr val="1B212C"/>
                </a:highlight>
              </a:rPr>
              <a:t>Никифоров Дмитрий (</a:t>
            </a:r>
            <a:r>
              <a:rPr lang="ru" sz="1400">
                <a:highlight>
                  <a:srgbClr val="1B212C"/>
                </a:highlight>
              </a:rPr>
              <a:t>основатель</a:t>
            </a:r>
            <a:r>
              <a:rPr lang="ru" sz="1400">
                <a:highlight>
                  <a:srgbClr val="1B212C"/>
                </a:highlight>
              </a:rPr>
              <a:t>)</a:t>
            </a:r>
            <a:br>
              <a:rPr lang="ru" sz="1400">
                <a:highlight>
                  <a:srgbClr val="1B212C"/>
                </a:highlight>
              </a:rPr>
            </a:br>
            <a:r>
              <a:rPr lang="ru">
                <a:solidFill>
                  <a:srgbClr val="FFFFFF"/>
                </a:solidFill>
                <a:highlight>
                  <a:srgbClr val="1B212C"/>
                </a:highlight>
              </a:rPr>
              <a:t>Разбойкин Максим (ментор)</a:t>
            </a:r>
            <a:endParaRPr sz="1400">
              <a:highlight>
                <a:srgbClr val="1B212C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114675" y="169400"/>
            <a:ext cx="7038900" cy="6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latin typeface="Arial"/>
                <a:ea typeface="Arial"/>
                <a:cs typeface="Arial"/>
                <a:sym typeface="Arial"/>
              </a:rPr>
              <a:t>О нашем проекте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114675" y="822500"/>
            <a:ext cx="7038900" cy="408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42">
              <a:highlight>
                <a:srgbClr val="1B212C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45">
                <a:solidFill>
                  <a:srgbClr val="ECECEC"/>
                </a:solidFill>
                <a:highlight>
                  <a:srgbClr val="1B212C"/>
                </a:highlight>
                <a:latin typeface="Arial"/>
                <a:ea typeface="Arial"/>
                <a:cs typeface="Arial"/>
                <a:sym typeface="Arial"/>
              </a:rPr>
              <a:t>Наш </a:t>
            </a:r>
            <a:r>
              <a:rPr lang="ru" sz="1545">
                <a:solidFill>
                  <a:srgbClr val="ECECEC"/>
                </a:solidFill>
                <a:highlight>
                  <a:srgbClr val="1B212C"/>
                </a:highlight>
                <a:latin typeface="Arial"/>
                <a:ea typeface="Arial"/>
                <a:cs typeface="Arial"/>
                <a:sym typeface="Arial"/>
              </a:rPr>
              <a:t>Телеграмм</a:t>
            </a:r>
            <a:r>
              <a:rPr lang="ru" sz="1545">
                <a:solidFill>
                  <a:srgbClr val="ECECEC"/>
                </a:solidFill>
                <a:highlight>
                  <a:srgbClr val="1B212C"/>
                </a:highlight>
                <a:latin typeface="Arial"/>
                <a:ea typeface="Arial"/>
                <a:cs typeface="Arial"/>
                <a:sym typeface="Arial"/>
              </a:rPr>
              <a:t>-бот, который предоставляет пользователям удобные инструменты для управления своим компьютером непосредственно из мессенджера.</a:t>
            </a:r>
            <a:endParaRPr b="1" sz="1545">
              <a:highlight>
                <a:srgbClr val="1B212C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42">
              <a:highlight>
                <a:srgbClr val="1B212C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695">
                <a:highlight>
                  <a:srgbClr val="1B212C"/>
                </a:highlight>
                <a:latin typeface="Arial"/>
                <a:ea typeface="Arial"/>
                <a:cs typeface="Arial"/>
                <a:sym typeface="Arial"/>
              </a:rPr>
              <a:t>Функции:</a:t>
            </a:r>
            <a:endParaRPr b="1" sz="1695">
              <a:highlight>
                <a:srgbClr val="1B212C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25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25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25400" rtl="0" algn="l">
              <a:spcBef>
                <a:spcPts val="0"/>
              </a:spcBef>
              <a:spcAft>
                <a:spcPts val="0"/>
              </a:spcAft>
              <a:buClr>
                <a:srgbClr val="ECECEC"/>
              </a:buClr>
              <a:buSzPct val="80902"/>
              <a:buFont typeface="Roboto"/>
              <a:buNone/>
            </a:pPr>
            <a:r>
              <a:rPr lang="ru" sz="1483">
                <a:solidFill>
                  <a:srgbClr val="ECECEC"/>
                </a:solidFill>
                <a:highlight>
                  <a:srgbClr val="1B212C"/>
                </a:highlight>
                <a:latin typeface="Arial"/>
                <a:ea typeface="Arial"/>
                <a:cs typeface="Arial"/>
                <a:sym typeface="Arial"/>
              </a:rPr>
              <a:t>Скриншот рабочего стола: Получите моментальный снимок вашего экрана для сохранения важных данных или отправки их другим.</a:t>
            </a:r>
            <a:endParaRPr sz="1483">
              <a:solidFill>
                <a:srgbClr val="ECECEC"/>
              </a:solidFill>
              <a:highlight>
                <a:srgbClr val="1B212C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25400" rtl="0" algn="l">
              <a:spcBef>
                <a:spcPts val="0"/>
              </a:spcBef>
              <a:spcAft>
                <a:spcPts val="0"/>
              </a:spcAft>
              <a:buClr>
                <a:srgbClr val="ECECEC"/>
              </a:buClr>
              <a:buSzPct val="80902"/>
              <a:buFont typeface="Roboto"/>
              <a:buNone/>
            </a:pPr>
            <a:r>
              <a:rPr lang="ru" sz="1483">
                <a:solidFill>
                  <a:srgbClr val="ECECEC"/>
                </a:solidFill>
                <a:highlight>
                  <a:srgbClr val="1B212C"/>
                </a:highlight>
                <a:latin typeface="Arial"/>
                <a:ea typeface="Arial"/>
                <a:cs typeface="Arial"/>
                <a:sym typeface="Arial"/>
              </a:rPr>
              <a:t>Управление питанием:</a:t>
            </a:r>
            <a:endParaRPr sz="1483">
              <a:solidFill>
                <a:srgbClr val="ECECEC"/>
              </a:solidFill>
              <a:highlight>
                <a:srgbClr val="1B212C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19050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ru" sz="1483">
                <a:solidFill>
                  <a:srgbClr val="ECECEC"/>
                </a:solidFill>
                <a:highlight>
                  <a:srgbClr val="1B212C"/>
                </a:highlight>
                <a:latin typeface="Arial"/>
                <a:ea typeface="Arial"/>
                <a:cs typeface="Arial"/>
                <a:sym typeface="Arial"/>
              </a:rPr>
              <a:t>Выключение компьютера: Забудьте о необходимости физического взаимодействия с компьютером</a:t>
            </a:r>
            <a:endParaRPr sz="1483">
              <a:solidFill>
                <a:srgbClr val="ECECEC"/>
              </a:solidFill>
              <a:highlight>
                <a:srgbClr val="1B212C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19050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ru" sz="1483">
                <a:solidFill>
                  <a:srgbClr val="ECECEC"/>
                </a:solidFill>
                <a:highlight>
                  <a:srgbClr val="1B212C"/>
                </a:highlight>
                <a:latin typeface="Arial"/>
                <a:ea typeface="Arial"/>
                <a:cs typeface="Arial"/>
                <a:sym typeface="Arial"/>
              </a:rPr>
              <a:t>Перезагрузка: Мгновенно перезагружайте систему, когда это необходимо.</a:t>
            </a:r>
            <a:endParaRPr sz="1483">
              <a:solidFill>
                <a:srgbClr val="ECECEC"/>
              </a:solidFill>
              <a:highlight>
                <a:srgbClr val="1B212C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19050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ru" sz="1483">
                <a:solidFill>
                  <a:srgbClr val="ECECEC"/>
                </a:solidFill>
                <a:highlight>
                  <a:srgbClr val="1B212C"/>
                </a:highlight>
                <a:latin typeface="Arial"/>
                <a:ea typeface="Arial"/>
                <a:cs typeface="Arial"/>
                <a:sym typeface="Arial"/>
              </a:rPr>
              <a:t>Выключение через заданное время: Установите таймер и позвольте вашему компьютеру выключиться автоматически.</a:t>
            </a:r>
            <a:endParaRPr sz="1483">
              <a:solidFill>
                <a:srgbClr val="ECECEC"/>
              </a:solidFill>
              <a:highlight>
                <a:srgbClr val="1B212C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19050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ru" sz="1483">
                <a:solidFill>
                  <a:srgbClr val="ECECEC"/>
                </a:solidFill>
                <a:highlight>
                  <a:srgbClr val="1B212C"/>
                </a:highlight>
                <a:latin typeface="Arial"/>
                <a:ea typeface="Arial"/>
                <a:cs typeface="Arial"/>
                <a:sym typeface="Arial"/>
              </a:rPr>
              <a:t>Сон: Переводите компьютер в спящий режим для экономии энергии.</a:t>
            </a:r>
            <a:endParaRPr sz="1483">
              <a:solidFill>
                <a:srgbClr val="ECECEC"/>
              </a:solidFill>
              <a:highlight>
                <a:srgbClr val="1B212C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1" lang="ru" sz="1000">
                <a:solidFill>
                  <a:srgbClr val="000000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</a:br>
            <a:endParaRPr sz="12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210950"/>
            <a:ext cx="7038900" cy="4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750">
                <a:solidFill>
                  <a:srgbClr val="ECECEC"/>
                </a:solidFill>
                <a:highlight>
                  <a:srgbClr val="1B212C"/>
                </a:highlight>
                <a:latin typeface="Roboto"/>
                <a:ea typeface="Roboto"/>
                <a:cs typeface="Roboto"/>
                <a:sym typeface="Roboto"/>
              </a:rPr>
              <a:t>Зачем нужен этот </a:t>
            </a:r>
            <a:r>
              <a:rPr b="1" lang="ru" sz="1750">
                <a:solidFill>
                  <a:srgbClr val="ECECEC"/>
                </a:solidFill>
                <a:highlight>
                  <a:srgbClr val="1B212C"/>
                </a:highlight>
                <a:latin typeface="Roboto"/>
                <a:ea typeface="Roboto"/>
                <a:cs typeface="Roboto"/>
                <a:sym typeface="Roboto"/>
              </a:rPr>
              <a:t>Телеграмм</a:t>
            </a:r>
            <a:r>
              <a:rPr b="1" lang="ru" sz="1750">
                <a:solidFill>
                  <a:srgbClr val="ECECEC"/>
                </a:solidFill>
                <a:highlight>
                  <a:srgbClr val="1B212C"/>
                </a:highlight>
                <a:latin typeface="Roboto"/>
                <a:ea typeface="Roboto"/>
                <a:cs typeface="Roboto"/>
                <a:sym typeface="Roboto"/>
              </a:rPr>
              <a:t>-бот?</a:t>
            </a:r>
            <a:endParaRPr b="1" sz="1750">
              <a:solidFill>
                <a:srgbClr val="ECECEC"/>
              </a:solidFill>
              <a:highlight>
                <a:srgbClr val="1B212C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914025"/>
            <a:ext cx="7038900" cy="40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ru" sz="1220">
                <a:latin typeface="Arial"/>
                <a:ea typeface="Arial"/>
                <a:cs typeface="Arial"/>
                <a:sym typeface="Arial"/>
              </a:rPr>
              <a:t>1. Удобство: Позволяет управлять компьютером из любого места, где есть доступ к </a:t>
            </a:r>
            <a:r>
              <a:rPr lang="ru" sz="1220">
                <a:latin typeface="Arial"/>
                <a:ea typeface="Arial"/>
                <a:cs typeface="Arial"/>
                <a:sym typeface="Arial"/>
              </a:rPr>
              <a:t>Телеграмму</a:t>
            </a:r>
            <a:r>
              <a:rPr lang="ru" sz="1220">
                <a:latin typeface="Arial"/>
                <a:ea typeface="Arial"/>
                <a:cs typeface="Arial"/>
                <a:sym typeface="Arial"/>
              </a:rPr>
              <a:t>, без необходимости физического присутствия у устройства.</a:t>
            </a:r>
            <a:endParaRPr sz="122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rPr lang="ru" sz="1220">
                <a:latin typeface="Arial"/>
                <a:ea typeface="Arial"/>
                <a:cs typeface="Arial"/>
                <a:sym typeface="Arial"/>
              </a:rPr>
              <a:t>2. Автоматизация рутинных задач: Помогает автоматизировать повседневные операции, такие как выключение, перезагрузка и очистка корзины, что экономит время и усилия пользователя.</a:t>
            </a:r>
            <a:endParaRPr sz="122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rPr lang="ru" sz="1220">
                <a:latin typeface="Arial"/>
                <a:ea typeface="Arial"/>
                <a:cs typeface="Arial"/>
                <a:sym typeface="Arial"/>
              </a:rPr>
              <a:t>3. Управление ресурсами: Дает возможность контролировать запущенные процессы и освобождать дисковое пространство, что улучшает производительность системы.</a:t>
            </a:r>
            <a:endParaRPr sz="122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rPr lang="ru" sz="1220">
                <a:latin typeface="Arial"/>
                <a:ea typeface="Arial"/>
                <a:cs typeface="Arial"/>
                <a:sym typeface="Arial"/>
              </a:rPr>
              <a:t>4. Гибкость: Инструменты для записи звука и получения скриншотов позволяют быстро захватывать важные моменты или делать заметки.</a:t>
            </a:r>
            <a:endParaRPr sz="122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rPr lang="ru" sz="1220">
                <a:latin typeface="Arial"/>
                <a:ea typeface="Arial"/>
                <a:cs typeface="Arial"/>
                <a:sym typeface="Arial"/>
              </a:rPr>
              <a:t>5. Управление приложениями: Упрощает доступ к любимым приложениям, обеспечивая удобное открытие без лишних действий.</a:t>
            </a:r>
            <a:endParaRPr sz="122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rPr lang="ru" sz="1220">
                <a:latin typeface="Arial"/>
                <a:ea typeface="Arial"/>
                <a:cs typeface="Arial"/>
                <a:sym typeface="Arial"/>
              </a:rPr>
              <a:t>6. Э</a:t>
            </a:r>
            <a:r>
              <a:rPr lang="ru" sz="1220">
                <a:latin typeface="Arial"/>
                <a:ea typeface="Arial"/>
                <a:cs typeface="Arial"/>
                <a:sym typeface="Arial"/>
              </a:rPr>
              <a:t>н</a:t>
            </a:r>
            <a:r>
              <a:rPr lang="ru" sz="1220">
                <a:latin typeface="Arial"/>
                <a:ea typeface="Arial"/>
                <a:cs typeface="Arial"/>
                <a:sym typeface="Arial"/>
              </a:rPr>
              <a:t>ергосбережение: Позволяет выключать компьютер или переводить его в спящий режим, что способствует экономии электроэнергии.</a:t>
            </a:r>
            <a:endParaRPr sz="122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440"/>
              <a:buNone/>
            </a:pPr>
            <a:r>
              <a:rPr lang="ru" sz="1220">
                <a:latin typeface="Arial"/>
                <a:ea typeface="Arial"/>
                <a:cs typeface="Arial"/>
                <a:sym typeface="Arial"/>
              </a:rPr>
              <a:t>Этот бот делает взаимодействие с вашим компьютером более простым, эффективным и комфортным, соответствуя потребностям современных пользова</a:t>
            </a:r>
            <a:r>
              <a:rPr lang="ru" sz="1220">
                <a:latin typeface="Arial"/>
                <a:ea typeface="Arial"/>
                <a:cs typeface="Arial"/>
                <a:sym typeface="Arial"/>
              </a:rPr>
              <a:t>т</a:t>
            </a:r>
            <a:r>
              <a:rPr lang="ru" sz="1220">
                <a:latin typeface="Arial"/>
                <a:ea typeface="Arial"/>
                <a:cs typeface="Arial"/>
                <a:sym typeface="Arial"/>
              </a:rPr>
              <a:t>елей.</a:t>
            </a:r>
            <a:endParaRPr sz="122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136150"/>
            <a:ext cx="7038900" cy="4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750">
                <a:solidFill>
                  <a:srgbClr val="ECECEC"/>
                </a:solidFill>
                <a:highlight>
                  <a:srgbClr val="1B212C"/>
                </a:highlight>
                <a:latin typeface="Roboto"/>
                <a:ea typeface="Roboto"/>
                <a:cs typeface="Roboto"/>
                <a:sym typeface="Roboto"/>
              </a:rPr>
              <a:t>Наша целевая аудитория </a:t>
            </a:r>
            <a:endParaRPr b="1" sz="1750">
              <a:solidFill>
                <a:srgbClr val="ECECEC"/>
              </a:solidFill>
              <a:highlight>
                <a:srgbClr val="1B212C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980525"/>
            <a:ext cx="7038900" cy="37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Мы планируем привлечь пользователей с различных платформ, включая: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-  </a:t>
            </a:r>
            <a:r>
              <a:rPr lang="ru">
                <a:latin typeface="Arial"/>
                <a:ea typeface="Arial"/>
                <a:cs typeface="Arial"/>
                <a:sym typeface="Arial"/>
              </a:rPr>
              <a:t>Instagram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- Телеграм-каналы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- TikTok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- YouTube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Ожидаем, что благодаря активной рекламной кампании и рекомендациям мы сможем привлечь около 1000 пользователей, заинтересованных в удобном и эффективном управлении своим компьютером с помощью нашего Телеграм-бота.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В ближайшем будущем планируем сделать его более </a:t>
            </a:r>
            <a:r>
              <a:rPr lang="ru">
                <a:latin typeface="Arial"/>
                <a:ea typeface="Arial"/>
                <a:cs typeface="Arial"/>
                <a:sym typeface="Arial"/>
              </a:rPr>
              <a:t>эффективным.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750">
                <a:solidFill>
                  <a:srgbClr val="ECECEC"/>
                </a:solidFill>
                <a:highlight>
                  <a:srgbClr val="1B212C"/>
                </a:highlight>
                <a:latin typeface="Roboto"/>
                <a:ea typeface="Roboto"/>
                <a:cs typeface="Roboto"/>
                <a:sym typeface="Roboto"/>
              </a:rPr>
              <a:t>Монетизация</a:t>
            </a:r>
            <a:endParaRPr b="1" sz="1750">
              <a:solidFill>
                <a:srgbClr val="ECECEC"/>
              </a:solidFill>
              <a:highlight>
                <a:srgbClr val="1B212C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1246400"/>
            <a:ext cx="7038900" cy="358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8">
                <a:latin typeface="Arial"/>
                <a:ea typeface="Arial"/>
                <a:cs typeface="Arial"/>
                <a:sym typeface="Arial"/>
              </a:rPr>
              <a:t>Наш </a:t>
            </a:r>
            <a:r>
              <a:rPr lang="ru" sz="1508">
                <a:latin typeface="Arial"/>
                <a:ea typeface="Arial"/>
                <a:cs typeface="Arial"/>
                <a:sym typeface="Arial"/>
              </a:rPr>
              <a:t>Телеграмм</a:t>
            </a:r>
            <a:r>
              <a:rPr lang="ru" sz="1508">
                <a:latin typeface="Arial"/>
                <a:ea typeface="Arial"/>
                <a:cs typeface="Arial"/>
                <a:sym typeface="Arial"/>
              </a:rPr>
              <a:t>-бот предоставляет пользователям 5 дней бесплатного доступа к полному функционалу. После окончания этого периода, для продолжения использования требуется подписка, стоимость которой составляет 99 рублей в месяц.</a:t>
            </a:r>
            <a:endParaRPr sz="1508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8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508">
                <a:latin typeface="Arial"/>
                <a:ea typeface="Arial"/>
                <a:cs typeface="Arial"/>
                <a:sym typeface="Arial"/>
              </a:rPr>
              <a:t>Кроме того, у пользователей есть возможность продлить доступ бесплатно. Если они пригласят 3 друзей, они получат дополнительно 1 месяц доступа без оплаты. Это </a:t>
            </a:r>
            <a:r>
              <a:rPr lang="ru" sz="1508">
                <a:latin typeface="Arial"/>
                <a:ea typeface="Arial"/>
                <a:cs typeface="Arial"/>
                <a:sym typeface="Arial"/>
              </a:rPr>
              <a:t>создает</a:t>
            </a:r>
            <a:r>
              <a:rPr lang="ru" sz="1508">
                <a:latin typeface="Arial"/>
                <a:ea typeface="Arial"/>
                <a:cs typeface="Arial"/>
                <a:sym typeface="Arial"/>
              </a:rPr>
              <a:t> стимул для роста пользователей и распространения информации о боте среди потенциальных пользователей Телеграмм.</a:t>
            </a:r>
            <a:br>
              <a:rPr lang="ru" sz="1508">
                <a:latin typeface="Arial"/>
                <a:ea typeface="Arial"/>
                <a:cs typeface="Arial"/>
                <a:sym typeface="Arial"/>
              </a:rPr>
            </a:br>
            <a:br>
              <a:rPr lang="ru" sz="1508">
                <a:latin typeface="Arial"/>
                <a:ea typeface="Arial"/>
                <a:cs typeface="Arial"/>
                <a:sym typeface="Arial"/>
              </a:rPr>
            </a:br>
            <a:r>
              <a:rPr lang="ru" sz="1508">
                <a:latin typeface="Arial"/>
                <a:ea typeface="Arial"/>
                <a:cs typeface="Arial"/>
                <a:sym typeface="Arial"/>
              </a:rPr>
              <a:t>На данный момент </a:t>
            </a:r>
            <a:r>
              <a:rPr lang="ru" sz="1508">
                <a:latin typeface="Arial"/>
                <a:ea typeface="Arial"/>
                <a:cs typeface="Arial"/>
                <a:sym typeface="Arial"/>
              </a:rPr>
              <a:t>монетизация</a:t>
            </a:r>
            <a:r>
              <a:rPr lang="ru" sz="1508">
                <a:latin typeface="Arial"/>
                <a:ea typeface="Arial"/>
                <a:cs typeface="Arial"/>
                <a:sym typeface="Arial"/>
              </a:rPr>
              <a:t> не подключена в скором времени она будет доступна.</a:t>
            </a:r>
            <a:endParaRPr sz="1508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297500" y="260850"/>
            <a:ext cx="7038900" cy="57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83">
                <a:solidFill>
                  <a:srgbClr val="ECECEC"/>
                </a:solidFill>
                <a:highlight>
                  <a:srgbClr val="1B212C"/>
                </a:highlight>
                <a:latin typeface="Roboto"/>
                <a:ea typeface="Roboto"/>
                <a:cs typeface="Roboto"/>
                <a:sym typeface="Roboto"/>
              </a:rPr>
              <a:t>Цели проекта</a:t>
            </a:r>
            <a:endParaRPr b="1" sz="2083">
              <a:solidFill>
                <a:srgbClr val="ECECEC"/>
              </a:solidFill>
              <a:highlight>
                <a:srgbClr val="1B212C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1297500" y="839250"/>
            <a:ext cx="7038900" cy="408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4485"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ru" sz="4485">
                <a:latin typeface="Arial"/>
                <a:ea typeface="Arial"/>
                <a:cs typeface="Arial"/>
                <a:sym typeface="Arial"/>
              </a:rPr>
              <a:t>Создание удобного инструмента: Разработать Телеграм-бота, который упрощает управление компьютером, делая рутинные задачи более доступными.</a:t>
            </a:r>
            <a:endParaRPr sz="4485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4485">
                <a:latin typeface="Arial"/>
                <a:ea typeface="Arial"/>
                <a:cs typeface="Arial"/>
                <a:sym typeface="Arial"/>
              </a:rPr>
              <a:t>2. Увеличение пользовательской базы: Привлечь как можно больше пользователей через различные маркетинговые каналы, включая </a:t>
            </a:r>
            <a:r>
              <a:rPr lang="ru" sz="4485">
                <a:latin typeface="Arial"/>
                <a:ea typeface="Arial"/>
                <a:cs typeface="Arial"/>
                <a:sym typeface="Arial"/>
              </a:rPr>
              <a:t>Телеграмм</a:t>
            </a:r>
            <a:r>
              <a:rPr lang="ru" sz="4485">
                <a:latin typeface="Arial"/>
                <a:ea typeface="Arial"/>
                <a:cs typeface="Arial"/>
                <a:sym typeface="Arial"/>
              </a:rPr>
              <a:t>, TikTok и YouTube совсем бесплатно.</a:t>
            </a:r>
            <a:endParaRPr sz="4485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4485">
                <a:latin typeface="Arial"/>
                <a:ea typeface="Arial"/>
                <a:cs typeface="Arial"/>
                <a:sym typeface="Arial"/>
              </a:rPr>
              <a:t>3. Повышение эффективности пользователей: Помочь пользователям сэкономить время и ресурсы, автоматизируя повседневные операции, такие как управление питанием и запуск приложений.</a:t>
            </a:r>
            <a:endParaRPr sz="4485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4485">
                <a:latin typeface="Arial"/>
                <a:ea typeface="Arial"/>
                <a:cs typeface="Arial"/>
                <a:sym typeface="Arial"/>
              </a:rPr>
              <a:t>4. Формирование сообщества: Создать активное сообщество пользователей, мотивируя их делиться опытом и рекомендациями, что способствует увеличению популярности бота.</a:t>
            </a:r>
            <a:endParaRPr sz="4485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4485">
                <a:latin typeface="Arial"/>
                <a:ea typeface="Arial"/>
                <a:cs typeface="Arial"/>
                <a:sym typeface="Arial"/>
              </a:rPr>
              <a:t>5. Обеспечение устойчивой монетизации: Достичь стабильного дохода от подписок и увеличить приверженность пользователей, предлагая привлекательные условия и бонусы за приглашение друзей.</a:t>
            </a:r>
            <a:endParaRPr sz="4485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4485">
                <a:latin typeface="Arial"/>
                <a:ea typeface="Arial"/>
                <a:cs typeface="Arial"/>
                <a:sym typeface="Arial"/>
              </a:rPr>
              <a:t>6. Постоянное развитие: Регулярно обновлять функционал бота на основе отзывов пользователей, добавляя новые возможности и улучшая существующие. </a:t>
            </a:r>
            <a:endParaRPr sz="4485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4485">
                <a:latin typeface="Arial"/>
                <a:ea typeface="Arial"/>
                <a:cs typeface="Arial"/>
                <a:sym typeface="Arial"/>
              </a:rPr>
              <a:t>Эти цели помогут создать востребованный продукт, который удовлетворяет потребности пользователей и обеспечивает их интерес к долгосрочному использованию бота.</a:t>
            </a:r>
            <a:endParaRPr sz="4485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1297500" y="269100"/>
            <a:ext cx="7038900" cy="52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61">
                <a:solidFill>
                  <a:srgbClr val="ECECEC"/>
                </a:solidFill>
                <a:highlight>
                  <a:srgbClr val="1B212C"/>
                </a:highlight>
                <a:latin typeface="Roboto"/>
                <a:ea typeface="Roboto"/>
                <a:cs typeface="Roboto"/>
                <a:sym typeface="Roboto"/>
              </a:rPr>
              <a:t>Создание проекта</a:t>
            </a:r>
            <a:endParaRPr b="1" sz="1861">
              <a:solidFill>
                <a:srgbClr val="ECECEC"/>
              </a:solidFill>
              <a:highlight>
                <a:srgbClr val="1B212C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9"/>
          <p:cNvSpPr txBox="1"/>
          <p:nvPr>
            <p:ph idx="1" type="body"/>
          </p:nvPr>
        </p:nvSpPr>
        <p:spPr>
          <a:xfrm>
            <a:off x="1297500" y="1121750"/>
            <a:ext cx="7038900" cy="350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latin typeface="Arial"/>
                <a:ea typeface="Arial"/>
                <a:cs typeface="Arial"/>
                <a:sym typeface="Arial"/>
              </a:rPr>
              <a:t>Проект по разработке Телеграм-бота для управления компьютером занял 1 месяц. В течение этого времени я работал над всеми аспектами разработки самостоятельно, включая проектирование, кодирование и тестирование функционала. 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600">
                <a:latin typeface="Arial"/>
                <a:ea typeface="Arial"/>
                <a:cs typeface="Arial"/>
                <a:sym typeface="Arial"/>
              </a:rPr>
              <a:t>В процессе работы мне оказывал поддержку ментор, который помогал с советами и рекомендациями, что позволило ускорить процесс и избежать общих ошибок. Благодаря этому сотрудничеству мы смогли создать эффективный и удобный инструмент для пользователей.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/>
          <p:nvPr>
            <p:ph type="title"/>
          </p:nvPr>
        </p:nvSpPr>
        <p:spPr>
          <a:xfrm>
            <a:off x="1297500" y="219250"/>
            <a:ext cx="7038900" cy="62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Вывод</a:t>
            </a:r>
            <a:endParaRPr b="1"/>
          </a:p>
        </p:txBody>
      </p:sp>
      <p:sp>
        <p:nvSpPr>
          <p:cNvPr id="177" name="Google Shape;177;p20"/>
          <p:cNvSpPr txBox="1"/>
          <p:nvPr>
            <p:ph idx="1" type="body"/>
          </p:nvPr>
        </p:nvSpPr>
        <p:spPr>
          <a:xfrm>
            <a:off x="1297500" y="839350"/>
            <a:ext cx="7668300" cy="427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38">
                <a:solidFill>
                  <a:srgbClr val="ECECEC"/>
                </a:solidFill>
                <a:highlight>
                  <a:srgbClr val="1B212C"/>
                </a:highlight>
                <a:latin typeface="Roboto"/>
                <a:ea typeface="Roboto"/>
                <a:cs typeface="Roboto"/>
                <a:sym typeface="Roboto"/>
              </a:rPr>
              <a:t>Созданный Телеграм-бот для управления компьютером является успешным результатом месячной работы, в которой я полностью сфокусировалась на проекте с помощью наставника. Это решение призвано упростить и изменить подход к рутинным действиям пользователей, делая их более доступными и удобными.</a:t>
            </a:r>
            <a:endParaRPr sz="2038">
              <a:solidFill>
                <a:srgbClr val="ECECEC"/>
              </a:solidFill>
              <a:highlight>
                <a:srgbClr val="1B212C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38">
                <a:solidFill>
                  <a:srgbClr val="ECECEC"/>
                </a:solidFill>
                <a:highlight>
                  <a:srgbClr val="1B212C"/>
                </a:highlight>
                <a:latin typeface="Roboto"/>
                <a:ea typeface="Roboto"/>
                <a:cs typeface="Roboto"/>
                <a:sym typeface="Roboto"/>
              </a:rPr>
              <a:t>Основные достижения проекта:</a:t>
            </a:r>
            <a:endParaRPr sz="2038">
              <a:solidFill>
                <a:srgbClr val="ECECEC"/>
              </a:solidFill>
              <a:highlight>
                <a:srgbClr val="1B212C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38">
                <a:solidFill>
                  <a:srgbClr val="ECECEC"/>
                </a:solidFill>
                <a:highlight>
                  <a:srgbClr val="1B212C"/>
                </a:highlight>
                <a:latin typeface="Roboto"/>
                <a:ea typeface="Roboto"/>
                <a:cs typeface="Roboto"/>
                <a:sym typeface="Roboto"/>
              </a:rPr>
              <a:t>Функциональность:</a:t>
            </a:r>
            <a:endParaRPr sz="2038">
              <a:solidFill>
                <a:srgbClr val="ECECEC"/>
              </a:solidFill>
              <a:highlight>
                <a:srgbClr val="1B212C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38">
                <a:solidFill>
                  <a:srgbClr val="ECECEC"/>
                </a:solidFill>
                <a:highlight>
                  <a:srgbClr val="1B212C"/>
                </a:highlight>
                <a:latin typeface="Roboto"/>
                <a:ea typeface="Roboto"/>
                <a:cs typeface="Roboto"/>
                <a:sym typeface="Roboto"/>
              </a:rPr>
              <a:t>Бот включает в себя ключевые функции, такие как скриншоты рабочего стола, управление питанием (выключение, перезагрузка, перевод в спящий режим), очистка корзины, запись звука и быстрое открытие популярных приложений. Это делает его универсальным инструментом для ежедневного использования.</a:t>
            </a:r>
            <a:endParaRPr sz="2038">
              <a:solidFill>
                <a:srgbClr val="ECECEC"/>
              </a:solidFill>
              <a:highlight>
                <a:srgbClr val="1B212C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38">
                <a:solidFill>
                  <a:srgbClr val="ECECEC"/>
                </a:solidFill>
                <a:highlight>
                  <a:srgbClr val="1B212C"/>
                </a:highlight>
                <a:latin typeface="Roboto"/>
                <a:ea typeface="Roboto"/>
                <a:cs typeface="Roboto"/>
                <a:sym typeface="Roboto"/>
              </a:rPr>
              <a:t>Удобство и доступность:</a:t>
            </a:r>
            <a:endParaRPr sz="2038">
              <a:solidFill>
                <a:srgbClr val="ECECEC"/>
              </a:solidFill>
              <a:highlight>
                <a:srgbClr val="1B212C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19050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ru" sz="2038">
                <a:solidFill>
                  <a:srgbClr val="ECECEC"/>
                </a:solidFill>
                <a:highlight>
                  <a:srgbClr val="1B212C"/>
                </a:highlight>
                <a:latin typeface="Roboto"/>
                <a:ea typeface="Roboto"/>
                <a:cs typeface="Roboto"/>
                <a:sym typeface="Roboto"/>
              </a:rPr>
              <a:t>Интеграция с Телеграм позволяет пользователям управлять своим компьютером из любого места с интернет-соединением, что существенно увеличивает удобство и мобильность.</a:t>
            </a:r>
            <a:endParaRPr sz="2038">
              <a:solidFill>
                <a:srgbClr val="ECECEC"/>
              </a:solidFill>
              <a:highlight>
                <a:srgbClr val="1B212C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ru" sz="2038">
                <a:solidFill>
                  <a:srgbClr val="ECECEC"/>
                </a:solidFill>
                <a:highlight>
                  <a:srgbClr val="1B212C"/>
                </a:highlight>
                <a:latin typeface="Roboto"/>
                <a:ea typeface="Roboto"/>
                <a:cs typeface="Roboto"/>
                <a:sym typeface="Roboto"/>
              </a:rPr>
              <a:t>Потенциал для роста:</a:t>
            </a:r>
            <a:endParaRPr sz="2038">
              <a:solidFill>
                <a:srgbClr val="ECECEC"/>
              </a:solidFill>
              <a:highlight>
                <a:srgbClr val="1B212C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19050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ru" sz="2038">
                <a:solidFill>
                  <a:srgbClr val="ECECEC"/>
                </a:solidFill>
                <a:highlight>
                  <a:srgbClr val="1B212C"/>
                </a:highlight>
                <a:latin typeface="Roboto"/>
                <a:ea typeface="Roboto"/>
                <a:cs typeface="Roboto"/>
                <a:sym typeface="Roboto"/>
              </a:rPr>
              <a:t>Мы уверены в высокой степени интереса к нашему продукту на рынке, благодаря акценту на автоматизацию процессов и интеграцию с актуальными приложениями. Ожидаем рост пользовательской базы до 500 человек в краткосрочной перспективе, используя различные каналы продвижения.</a:t>
            </a:r>
            <a:endParaRPr sz="2038">
              <a:solidFill>
                <a:srgbClr val="ECECEC"/>
              </a:solidFill>
              <a:highlight>
                <a:srgbClr val="1B212C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ru" sz="2038">
                <a:solidFill>
                  <a:srgbClr val="ECECEC"/>
                </a:solidFill>
                <a:highlight>
                  <a:srgbClr val="1B212C"/>
                </a:highlight>
                <a:latin typeface="Roboto"/>
                <a:ea typeface="Roboto"/>
                <a:cs typeface="Roboto"/>
                <a:sym typeface="Roboto"/>
              </a:rPr>
              <a:t>Создание сообщества:</a:t>
            </a:r>
            <a:endParaRPr sz="2038">
              <a:solidFill>
                <a:srgbClr val="ECECEC"/>
              </a:solidFill>
              <a:highlight>
                <a:srgbClr val="1B212C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19050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ru" sz="2038">
                <a:solidFill>
                  <a:srgbClr val="ECECEC"/>
                </a:solidFill>
                <a:highlight>
                  <a:srgbClr val="1B212C"/>
                </a:highlight>
                <a:latin typeface="Roboto"/>
                <a:ea typeface="Roboto"/>
                <a:cs typeface="Roboto"/>
                <a:sym typeface="Roboto"/>
              </a:rPr>
              <a:t>Наша цель впереди — не только предоставление инструмента, но и формирование активного сообщества, где пользователи смогут делиться своим опытом и предложениями по улучшению. Это не только повысит вовлечённость, но и приведет к повышению качества сервиса.</a:t>
            </a:r>
            <a:endParaRPr sz="2038">
              <a:solidFill>
                <a:srgbClr val="ECECEC"/>
              </a:solidFill>
              <a:highlight>
                <a:srgbClr val="1B212C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ru" sz="2038">
                <a:solidFill>
                  <a:srgbClr val="ECECEC"/>
                </a:solidFill>
                <a:highlight>
                  <a:srgbClr val="1B212C"/>
                </a:highlight>
                <a:latin typeface="Roboto"/>
                <a:ea typeface="Roboto"/>
                <a:cs typeface="Roboto"/>
                <a:sym typeface="Roboto"/>
              </a:rPr>
              <a:t>Монетизация и удержание пользователей:</a:t>
            </a:r>
            <a:endParaRPr sz="2038">
              <a:solidFill>
                <a:srgbClr val="ECECEC"/>
              </a:solidFill>
              <a:highlight>
                <a:srgbClr val="1B212C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19050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ru" sz="2038">
                <a:solidFill>
                  <a:srgbClr val="ECECEC"/>
                </a:solidFill>
                <a:highlight>
                  <a:srgbClr val="1B212C"/>
                </a:highlight>
                <a:latin typeface="Roboto"/>
                <a:ea typeface="Roboto"/>
                <a:cs typeface="Roboto"/>
                <a:sym typeface="Roboto"/>
              </a:rPr>
              <a:t>Подписная модель с бесплатным пробным периодом и бонусной системой за привлечение друзей позволяет не только получать стабильный доход, но и мотивирует пользователей оставаться активными и привлекать новых клиентов.</a:t>
            </a:r>
            <a:endParaRPr sz="2038">
              <a:solidFill>
                <a:srgbClr val="ECECEC"/>
              </a:solidFill>
              <a:highlight>
                <a:srgbClr val="1B212C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ru" sz="2038">
                <a:solidFill>
                  <a:srgbClr val="ECECEC"/>
                </a:solidFill>
                <a:highlight>
                  <a:srgbClr val="1B212C"/>
                </a:highlight>
                <a:latin typeface="Roboto"/>
                <a:ea typeface="Roboto"/>
                <a:cs typeface="Roboto"/>
                <a:sym typeface="Roboto"/>
              </a:rPr>
              <a:t>Постоянное развитие:</a:t>
            </a:r>
            <a:endParaRPr sz="2038">
              <a:solidFill>
                <a:srgbClr val="ECECEC"/>
              </a:solidFill>
              <a:highlight>
                <a:srgbClr val="1B212C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38">
                <a:solidFill>
                  <a:srgbClr val="ECECEC"/>
                </a:solidFill>
                <a:highlight>
                  <a:srgbClr val="1B212C"/>
                </a:highlight>
                <a:latin typeface="Roboto"/>
                <a:ea typeface="Roboto"/>
                <a:cs typeface="Roboto"/>
                <a:sym typeface="Roboto"/>
              </a:rPr>
              <a:t>Мы планируем на регулярной основе обновлять функционал бота, исследуя отзывы пользователей и адаптируя приложение под их нужды. Это позволит сохранять актуальность бота и повышать удовлетворенность клиентов.</a:t>
            </a:r>
            <a:endParaRPr sz="2038">
              <a:solidFill>
                <a:srgbClr val="ECECEC"/>
              </a:solidFill>
              <a:highlight>
                <a:srgbClr val="1B212C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Заключение</a:t>
            </a:r>
            <a:endParaRPr b="1"/>
          </a:p>
        </p:txBody>
      </p:sp>
      <p:sp>
        <p:nvSpPr>
          <p:cNvPr id="183" name="Google Shape;183;p21"/>
          <p:cNvSpPr txBox="1"/>
          <p:nvPr>
            <p:ph idx="1" type="body"/>
          </p:nvPr>
        </p:nvSpPr>
        <p:spPr>
          <a:xfrm>
            <a:off x="1255950" y="11853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400">
                <a:solidFill>
                  <a:srgbClr val="ECECEC"/>
                </a:solidFill>
                <a:highlight>
                  <a:srgbClr val="1B212C"/>
                </a:highlight>
                <a:latin typeface="Roboto"/>
                <a:ea typeface="Roboto"/>
                <a:cs typeface="Roboto"/>
                <a:sym typeface="Roboto"/>
              </a:rPr>
              <a:t>Проект является отличным примером того, как можно успешно реализовать идею с минимальными ресурсами за короткий срок, эффективно используя имеющиеся знания и возможности. Мы уверены, что этот Телеграм-бот станет надежным помощником для пользователей и поможет улучшить их опыт взаимодействия с техникой. Мы готовы к дальнейшему развитию и совершенствованию нашего продукта, чтобы он соответствовал требованиям и ожиданиям аудитории в будущем.</a:t>
            </a:r>
            <a:endParaRPr sz="1500">
              <a:highlight>
                <a:srgbClr val="1B212C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