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3"/>
  </p:notesMasterIdLst>
  <p:sldIdLst>
    <p:sldId id="1274" r:id="rId2"/>
    <p:sldId id="1239" r:id="rId3"/>
    <p:sldId id="1242" r:id="rId4"/>
    <p:sldId id="1243" r:id="rId5"/>
    <p:sldId id="1244" r:id="rId6"/>
    <p:sldId id="1245" r:id="rId7"/>
    <p:sldId id="1248" r:id="rId8"/>
    <p:sldId id="1249" r:id="rId9"/>
    <p:sldId id="1250" r:id="rId10"/>
    <p:sldId id="1251" r:id="rId11"/>
    <p:sldId id="1252" r:id="rId12"/>
    <p:sldId id="1253" r:id="rId13"/>
    <p:sldId id="1254" r:id="rId14"/>
    <p:sldId id="1255" r:id="rId15"/>
    <p:sldId id="1256" r:id="rId16"/>
    <p:sldId id="1257" r:id="rId17"/>
    <p:sldId id="1258" r:id="rId18"/>
    <p:sldId id="1259" r:id="rId19"/>
    <p:sldId id="1260" r:id="rId20"/>
    <p:sldId id="1261" r:id="rId21"/>
    <p:sldId id="1262" r:id="rId22"/>
    <p:sldId id="1263" r:id="rId23"/>
    <p:sldId id="1265" r:id="rId24"/>
    <p:sldId id="1282" r:id="rId25"/>
    <p:sldId id="1283" r:id="rId26"/>
    <p:sldId id="1288" r:id="rId27"/>
    <p:sldId id="1278" r:id="rId28"/>
    <p:sldId id="1279" r:id="rId29"/>
    <p:sldId id="1287" r:id="rId30"/>
    <p:sldId id="1289" r:id="rId31"/>
    <p:sldId id="1290" r:id="rId32"/>
    <p:sldId id="1277" r:id="rId33"/>
    <p:sldId id="1291" r:id="rId34"/>
    <p:sldId id="1267" r:id="rId35"/>
    <p:sldId id="1292" r:id="rId36"/>
    <p:sldId id="1272" r:id="rId37"/>
    <p:sldId id="1273" r:id="rId38"/>
    <p:sldId id="1293" r:id="rId39"/>
    <p:sldId id="1281" r:id="rId40"/>
    <p:sldId id="1280" r:id="rId41"/>
    <p:sldId id="1294"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p:restoredTop sz="94694"/>
  </p:normalViewPr>
  <p:slideViewPr>
    <p:cSldViewPr snapToGrid="0" snapToObjects="1">
      <p:cViewPr varScale="1">
        <p:scale>
          <a:sx n="142" d="100"/>
          <a:sy n="142" d="100"/>
        </p:scale>
        <p:origin x="208"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27F6A8-F768-6541-9204-8F169D3F8D05}" type="datetimeFigureOut">
              <a:rPr lang="en-US" smtClean="0"/>
              <a:t>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E41C22-6824-5642-94EB-97A02A7387FC}" type="slidenum">
              <a:rPr lang="en-US" smtClean="0"/>
              <a:t>‹#›</a:t>
            </a:fld>
            <a:endParaRPr lang="en-US"/>
          </a:p>
        </p:txBody>
      </p:sp>
    </p:spTree>
    <p:extLst>
      <p:ext uri="{BB962C8B-B14F-4D97-AF65-F5344CB8AC3E}">
        <p14:creationId xmlns:p14="http://schemas.microsoft.com/office/powerpoint/2010/main" val="3711727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7120B2F-778B-446F-A56C-1DBA89642255}"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5748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7120B2F-778B-446F-A56C-1DBA89642255}"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8052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Arrays</a:t>
            </a:r>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7120B2F-778B-446F-A56C-1DBA89642255}"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9014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7120B2F-778B-446F-A56C-1DBA89642255}"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1035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Arrays</a:t>
            </a:r>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7120B2F-778B-446F-A56C-1DBA89642255}"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1019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7120B2F-778B-446F-A56C-1DBA89642255}"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44493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Arrays</a:t>
            </a:r>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7120B2F-778B-446F-A56C-1DBA89642255}"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5958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7120B2F-778B-446F-A56C-1DBA89642255}"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5739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PFA</a:t>
            </a:r>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7120B2F-778B-446F-A56C-1DBA89642255}"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65325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7120B2F-778B-446F-A56C-1DBA89642255}"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73923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PFA</a:t>
            </a:r>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7120B2F-778B-446F-A56C-1DBA89642255}"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5517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Midterm: basics, active, if, strings  (**see midterm sample Q for these topics**)</a:t>
            </a:r>
          </a:p>
          <a:p>
            <a:r>
              <a:rPr lang="en-US" dirty="0"/>
              <a:t>Final: loops, functions, arrays, </a:t>
            </a:r>
            <a:r>
              <a:rPr lang="en-US" dirty="0" err="1"/>
              <a:t>PFAs+searching</a:t>
            </a:r>
            <a:r>
              <a:rPr lang="en-US" dirty="0"/>
              <a:t>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7120B2F-778B-446F-A56C-1DBA89642255}"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2106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7120B2F-778B-446F-A56C-1DBA89642255}"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59260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PFA</a:t>
            </a:r>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7120B2F-778B-446F-A56C-1DBA89642255}"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20014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7120B2F-778B-446F-A56C-1DBA89642255}"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15160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7120B2F-778B-446F-A56C-1DBA89642255}"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5682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Strings, loops, if</a:t>
            </a:r>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7120B2F-778B-446F-A56C-1DBA89642255}"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92198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Strings, loops, if</a:t>
            </a:r>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7120B2F-778B-446F-A56C-1DBA89642255}"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96869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Strings, loops, if</a:t>
            </a:r>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7120B2F-778B-446F-A56C-1DBA89642255}"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75022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Strings, loops, if</a:t>
            </a:r>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7120B2F-778B-446F-A56C-1DBA89642255}"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62563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ARRAYS, functions, loops, if</a:t>
            </a:r>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7120B2F-778B-446F-A56C-1DBA89642255}"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46879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arrays</a:t>
            </a:r>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7120B2F-778B-446F-A56C-1DBA89642255}"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2377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7120B2F-778B-446F-A56C-1DBA89642255}"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4824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7120B2F-778B-446F-A56C-1DBA89642255}"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1387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7120B2F-778B-446F-A56C-1DBA89642255}"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3817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7120B2F-778B-446F-A56C-1DBA89642255}"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9781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7120B2F-778B-446F-A56C-1DBA89642255}"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7443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Functions</a:t>
            </a:r>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7120B2F-778B-446F-A56C-1DBA89642255}"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5362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7120B2F-778B-446F-A56C-1DBA89642255}"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1388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7120B2F-778B-446F-A56C-1DBA89642255}"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3320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8E4826-B7CF-2D43-A8D8-A3357E043370}" type="datetimeFigureOut">
              <a:rPr lang="en-US" smtClean="0"/>
              <a:t>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6A686-8933-EA46-AA54-93DAC91C8FA0}" type="slidenum">
              <a:rPr lang="en-US" smtClean="0"/>
              <a:t>‹#›</a:t>
            </a:fld>
            <a:endParaRPr lang="en-US"/>
          </a:p>
        </p:txBody>
      </p:sp>
    </p:spTree>
    <p:extLst>
      <p:ext uri="{BB962C8B-B14F-4D97-AF65-F5344CB8AC3E}">
        <p14:creationId xmlns:p14="http://schemas.microsoft.com/office/powerpoint/2010/main" val="3637318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8E4826-B7CF-2D43-A8D8-A3357E043370}" type="datetimeFigureOut">
              <a:rPr lang="en-US" smtClean="0"/>
              <a:t>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6A686-8933-EA46-AA54-93DAC91C8FA0}" type="slidenum">
              <a:rPr lang="en-US" smtClean="0"/>
              <a:t>‹#›</a:t>
            </a:fld>
            <a:endParaRPr lang="en-US"/>
          </a:p>
        </p:txBody>
      </p:sp>
    </p:spTree>
    <p:extLst>
      <p:ext uri="{BB962C8B-B14F-4D97-AF65-F5344CB8AC3E}">
        <p14:creationId xmlns:p14="http://schemas.microsoft.com/office/powerpoint/2010/main" val="1173228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8E4826-B7CF-2D43-A8D8-A3357E043370}" type="datetimeFigureOut">
              <a:rPr lang="en-US" smtClean="0"/>
              <a:t>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6A686-8933-EA46-AA54-93DAC91C8FA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65659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8E4826-B7CF-2D43-A8D8-A3357E043370}" type="datetimeFigureOut">
              <a:rPr lang="en-US" smtClean="0"/>
              <a:t>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6A686-8933-EA46-AA54-93DAC91C8FA0}" type="slidenum">
              <a:rPr lang="en-US" smtClean="0"/>
              <a:t>‹#›</a:t>
            </a:fld>
            <a:endParaRPr lang="en-US"/>
          </a:p>
        </p:txBody>
      </p:sp>
    </p:spTree>
    <p:extLst>
      <p:ext uri="{BB962C8B-B14F-4D97-AF65-F5344CB8AC3E}">
        <p14:creationId xmlns:p14="http://schemas.microsoft.com/office/powerpoint/2010/main" val="31507008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8E4826-B7CF-2D43-A8D8-A3357E043370}" type="datetimeFigureOut">
              <a:rPr lang="en-US" smtClean="0"/>
              <a:t>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6A686-8933-EA46-AA54-93DAC91C8FA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52931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8E4826-B7CF-2D43-A8D8-A3357E043370}" type="datetimeFigureOut">
              <a:rPr lang="en-US" smtClean="0"/>
              <a:t>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6A686-8933-EA46-AA54-93DAC91C8FA0}" type="slidenum">
              <a:rPr lang="en-US" smtClean="0"/>
              <a:t>‹#›</a:t>
            </a:fld>
            <a:endParaRPr lang="en-US"/>
          </a:p>
        </p:txBody>
      </p:sp>
    </p:spTree>
    <p:extLst>
      <p:ext uri="{BB962C8B-B14F-4D97-AF65-F5344CB8AC3E}">
        <p14:creationId xmlns:p14="http://schemas.microsoft.com/office/powerpoint/2010/main" val="1208964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8E4826-B7CF-2D43-A8D8-A3357E043370}" type="datetimeFigureOut">
              <a:rPr lang="en-US" smtClean="0"/>
              <a:t>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6A686-8933-EA46-AA54-93DAC91C8FA0}" type="slidenum">
              <a:rPr lang="en-US" smtClean="0"/>
              <a:t>‹#›</a:t>
            </a:fld>
            <a:endParaRPr lang="en-US"/>
          </a:p>
        </p:txBody>
      </p:sp>
    </p:spTree>
    <p:extLst>
      <p:ext uri="{BB962C8B-B14F-4D97-AF65-F5344CB8AC3E}">
        <p14:creationId xmlns:p14="http://schemas.microsoft.com/office/powerpoint/2010/main" val="901057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8E4826-B7CF-2D43-A8D8-A3357E043370}" type="datetimeFigureOut">
              <a:rPr lang="en-US" smtClean="0"/>
              <a:t>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6A686-8933-EA46-AA54-93DAC91C8FA0}" type="slidenum">
              <a:rPr lang="en-US" smtClean="0"/>
              <a:t>‹#›</a:t>
            </a:fld>
            <a:endParaRPr lang="en-US"/>
          </a:p>
        </p:txBody>
      </p:sp>
    </p:spTree>
    <p:extLst>
      <p:ext uri="{BB962C8B-B14F-4D97-AF65-F5344CB8AC3E}">
        <p14:creationId xmlns:p14="http://schemas.microsoft.com/office/powerpoint/2010/main" val="164490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8E4826-B7CF-2D43-A8D8-A3357E043370}" type="datetimeFigureOut">
              <a:rPr lang="en-US" smtClean="0"/>
              <a:t>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6A686-8933-EA46-AA54-93DAC91C8FA0}" type="slidenum">
              <a:rPr lang="en-US" smtClean="0"/>
              <a:t>‹#›</a:t>
            </a:fld>
            <a:endParaRPr lang="en-US"/>
          </a:p>
        </p:txBody>
      </p:sp>
    </p:spTree>
    <p:extLst>
      <p:ext uri="{BB962C8B-B14F-4D97-AF65-F5344CB8AC3E}">
        <p14:creationId xmlns:p14="http://schemas.microsoft.com/office/powerpoint/2010/main" val="624257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8E4826-B7CF-2D43-A8D8-A3357E043370}" type="datetimeFigureOut">
              <a:rPr lang="en-US" smtClean="0"/>
              <a:t>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6A686-8933-EA46-AA54-93DAC91C8FA0}" type="slidenum">
              <a:rPr lang="en-US" smtClean="0"/>
              <a:t>‹#›</a:t>
            </a:fld>
            <a:endParaRPr lang="en-US"/>
          </a:p>
        </p:txBody>
      </p:sp>
    </p:spTree>
    <p:extLst>
      <p:ext uri="{BB962C8B-B14F-4D97-AF65-F5344CB8AC3E}">
        <p14:creationId xmlns:p14="http://schemas.microsoft.com/office/powerpoint/2010/main" val="2641869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8E4826-B7CF-2D43-A8D8-A3357E043370}" type="datetimeFigureOut">
              <a:rPr lang="en-US" smtClean="0"/>
              <a:t>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C6A686-8933-EA46-AA54-93DAC91C8FA0}" type="slidenum">
              <a:rPr lang="en-US" smtClean="0"/>
              <a:t>‹#›</a:t>
            </a:fld>
            <a:endParaRPr lang="en-US"/>
          </a:p>
        </p:txBody>
      </p:sp>
    </p:spTree>
    <p:extLst>
      <p:ext uri="{BB962C8B-B14F-4D97-AF65-F5344CB8AC3E}">
        <p14:creationId xmlns:p14="http://schemas.microsoft.com/office/powerpoint/2010/main" val="483553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8E4826-B7CF-2D43-A8D8-A3357E043370}" type="datetimeFigureOut">
              <a:rPr lang="en-US" smtClean="0"/>
              <a:t>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C6A686-8933-EA46-AA54-93DAC91C8FA0}" type="slidenum">
              <a:rPr lang="en-US" smtClean="0"/>
              <a:t>‹#›</a:t>
            </a:fld>
            <a:endParaRPr lang="en-US"/>
          </a:p>
        </p:txBody>
      </p:sp>
    </p:spTree>
    <p:extLst>
      <p:ext uri="{BB962C8B-B14F-4D97-AF65-F5344CB8AC3E}">
        <p14:creationId xmlns:p14="http://schemas.microsoft.com/office/powerpoint/2010/main" val="2216618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8E4826-B7CF-2D43-A8D8-A3357E043370}" type="datetimeFigureOut">
              <a:rPr lang="en-US" smtClean="0"/>
              <a:t>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C6A686-8933-EA46-AA54-93DAC91C8FA0}" type="slidenum">
              <a:rPr lang="en-US" smtClean="0"/>
              <a:t>‹#›</a:t>
            </a:fld>
            <a:endParaRPr lang="en-US"/>
          </a:p>
        </p:txBody>
      </p:sp>
    </p:spTree>
    <p:extLst>
      <p:ext uri="{BB962C8B-B14F-4D97-AF65-F5344CB8AC3E}">
        <p14:creationId xmlns:p14="http://schemas.microsoft.com/office/powerpoint/2010/main" val="376292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8E4826-B7CF-2D43-A8D8-A3357E043370}" type="datetimeFigureOut">
              <a:rPr lang="en-US" smtClean="0"/>
              <a:t>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C6A686-8933-EA46-AA54-93DAC91C8FA0}" type="slidenum">
              <a:rPr lang="en-US" smtClean="0"/>
              <a:t>‹#›</a:t>
            </a:fld>
            <a:endParaRPr lang="en-US"/>
          </a:p>
        </p:txBody>
      </p:sp>
    </p:spTree>
    <p:extLst>
      <p:ext uri="{BB962C8B-B14F-4D97-AF65-F5344CB8AC3E}">
        <p14:creationId xmlns:p14="http://schemas.microsoft.com/office/powerpoint/2010/main" val="558181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8E4826-B7CF-2D43-A8D8-A3357E043370}" type="datetimeFigureOut">
              <a:rPr lang="en-US" smtClean="0"/>
              <a:t>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C6A686-8933-EA46-AA54-93DAC91C8FA0}" type="slidenum">
              <a:rPr lang="en-US" smtClean="0"/>
              <a:t>‹#›</a:t>
            </a:fld>
            <a:endParaRPr lang="en-US"/>
          </a:p>
        </p:txBody>
      </p:sp>
    </p:spTree>
    <p:extLst>
      <p:ext uri="{BB962C8B-B14F-4D97-AF65-F5344CB8AC3E}">
        <p14:creationId xmlns:p14="http://schemas.microsoft.com/office/powerpoint/2010/main" val="3356463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8E4826-B7CF-2D43-A8D8-A3357E043370}" type="datetimeFigureOut">
              <a:rPr lang="en-US" smtClean="0"/>
              <a:t>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C6A686-8933-EA46-AA54-93DAC91C8FA0}" type="slidenum">
              <a:rPr lang="en-US" smtClean="0"/>
              <a:t>‹#›</a:t>
            </a:fld>
            <a:endParaRPr lang="en-US"/>
          </a:p>
        </p:txBody>
      </p:sp>
    </p:spTree>
    <p:extLst>
      <p:ext uri="{BB962C8B-B14F-4D97-AF65-F5344CB8AC3E}">
        <p14:creationId xmlns:p14="http://schemas.microsoft.com/office/powerpoint/2010/main" val="106943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D8E4826-B7CF-2D43-A8D8-A3357E043370}" type="datetimeFigureOut">
              <a:rPr lang="en-US" smtClean="0"/>
              <a:t>4/20/21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0C6A686-8933-EA46-AA54-93DAC91C8FA0}" type="slidenum">
              <a:rPr lang="en-US" smtClean="0"/>
              <a:t>‹#›</a:t>
            </a:fld>
            <a:endParaRPr lang="en-US"/>
          </a:p>
        </p:txBody>
      </p:sp>
    </p:spTree>
    <p:extLst>
      <p:ext uri="{BB962C8B-B14F-4D97-AF65-F5344CB8AC3E}">
        <p14:creationId xmlns:p14="http://schemas.microsoft.com/office/powerpoint/2010/main" val="32359950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F7F83-8567-409C-A9B4-9E13268BB058}"/>
              </a:ext>
            </a:extLst>
          </p:cNvPr>
          <p:cNvSpPr>
            <a:spLocks noGrp="1"/>
          </p:cNvSpPr>
          <p:nvPr>
            <p:ph type="ctrTitle"/>
          </p:nvPr>
        </p:nvSpPr>
        <p:spPr/>
        <p:txBody>
          <a:bodyPr/>
          <a:lstStyle/>
          <a:p>
            <a:r>
              <a:rPr lang="en-US" dirty="0"/>
              <a:t>COMP 1010</a:t>
            </a:r>
            <a:br>
              <a:rPr lang="en-US" dirty="0"/>
            </a:br>
            <a:r>
              <a:rPr lang="en-US" dirty="0"/>
              <a:t>Final Exam Practice</a:t>
            </a:r>
            <a:endParaRPr lang="en-CA" dirty="0"/>
          </a:p>
        </p:txBody>
      </p:sp>
      <p:sp>
        <p:nvSpPr>
          <p:cNvPr id="3" name="Subtitle 2">
            <a:extLst>
              <a:ext uri="{FF2B5EF4-FFF2-40B4-BE49-F238E27FC236}">
                <a16:creationId xmlns:a16="http://schemas.microsoft.com/office/drawing/2014/main" id="{041B7636-FCAC-4A35-8333-957D7D002E8C}"/>
              </a:ext>
            </a:extLst>
          </p:cNvPr>
          <p:cNvSpPr>
            <a:spLocks noGrp="1"/>
          </p:cNvSpPr>
          <p:nvPr>
            <p:ph type="subTitle" idx="1"/>
          </p:nvPr>
        </p:nvSpPr>
        <p:spPr/>
        <p:txBody>
          <a:bodyPr>
            <a:normAutofit/>
          </a:bodyPr>
          <a:lstStyle/>
          <a:p>
            <a:r>
              <a:rPr lang="en-US" dirty="0"/>
              <a:t>Dr. Celine Latulipe</a:t>
            </a:r>
            <a:endParaRPr lang="en-CA" dirty="0"/>
          </a:p>
        </p:txBody>
      </p:sp>
    </p:spTree>
    <p:extLst>
      <p:ext uri="{BB962C8B-B14F-4D97-AF65-F5344CB8AC3E}">
        <p14:creationId xmlns:p14="http://schemas.microsoft.com/office/powerpoint/2010/main" val="89797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225C0-9A41-4981-B824-7274C6F676E1}"/>
              </a:ext>
            </a:extLst>
          </p:cNvPr>
          <p:cNvSpPr>
            <a:spLocks noGrp="1"/>
          </p:cNvSpPr>
          <p:nvPr>
            <p:ph type="title"/>
          </p:nvPr>
        </p:nvSpPr>
        <p:spPr/>
        <p:txBody>
          <a:bodyPr/>
          <a:lstStyle/>
          <a:p>
            <a:r>
              <a:rPr lang="en-US" dirty="0"/>
              <a:t>Short Answer Q4</a:t>
            </a:r>
            <a:endParaRPr lang="en-CA" dirty="0"/>
          </a:p>
        </p:txBody>
      </p:sp>
      <p:pic>
        <p:nvPicPr>
          <p:cNvPr id="4" name="Picture 3">
            <a:extLst>
              <a:ext uri="{FF2B5EF4-FFF2-40B4-BE49-F238E27FC236}">
                <a16:creationId xmlns:a16="http://schemas.microsoft.com/office/drawing/2014/main" id="{727CC884-FB0E-4CDD-976C-268DAEC1C9D4}"/>
              </a:ext>
            </a:extLst>
          </p:cNvPr>
          <p:cNvPicPr>
            <a:picLocks noChangeAspect="1"/>
          </p:cNvPicPr>
          <p:nvPr/>
        </p:nvPicPr>
        <p:blipFill rotWithShape="1">
          <a:blip r:embed="rId3"/>
          <a:srcRect l="8420"/>
          <a:stretch/>
        </p:blipFill>
        <p:spPr>
          <a:xfrm>
            <a:off x="677334" y="4339551"/>
            <a:ext cx="8374124" cy="1300788"/>
          </a:xfrm>
          <a:prstGeom prst="rect">
            <a:avLst/>
          </a:prstGeom>
        </p:spPr>
      </p:pic>
    </p:spTree>
    <p:extLst>
      <p:ext uri="{BB962C8B-B14F-4D97-AF65-F5344CB8AC3E}">
        <p14:creationId xmlns:p14="http://schemas.microsoft.com/office/powerpoint/2010/main" val="4123197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225C0-9A41-4981-B824-7274C6F676E1}"/>
              </a:ext>
            </a:extLst>
          </p:cNvPr>
          <p:cNvSpPr>
            <a:spLocks noGrp="1"/>
          </p:cNvSpPr>
          <p:nvPr>
            <p:ph type="title"/>
          </p:nvPr>
        </p:nvSpPr>
        <p:spPr/>
        <p:txBody>
          <a:bodyPr/>
          <a:lstStyle/>
          <a:p>
            <a:r>
              <a:rPr lang="en-US" dirty="0"/>
              <a:t>Short Answer Q5</a:t>
            </a:r>
            <a:endParaRPr lang="en-CA" dirty="0"/>
          </a:p>
        </p:txBody>
      </p:sp>
      <p:pic>
        <p:nvPicPr>
          <p:cNvPr id="5" name="Picture 4">
            <a:extLst>
              <a:ext uri="{FF2B5EF4-FFF2-40B4-BE49-F238E27FC236}">
                <a16:creationId xmlns:a16="http://schemas.microsoft.com/office/drawing/2014/main" id="{45E163F0-D1B0-4F62-A2F2-BAF48BC7DEB1}"/>
              </a:ext>
            </a:extLst>
          </p:cNvPr>
          <p:cNvPicPr>
            <a:picLocks noChangeAspect="1"/>
          </p:cNvPicPr>
          <p:nvPr/>
        </p:nvPicPr>
        <p:blipFill rotWithShape="1">
          <a:blip r:embed="rId3"/>
          <a:srcRect l="7846"/>
          <a:stretch/>
        </p:blipFill>
        <p:spPr>
          <a:xfrm>
            <a:off x="1207697" y="2058200"/>
            <a:ext cx="8426633" cy="1091705"/>
          </a:xfrm>
          <a:prstGeom prst="rect">
            <a:avLst/>
          </a:prstGeom>
        </p:spPr>
      </p:pic>
      <p:sp>
        <p:nvSpPr>
          <p:cNvPr id="6" name="Rectangle 5">
            <a:extLst>
              <a:ext uri="{FF2B5EF4-FFF2-40B4-BE49-F238E27FC236}">
                <a16:creationId xmlns:a16="http://schemas.microsoft.com/office/drawing/2014/main" id="{BF875602-A292-42C7-B146-BDCF04472E2C}"/>
              </a:ext>
            </a:extLst>
          </p:cNvPr>
          <p:cNvSpPr/>
          <p:nvPr/>
        </p:nvSpPr>
        <p:spPr>
          <a:xfrm flipV="1">
            <a:off x="1331128" y="2604052"/>
            <a:ext cx="7088316" cy="6326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en-CA">
              <a:solidFill>
                <a:prstClr val="white"/>
              </a:solidFill>
              <a:latin typeface="Gill Sans MT" panose="020B0502020104020203"/>
            </a:endParaRPr>
          </a:p>
        </p:txBody>
      </p:sp>
    </p:spTree>
    <p:extLst>
      <p:ext uri="{BB962C8B-B14F-4D97-AF65-F5344CB8AC3E}">
        <p14:creationId xmlns:p14="http://schemas.microsoft.com/office/powerpoint/2010/main" val="3363901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225C0-9A41-4981-B824-7274C6F676E1}"/>
              </a:ext>
            </a:extLst>
          </p:cNvPr>
          <p:cNvSpPr>
            <a:spLocks noGrp="1"/>
          </p:cNvSpPr>
          <p:nvPr>
            <p:ph type="title"/>
          </p:nvPr>
        </p:nvSpPr>
        <p:spPr/>
        <p:txBody>
          <a:bodyPr/>
          <a:lstStyle/>
          <a:p>
            <a:r>
              <a:rPr lang="en-US" dirty="0"/>
              <a:t>Short Answer Q5</a:t>
            </a:r>
            <a:endParaRPr lang="en-CA" dirty="0"/>
          </a:p>
        </p:txBody>
      </p:sp>
      <p:pic>
        <p:nvPicPr>
          <p:cNvPr id="5" name="Picture 4">
            <a:extLst>
              <a:ext uri="{FF2B5EF4-FFF2-40B4-BE49-F238E27FC236}">
                <a16:creationId xmlns:a16="http://schemas.microsoft.com/office/drawing/2014/main" id="{45E163F0-D1B0-4F62-A2F2-BAF48BC7DEB1}"/>
              </a:ext>
            </a:extLst>
          </p:cNvPr>
          <p:cNvPicPr>
            <a:picLocks noChangeAspect="1"/>
          </p:cNvPicPr>
          <p:nvPr/>
        </p:nvPicPr>
        <p:blipFill rotWithShape="1">
          <a:blip r:embed="rId3"/>
          <a:srcRect l="7995"/>
          <a:stretch/>
        </p:blipFill>
        <p:spPr>
          <a:xfrm>
            <a:off x="1031451" y="4331876"/>
            <a:ext cx="8412942" cy="1091705"/>
          </a:xfrm>
          <a:prstGeom prst="rect">
            <a:avLst/>
          </a:prstGeom>
        </p:spPr>
      </p:pic>
      <p:sp>
        <p:nvSpPr>
          <p:cNvPr id="4" name="TextBox 3">
            <a:extLst>
              <a:ext uri="{FF2B5EF4-FFF2-40B4-BE49-F238E27FC236}">
                <a16:creationId xmlns:a16="http://schemas.microsoft.com/office/drawing/2014/main" id="{9EB1034B-C753-764A-925C-C796A5357BA3}"/>
              </a:ext>
            </a:extLst>
          </p:cNvPr>
          <p:cNvSpPr txBox="1"/>
          <p:nvPr/>
        </p:nvSpPr>
        <p:spPr>
          <a:xfrm>
            <a:off x="1198218" y="4910010"/>
            <a:ext cx="7215808" cy="338554"/>
          </a:xfrm>
          <a:prstGeom prst="rect">
            <a:avLst/>
          </a:prstGeom>
          <a:solidFill>
            <a:schemeClr val="bg1"/>
          </a:solidFill>
        </p:spPr>
        <p:txBody>
          <a:bodyPr wrap="square" rtlCol="0">
            <a:spAutoFit/>
          </a:bodyPr>
          <a:lstStyle/>
          <a:p>
            <a:r>
              <a:rPr lang="en-US" sz="1600" b="1" dirty="0">
                <a:solidFill>
                  <a:srgbClr val="FF0000"/>
                </a:solidFill>
                <a:latin typeface="Menlo" panose="020B0609030804020204" pitchFamily="49" charset="0"/>
                <a:ea typeface="Menlo" panose="020B0609030804020204" pitchFamily="49" charset="0"/>
                <a:cs typeface="Menlo" panose="020B0609030804020204" pitchFamily="49" charset="0"/>
              </a:rPr>
              <a:t>String[] </a:t>
            </a:r>
            <a:r>
              <a:rPr lang="en-US" sz="1600" b="1" dirty="0" err="1">
                <a:solidFill>
                  <a:srgbClr val="FF0000"/>
                </a:solidFill>
                <a:latin typeface="Menlo" panose="020B0609030804020204" pitchFamily="49" charset="0"/>
                <a:ea typeface="Menlo" panose="020B0609030804020204" pitchFamily="49" charset="0"/>
                <a:cs typeface="Menlo" panose="020B0609030804020204" pitchFamily="49" charset="0"/>
              </a:rPr>
              <a:t>favourites</a:t>
            </a:r>
            <a:r>
              <a:rPr lang="en-US" sz="1600" b="1" dirty="0">
                <a:solidFill>
                  <a:srgbClr val="FF0000"/>
                </a:solidFill>
                <a:latin typeface="Menlo" panose="020B0609030804020204" pitchFamily="49" charset="0"/>
                <a:ea typeface="Menlo" panose="020B0609030804020204" pitchFamily="49" charset="0"/>
                <a:cs typeface="Menlo" panose="020B0609030804020204" pitchFamily="49" charset="0"/>
              </a:rPr>
              <a:t> = { “dal”, “roti”, “chicken curry”};</a:t>
            </a:r>
          </a:p>
        </p:txBody>
      </p:sp>
    </p:spTree>
    <p:extLst>
      <p:ext uri="{BB962C8B-B14F-4D97-AF65-F5344CB8AC3E}">
        <p14:creationId xmlns:p14="http://schemas.microsoft.com/office/powerpoint/2010/main" val="850650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225C0-9A41-4981-B824-7274C6F676E1}"/>
              </a:ext>
            </a:extLst>
          </p:cNvPr>
          <p:cNvSpPr>
            <a:spLocks noGrp="1"/>
          </p:cNvSpPr>
          <p:nvPr>
            <p:ph type="title"/>
          </p:nvPr>
        </p:nvSpPr>
        <p:spPr>
          <a:xfrm>
            <a:off x="677334" y="609600"/>
            <a:ext cx="9144000" cy="1320800"/>
          </a:xfrm>
        </p:spPr>
        <p:txBody>
          <a:bodyPr/>
          <a:lstStyle/>
          <a:p>
            <a:r>
              <a:rPr lang="en-US" dirty="0"/>
              <a:t>Short Answer Q6</a:t>
            </a:r>
            <a:endParaRPr lang="en-CA" dirty="0"/>
          </a:p>
        </p:txBody>
      </p:sp>
      <p:pic>
        <p:nvPicPr>
          <p:cNvPr id="5" name="Picture 4">
            <a:extLst>
              <a:ext uri="{FF2B5EF4-FFF2-40B4-BE49-F238E27FC236}">
                <a16:creationId xmlns:a16="http://schemas.microsoft.com/office/drawing/2014/main" id="{D5F1495C-B6AF-4B09-BF3C-1168C4D642B8}"/>
              </a:ext>
            </a:extLst>
          </p:cNvPr>
          <p:cNvPicPr>
            <a:picLocks noChangeAspect="1"/>
          </p:cNvPicPr>
          <p:nvPr/>
        </p:nvPicPr>
        <p:blipFill rotWithShape="1">
          <a:blip r:embed="rId3"/>
          <a:srcRect l="7592"/>
          <a:stretch/>
        </p:blipFill>
        <p:spPr>
          <a:xfrm>
            <a:off x="1371600" y="1974623"/>
            <a:ext cx="8449734" cy="2952978"/>
          </a:xfrm>
          <a:prstGeom prst="rect">
            <a:avLst/>
          </a:prstGeom>
        </p:spPr>
      </p:pic>
      <p:sp>
        <p:nvSpPr>
          <p:cNvPr id="6" name="Rectangle 5">
            <a:extLst>
              <a:ext uri="{FF2B5EF4-FFF2-40B4-BE49-F238E27FC236}">
                <a16:creationId xmlns:a16="http://schemas.microsoft.com/office/drawing/2014/main" id="{135D004B-881F-476F-97B1-C2724B79FA0C}"/>
              </a:ext>
            </a:extLst>
          </p:cNvPr>
          <p:cNvSpPr/>
          <p:nvPr/>
        </p:nvSpPr>
        <p:spPr>
          <a:xfrm flipV="1">
            <a:off x="4368209" y="2806406"/>
            <a:ext cx="3455581" cy="2121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en-CA">
              <a:solidFill>
                <a:prstClr val="white"/>
              </a:solidFill>
              <a:latin typeface="Gill Sans MT" panose="020B0502020104020203"/>
            </a:endParaRPr>
          </a:p>
        </p:txBody>
      </p:sp>
    </p:spTree>
    <p:extLst>
      <p:ext uri="{BB962C8B-B14F-4D97-AF65-F5344CB8AC3E}">
        <p14:creationId xmlns:p14="http://schemas.microsoft.com/office/powerpoint/2010/main" val="1880794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225C0-9A41-4981-B824-7274C6F676E1}"/>
              </a:ext>
            </a:extLst>
          </p:cNvPr>
          <p:cNvSpPr>
            <a:spLocks noGrp="1"/>
          </p:cNvSpPr>
          <p:nvPr>
            <p:ph type="title"/>
          </p:nvPr>
        </p:nvSpPr>
        <p:spPr>
          <a:xfrm>
            <a:off x="677334" y="609600"/>
            <a:ext cx="9006692" cy="1320800"/>
          </a:xfrm>
        </p:spPr>
        <p:txBody>
          <a:bodyPr/>
          <a:lstStyle/>
          <a:p>
            <a:r>
              <a:rPr lang="en-US" dirty="0"/>
              <a:t>Short Answer Q6</a:t>
            </a:r>
            <a:endParaRPr lang="en-CA" dirty="0"/>
          </a:p>
        </p:txBody>
      </p:sp>
      <p:pic>
        <p:nvPicPr>
          <p:cNvPr id="5" name="Picture 4">
            <a:extLst>
              <a:ext uri="{FF2B5EF4-FFF2-40B4-BE49-F238E27FC236}">
                <a16:creationId xmlns:a16="http://schemas.microsoft.com/office/drawing/2014/main" id="{D5F1495C-B6AF-4B09-BF3C-1168C4D642B8}"/>
              </a:ext>
            </a:extLst>
          </p:cNvPr>
          <p:cNvPicPr>
            <a:picLocks noChangeAspect="1"/>
          </p:cNvPicPr>
          <p:nvPr/>
        </p:nvPicPr>
        <p:blipFill rotWithShape="1">
          <a:blip r:embed="rId3"/>
          <a:srcRect l="7585"/>
          <a:stretch/>
        </p:blipFill>
        <p:spPr>
          <a:xfrm>
            <a:off x="776376" y="3295422"/>
            <a:ext cx="8450449" cy="2952978"/>
          </a:xfrm>
          <a:prstGeom prst="rect">
            <a:avLst/>
          </a:prstGeom>
        </p:spPr>
      </p:pic>
    </p:spTree>
    <p:extLst>
      <p:ext uri="{BB962C8B-B14F-4D97-AF65-F5344CB8AC3E}">
        <p14:creationId xmlns:p14="http://schemas.microsoft.com/office/powerpoint/2010/main" val="1096628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225C0-9A41-4981-B824-7274C6F676E1}"/>
              </a:ext>
            </a:extLst>
          </p:cNvPr>
          <p:cNvSpPr>
            <a:spLocks noGrp="1"/>
          </p:cNvSpPr>
          <p:nvPr>
            <p:ph type="title"/>
          </p:nvPr>
        </p:nvSpPr>
        <p:spPr>
          <a:xfrm>
            <a:off x="677334" y="609600"/>
            <a:ext cx="9033196" cy="1320800"/>
          </a:xfrm>
        </p:spPr>
        <p:txBody>
          <a:bodyPr/>
          <a:lstStyle/>
          <a:p>
            <a:r>
              <a:rPr lang="en-US" dirty="0"/>
              <a:t>Short Answer Q7</a:t>
            </a:r>
            <a:endParaRPr lang="en-CA" dirty="0"/>
          </a:p>
        </p:txBody>
      </p:sp>
      <p:pic>
        <p:nvPicPr>
          <p:cNvPr id="4" name="Picture 3">
            <a:extLst>
              <a:ext uri="{FF2B5EF4-FFF2-40B4-BE49-F238E27FC236}">
                <a16:creationId xmlns:a16="http://schemas.microsoft.com/office/drawing/2014/main" id="{5EEF09B5-63B8-4796-8A97-715F992CFB6A}"/>
              </a:ext>
            </a:extLst>
          </p:cNvPr>
          <p:cNvPicPr>
            <a:picLocks noChangeAspect="1"/>
          </p:cNvPicPr>
          <p:nvPr/>
        </p:nvPicPr>
        <p:blipFill rotWithShape="1">
          <a:blip r:embed="rId3"/>
          <a:srcRect l="11465"/>
          <a:stretch/>
        </p:blipFill>
        <p:spPr>
          <a:xfrm>
            <a:off x="1604513" y="1930400"/>
            <a:ext cx="7159546" cy="4076700"/>
          </a:xfrm>
          <a:prstGeom prst="rect">
            <a:avLst/>
          </a:prstGeom>
        </p:spPr>
      </p:pic>
      <p:sp>
        <p:nvSpPr>
          <p:cNvPr id="6" name="Rectangle 5">
            <a:extLst>
              <a:ext uri="{FF2B5EF4-FFF2-40B4-BE49-F238E27FC236}">
                <a16:creationId xmlns:a16="http://schemas.microsoft.com/office/drawing/2014/main" id="{135D004B-881F-476F-97B1-C2724B79FA0C}"/>
              </a:ext>
            </a:extLst>
          </p:cNvPr>
          <p:cNvSpPr/>
          <p:nvPr/>
        </p:nvSpPr>
        <p:spPr>
          <a:xfrm flipV="1">
            <a:off x="6865475" y="4586376"/>
            <a:ext cx="648586" cy="14207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en-CA">
              <a:solidFill>
                <a:prstClr val="white"/>
              </a:solidFill>
              <a:latin typeface="Gill Sans MT" panose="020B0502020104020203"/>
            </a:endParaRPr>
          </a:p>
        </p:txBody>
      </p:sp>
    </p:spTree>
    <p:extLst>
      <p:ext uri="{BB962C8B-B14F-4D97-AF65-F5344CB8AC3E}">
        <p14:creationId xmlns:p14="http://schemas.microsoft.com/office/powerpoint/2010/main" val="2156401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225C0-9A41-4981-B824-7274C6F676E1}"/>
              </a:ext>
            </a:extLst>
          </p:cNvPr>
          <p:cNvSpPr>
            <a:spLocks noGrp="1"/>
          </p:cNvSpPr>
          <p:nvPr>
            <p:ph type="title"/>
          </p:nvPr>
        </p:nvSpPr>
        <p:spPr>
          <a:xfrm>
            <a:off x="677333" y="609600"/>
            <a:ext cx="9212101" cy="1320800"/>
          </a:xfrm>
        </p:spPr>
        <p:txBody>
          <a:bodyPr/>
          <a:lstStyle/>
          <a:p>
            <a:r>
              <a:rPr lang="en-US" dirty="0"/>
              <a:t>Short Answer Q7</a:t>
            </a:r>
            <a:endParaRPr lang="en-CA" dirty="0"/>
          </a:p>
        </p:txBody>
      </p:sp>
      <p:pic>
        <p:nvPicPr>
          <p:cNvPr id="4" name="Picture 3">
            <a:extLst>
              <a:ext uri="{FF2B5EF4-FFF2-40B4-BE49-F238E27FC236}">
                <a16:creationId xmlns:a16="http://schemas.microsoft.com/office/drawing/2014/main" id="{5EEF09B5-63B8-4796-8A97-715F992CFB6A}"/>
              </a:ext>
            </a:extLst>
          </p:cNvPr>
          <p:cNvPicPr>
            <a:picLocks noChangeAspect="1"/>
          </p:cNvPicPr>
          <p:nvPr/>
        </p:nvPicPr>
        <p:blipFill rotWithShape="1">
          <a:blip r:embed="rId3"/>
          <a:srcRect l="11306"/>
          <a:stretch/>
        </p:blipFill>
        <p:spPr>
          <a:xfrm>
            <a:off x="1664898" y="1930400"/>
            <a:ext cx="7172439" cy="4076700"/>
          </a:xfrm>
          <a:prstGeom prst="rect">
            <a:avLst/>
          </a:prstGeom>
        </p:spPr>
      </p:pic>
    </p:spTree>
    <p:extLst>
      <p:ext uri="{BB962C8B-B14F-4D97-AF65-F5344CB8AC3E}">
        <p14:creationId xmlns:p14="http://schemas.microsoft.com/office/powerpoint/2010/main" val="942358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225C0-9A41-4981-B824-7274C6F676E1}"/>
              </a:ext>
            </a:extLst>
          </p:cNvPr>
          <p:cNvSpPr>
            <a:spLocks noGrp="1"/>
          </p:cNvSpPr>
          <p:nvPr>
            <p:ph type="title"/>
          </p:nvPr>
        </p:nvSpPr>
        <p:spPr/>
        <p:txBody>
          <a:bodyPr/>
          <a:lstStyle/>
          <a:p>
            <a:r>
              <a:rPr lang="en-US" dirty="0"/>
              <a:t>Short Answer Q8</a:t>
            </a:r>
            <a:endParaRPr lang="en-CA" dirty="0"/>
          </a:p>
        </p:txBody>
      </p:sp>
      <p:pic>
        <p:nvPicPr>
          <p:cNvPr id="4" name="Picture 3">
            <a:extLst>
              <a:ext uri="{FF2B5EF4-FFF2-40B4-BE49-F238E27FC236}">
                <a16:creationId xmlns:a16="http://schemas.microsoft.com/office/drawing/2014/main" id="{A67F8018-310F-4ACF-9F1E-C153FF2FFC22}"/>
              </a:ext>
            </a:extLst>
          </p:cNvPr>
          <p:cNvPicPr>
            <a:picLocks noChangeAspect="1"/>
          </p:cNvPicPr>
          <p:nvPr/>
        </p:nvPicPr>
        <p:blipFill rotWithShape="1">
          <a:blip r:embed="rId3"/>
          <a:srcRect l="7781"/>
          <a:stretch/>
        </p:blipFill>
        <p:spPr>
          <a:xfrm>
            <a:off x="1388852" y="2375534"/>
            <a:ext cx="8432481" cy="1709368"/>
          </a:xfrm>
          <a:prstGeom prst="rect">
            <a:avLst/>
          </a:prstGeom>
        </p:spPr>
      </p:pic>
      <p:sp>
        <p:nvSpPr>
          <p:cNvPr id="6" name="Rectangle 5">
            <a:extLst>
              <a:ext uri="{FF2B5EF4-FFF2-40B4-BE49-F238E27FC236}">
                <a16:creationId xmlns:a16="http://schemas.microsoft.com/office/drawing/2014/main" id="{837FE06E-5863-4826-82A7-7BA94B400245}"/>
              </a:ext>
            </a:extLst>
          </p:cNvPr>
          <p:cNvSpPr/>
          <p:nvPr/>
        </p:nvSpPr>
        <p:spPr>
          <a:xfrm flipV="1">
            <a:off x="1468758" y="3230218"/>
            <a:ext cx="5167423" cy="11047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en-CA">
              <a:solidFill>
                <a:prstClr val="white"/>
              </a:solidFill>
              <a:latin typeface="Gill Sans MT" panose="020B0502020104020203"/>
            </a:endParaRPr>
          </a:p>
        </p:txBody>
      </p:sp>
    </p:spTree>
    <p:extLst>
      <p:ext uri="{BB962C8B-B14F-4D97-AF65-F5344CB8AC3E}">
        <p14:creationId xmlns:p14="http://schemas.microsoft.com/office/powerpoint/2010/main" val="2881826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225C0-9A41-4981-B824-7274C6F676E1}"/>
              </a:ext>
            </a:extLst>
          </p:cNvPr>
          <p:cNvSpPr>
            <a:spLocks noGrp="1"/>
          </p:cNvSpPr>
          <p:nvPr>
            <p:ph type="title"/>
          </p:nvPr>
        </p:nvSpPr>
        <p:spPr/>
        <p:txBody>
          <a:bodyPr/>
          <a:lstStyle/>
          <a:p>
            <a:r>
              <a:rPr lang="en-US" dirty="0"/>
              <a:t>Short Answer Q8</a:t>
            </a:r>
            <a:endParaRPr lang="en-CA" dirty="0"/>
          </a:p>
        </p:txBody>
      </p:sp>
      <p:pic>
        <p:nvPicPr>
          <p:cNvPr id="4" name="Picture 3">
            <a:extLst>
              <a:ext uri="{FF2B5EF4-FFF2-40B4-BE49-F238E27FC236}">
                <a16:creationId xmlns:a16="http://schemas.microsoft.com/office/drawing/2014/main" id="{A67F8018-310F-4ACF-9F1E-C153FF2FFC22}"/>
              </a:ext>
            </a:extLst>
          </p:cNvPr>
          <p:cNvPicPr>
            <a:picLocks noChangeAspect="1"/>
          </p:cNvPicPr>
          <p:nvPr/>
        </p:nvPicPr>
        <p:blipFill rotWithShape="1">
          <a:blip r:embed="rId3"/>
          <a:srcRect l="7781"/>
          <a:stretch/>
        </p:blipFill>
        <p:spPr>
          <a:xfrm>
            <a:off x="759427" y="3874134"/>
            <a:ext cx="8432481" cy="1709368"/>
          </a:xfrm>
          <a:prstGeom prst="rect">
            <a:avLst/>
          </a:prstGeom>
        </p:spPr>
      </p:pic>
    </p:spTree>
    <p:extLst>
      <p:ext uri="{BB962C8B-B14F-4D97-AF65-F5344CB8AC3E}">
        <p14:creationId xmlns:p14="http://schemas.microsoft.com/office/powerpoint/2010/main" val="1658794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225C0-9A41-4981-B824-7274C6F676E1}"/>
              </a:ext>
            </a:extLst>
          </p:cNvPr>
          <p:cNvSpPr>
            <a:spLocks noGrp="1"/>
          </p:cNvSpPr>
          <p:nvPr>
            <p:ph type="title"/>
          </p:nvPr>
        </p:nvSpPr>
        <p:spPr/>
        <p:txBody>
          <a:bodyPr/>
          <a:lstStyle/>
          <a:p>
            <a:r>
              <a:rPr lang="en-US" dirty="0"/>
              <a:t>Short Answer Q9</a:t>
            </a:r>
            <a:endParaRPr lang="en-CA" dirty="0"/>
          </a:p>
        </p:txBody>
      </p:sp>
      <p:pic>
        <p:nvPicPr>
          <p:cNvPr id="5" name="Picture 4">
            <a:extLst>
              <a:ext uri="{FF2B5EF4-FFF2-40B4-BE49-F238E27FC236}">
                <a16:creationId xmlns:a16="http://schemas.microsoft.com/office/drawing/2014/main" id="{4E891426-8AD5-4F58-8168-53CB0D493515}"/>
              </a:ext>
            </a:extLst>
          </p:cNvPr>
          <p:cNvPicPr>
            <a:picLocks noChangeAspect="1"/>
          </p:cNvPicPr>
          <p:nvPr/>
        </p:nvPicPr>
        <p:blipFill rotWithShape="1">
          <a:blip r:embed="rId3"/>
          <a:srcRect l="7310"/>
          <a:stretch/>
        </p:blipFill>
        <p:spPr>
          <a:xfrm>
            <a:off x="1345720" y="1942480"/>
            <a:ext cx="8475613" cy="3855548"/>
          </a:xfrm>
          <a:prstGeom prst="rect">
            <a:avLst/>
          </a:prstGeom>
        </p:spPr>
      </p:pic>
      <p:sp>
        <p:nvSpPr>
          <p:cNvPr id="6" name="Rectangle 5">
            <a:extLst>
              <a:ext uri="{FF2B5EF4-FFF2-40B4-BE49-F238E27FC236}">
                <a16:creationId xmlns:a16="http://schemas.microsoft.com/office/drawing/2014/main" id="{E41C2FC3-DEC8-4891-B240-C14DBEB00627}"/>
              </a:ext>
            </a:extLst>
          </p:cNvPr>
          <p:cNvSpPr/>
          <p:nvPr/>
        </p:nvSpPr>
        <p:spPr>
          <a:xfrm flipV="1">
            <a:off x="4224669" y="4159410"/>
            <a:ext cx="1871331" cy="2551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en-CA">
              <a:solidFill>
                <a:prstClr val="white"/>
              </a:solidFill>
              <a:latin typeface="Gill Sans MT" panose="020B0502020104020203"/>
            </a:endParaRPr>
          </a:p>
        </p:txBody>
      </p:sp>
      <p:sp>
        <p:nvSpPr>
          <p:cNvPr id="7" name="Rectangle 6">
            <a:extLst>
              <a:ext uri="{FF2B5EF4-FFF2-40B4-BE49-F238E27FC236}">
                <a16:creationId xmlns:a16="http://schemas.microsoft.com/office/drawing/2014/main" id="{48CBCB5D-CB3A-4F03-AEE5-9053FA502A3A}"/>
              </a:ext>
            </a:extLst>
          </p:cNvPr>
          <p:cNvSpPr/>
          <p:nvPr/>
        </p:nvSpPr>
        <p:spPr>
          <a:xfrm flipV="1">
            <a:off x="7673549" y="4159410"/>
            <a:ext cx="1321981" cy="2551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en-CA">
              <a:solidFill>
                <a:prstClr val="white"/>
              </a:solidFill>
              <a:latin typeface="Gill Sans MT" panose="020B0502020104020203"/>
            </a:endParaRPr>
          </a:p>
        </p:txBody>
      </p:sp>
      <p:sp>
        <p:nvSpPr>
          <p:cNvPr id="8" name="Rectangle 7">
            <a:extLst>
              <a:ext uri="{FF2B5EF4-FFF2-40B4-BE49-F238E27FC236}">
                <a16:creationId xmlns:a16="http://schemas.microsoft.com/office/drawing/2014/main" id="{94B979B7-7171-4297-B2D8-E05184EC9F8C}"/>
              </a:ext>
            </a:extLst>
          </p:cNvPr>
          <p:cNvSpPr/>
          <p:nvPr/>
        </p:nvSpPr>
        <p:spPr>
          <a:xfrm flipV="1">
            <a:off x="3590260" y="4686408"/>
            <a:ext cx="2505740" cy="2551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en-CA">
              <a:solidFill>
                <a:prstClr val="white"/>
              </a:solidFill>
              <a:latin typeface="Gill Sans MT" panose="020B0502020104020203"/>
            </a:endParaRPr>
          </a:p>
        </p:txBody>
      </p:sp>
      <p:sp>
        <p:nvSpPr>
          <p:cNvPr id="9" name="Rectangle 8">
            <a:extLst>
              <a:ext uri="{FF2B5EF4-FFF2-40B4-BE49-F238E27FC236}">
                <a16:creationId xmlns:a16="http://schemas.microsoft.com/office/drawing/2014/main" id="{6A9E7ADE-3430-4F70-ABD2-5E1DFF39FCB4}"/>
              </a:ext>
            </a:extLst>
          </p:cNvPr>
          <p:cNvSpPr/>
          <p:nvPr/>
        </p:nvSpPr>
        <p:spPr>
          <a:xfrm flipV="1">
            <a:off x="4020340" y="5213406"/>
            <a:ext cx="2615611" cy="2551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en-CA">
              <a:solidFill>
                <a:prstClr val="white"/>
              </a:solidFill>
              <a:latin typeface="Gill Sans MT" panose="020B0502020104020203"/>
            </a:endParaRPr>
          </a:p>
        </p:txBody>
      </p:sp>
    </p:spTree>
    <p:extLst>
      <p:ext uri="{BB962C8B-B14F-4D97-AF65-F5344CB8AC3E}">
        <p14:creationId xmlns:p14="http://schemas.microsoft.com/office/powerpoint/2010/main" val="2751243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C7118-E00D-495C-916B-96992BF7CBA9}"/>
              </a:ext>
            </a:extLst>
          </p:cNvPr>
          <p:cNvSpPr>
            <a:spLocks noGrp="1"/>
          </p:cNvSpPr>
          <p:nvPr>
            <p:ph type="title"/>
          </p:nvPr>
        </p:nvSpPr>
        <p:spPr>
          <a:xfrm>
            <a:off x="677334" y="2700867"/>
            <a:ext cx="9033195" cy="1826581"/>
          </a:xfrm>
        </p:spPr>
        <p:txBody>
          <a:bodyPr>
            <a:normAutofit fontScale="90000"/>
          </a:bodyPr>
          <a:lstStyle/>
          <a:p>
            <a:r>
              <a:rPr lang="en-US" dirty="0"/>
              <a:t>sample short answer questions &amp; answers</a:t>
            </a:r>
            <a:br>
              <a:rPr lang="en-US" dirty="0"/>
            </a:br>
            <a:endParaRPr lang="en-CA" dirty="0"/>
          </a:p>
        </p:txBody>
      </p:sp>
    </p:spTree>
    <p:extLst>
      <p:ext uri="{BB962C8B-B14F-4D97-AF65-F5344CB8AC3E}">
        <p14:creationId xmlns:p14="http://schemas.microsoft.com/office/powerpoint/2010/main" val="831792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225C0-9A41-4981-B824-7274C6F676E1}"/>
              </a:ext>
            </a:extLst>
          </p:cNvPr>
          <p:cNvSpPr>
            <a:spLocks noGrp="1"/>
          </p:cNvSpPr>
          <p:nvPr>
            <p:ph type="title"/>
          </p:nvPr>
        </p:nvSpPr>
        <p:spPr>
          <a:xfrm>
            <a:off x="677334" y="609600"/>
            <a:ext cx="9609666" cy="1320800"/>
          </a:xfrm>
        </p:spPr>
        <p:txBody>
          <a:bodyPr/>
          <a:lstStyle/>
          <a:p>
            <a:r>
              <a:rPr lang="en-US" dirty="0"/>
              <a:t>Short Answer Q9</a:t>
            </a:r>
            <a:endParaRPr lang="en-CA" dirty="0"/>
          </a:p>
        </p:txBody>
      </p:sp>
      <p:pic>
        <p:nvPicPr>
          <p:cNvPr id="5" name="Picture 4">
            <a:extLst>
              <a:ext uri="{FF2B5EF4-FFF2-40B4-BE49-F238E27FC236}">
                <a16:creationId xmlns:a16="http://schemas.microsoft.com/office/drawing/2014/main" id="{4E891426-8AD5-4F58-8168-53CB0D493515}"/>
              </a:ext>
            </a:extLst>
          </p:cNvPr>
          <p:cNvPicPr>
            <a:picLocks noChangeAspect="1"/>
          </p:cNvPicPr>
          <p:nvPr/>
        </p:nvPicPr>
        <p:blipFill rotWithShape="1">
          <a:blip r:embed="rId3"/>
          <a:srcRect l="7404"/>
          <a:stretch/>
        </p:blipFill>
        <p:spPr>
          <a:xfrm>
            <a:off x="1354346" y="2004962"/>
            <a:ext cx="8466987" cy="3855548"/>
          </a:xfrm>
          <a:prstGeom prst="rect">
            <a:avLst/>
          </a:prstGeom>
        </p:spPr>
      </p:pic>
    </p:spTree>
    <p:extLst>
      <p:ext uri="{BB962C8B-B14F-4D97-AF65-F5344CB8AC3E}">
        <p14:creationId xmlns:p14="http://schemas.microsoft.com/office/powerpoint/2010/main" val="4202675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225C0-9A41-4981-B824-7274C6F676E1}"/>
              </a:ext>
            </a:extLst>
          </p:cNvPr>
          <p:cNvSpPr>
            <a:spLocks noGrp="1"/>
          </p:cNvSpPr>
          <p:nvPr>
            <p:ph type="title"/>
          </p:nvPr>
        </p:nvSpPr>
        <p:spPr>
          <a:xfrm>
            <a:off x="677333" y="609600"/>
            <a:ext cx="9579849" cy="1320800"/>
          </a:xfrm>
        </p:spPr>
        <p:txBody>
          <a:bodyPr/>
          <a:lstStyle/>
          <a:p>
            <a:r>
              <a:rPr lang="en-US" dirty="0"/>
              <a:t>Short Answer Q10</a:t>
            </a:r>
            <a:endParaRPr lang="en-CA" dirty="0"/>
          </a:p>
        </p:txBody>
      </p:sp>
      <p:pic>
        <p:nvPicPr>
          <p:cNvPr id="4" name="Picture 3">
            <a:extLst>
              <a:ext uri="{FF2B5EF4-FFF2-40B4-BE49-F238E27FC236}">
                <a16:creationId xmlns:a16="http://schemas.microsoft.com/office/drawing/2014/main" id="{40B0D112-BCB7-4431-9C95-83F4618093D3}"/>
              </a:ext>
            </a:extLst>
          </p:cNvPr>
          <p:cNvPicPr>
            <a:picLocks noChangeAspect="1"/>
          </p:cNvPicPr>
          <p:nvPr/>
        </p:nvPicPr>
        <p:blipFill rotWithShape="1">
          <a:blip r:embed="rId3"/>
          <a:srcRect l="7404"/>
          <a:stretch/>
        </p:blipFill>
        <p:spPr>
          <a:xfrm>
            <a:off x="1354346" y="2057897"/>
            <a:ext cx="8466987" cy="3679812"/>
          </a:xfrm>
          <a:prstGeom prst="rect">
            <a:avLst/>
          </a:prstGeom>
        </p:spPr>
      </p:pic>
      <p:sp>
        <p:nvSpPr>
          <p:cNvPr id="6" name="Rectangle 5">
            <a:extLst>
              <a:ext uri="{FF2B5EF4-FFF2-40B4-BE49-F238E27FC236}">
                <a16:creationId xmlns:a16="http://schemas.microsoft.com/office/drawing/2014/main" id="{B7637C92-93A6-45BC-9933-C402706A291B}"/>
              </a:ext>
            </a:extLst>
          </p:cNvPr>
          <p:cNvSpPr/>
          <p:nvPr/>
        </p:nvSpPr>
        <p:spPr>
          <a:xfrm flipV="1">
            <a:off x="3323753" y="3386531"/>
            <a:ext cx="3473302" cy="2359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en-CA">
              <a:solidFill>
                <a:prstClr val="white"/>
              </a:solidFill>
              <a:latin typeface="Gill Sans MT" panose="020B0502020104020203"/>
            </a:endParaRPr>
          </a:p>
        </p:txBody>
      </p:sp>
      <p:sp>
        <p:nvSpPr>
          <p:cNvPr id="7" name="Rectangle 6">
            <a:extLst>
              <a:ext uri="{FF2B5EF4-FFF2-40B4-BE49-F238E27FC236}">
                <a16:creationId xmlns:a16="http://schemas.microsoft.com/office/drawing/2014/main" id="{C87A1B78-AA8D-4C30-B3F8-C59922DD9E48}"/>
              </a:ext>
            </a:extLst>
          </p:cNvPr>
          <p:cNvSpPr/>
          <p:nvPr/>
        </p:nvSpPr>
        <p:spPr>
          <a:xfrm flipV="1">
            <a:off x="3851837" y="3622468"/>
            <a:ext cx="1208567" cy="2753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en-CA">
              <a:solidFill>
                <a:prstClr val="white"/>
              </a:solidFill>
              <a:latin typeface="Gill Sans MT" panose="020B0502020104020203"/>
            </a:endParaRPr>
          </a:p>
        </p:txBody>
      </p:sp>
      <p:sp>
        <p:nvSpPr>
          <p:cNvPr id="8" name="Rectangle 7">
            <a:extLst>
              <a:ext uri="{FF2B5EF4-FFF2-40B4-BE49-F238E27FC236}">
                <a16:creationId xmlns:a16="http://schemas.microsoft.com/office/drawing/2014/main" id="{E0F527FB-9BD2-416E-BD59-1ECA78238D82}"/>
              </a:ext>
            </a:extLst>
          </p:cNvPr>
          <p:cNvSpPr/>
          <p:nvPr/>
        </p:nvSpPr>
        <p:spPr>
          <a:xfrm flipV="1">
            <a:off x="5762320" y="3731746"/>
            <a:ext cx="1369278" cy="2753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en-CA">
              <a:solidFill>
                <a:prstClr val="white"/>
              </a:solidFill>
              <a:latin typeface="Gill Sans MT" panose="020B0502020104020203"/>
            </a:endParaRPr>
          </a:p>
        </p:txBody>
      </p:sp>
    </p:spTree>
    <p:extLst>
      <p:ext uri="{BB962C8B-B14F-4D97-AF65-F5344CB8AC3E}">
        <p14:creationId xmlns:p14="http://schemas.microsoft.com/office/powerpoint/2010/main" val="2502863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225C0-9A41-4981-B824-7274C6F676E1}"/>
              </a:ext>
            </a:extLst>
          </p:cNvPr>
          <p:cNvSpPr>
            <a:spLocks noGrp="1"/>
          </p:cNvSpPr>
          <p:nvPr>
            <p:ph type="title"/>
          </p:nvPr>
        </p:nvSpPr>
        <p:spPr>
          <a:xfrm>
            <a:off x="677334" y="609600"/>
            <a:ext cx="9659362" cy="1320800"/>
          </a:xfrm>
        </p:spPr>
        <p:txBody>
          <a:bodyPr/>
          <a:lstStyle/>
          <a:p>
            <a:r>
              <a:rPr lang="en-US" dirty="0"/>
              <a:t>Short Answer Q10</a:t>
            </a:r>
            <a:endParaRPr lang="en-CA" dirty="0"/>
          </a:p>
        </p:txBody>
      </p:sp>
      <p:pic>
        <p:nvPicPr>
          <p:cNvPr id="4" name="Picture 3">
            <a:extLst>
              <a:ext uri="{FF2B5EF4-FFF2-40B4-BE49-F238E27FC236}">
                <a16:creationId xmlns:a16="http://schemas.microsoft.com/office/drawing/2014/main" id="{40B0D112-BCB7-4431-9C95-83F4618093D3}"/>
              </a:ext>
            </a:extLst>
          </p:cNvPr>
          <p:cNvPicPr>
            <a:picLocks noChangeAspect="1"/>
          </p:cNvPicPr>
          <p:nvPr/>
        </p:nvPicPr>
        <p:blipFill rotWithShape="1">
          <a:blip r:embed="rId3"/>
          <a:srcRect l="7310"/>
          <a:stretch/>
        </p:blipFill>
        <p:spPr>
          <a:xfrm>
            <a:off x="1345720" y="1930400"/>
            <a:ext cx="8475613" cy="3679812"/>
          </a:xfrm>
          <a:prstGeom prst="rect">
            <a:avLst/>
          </a:prstGeom>
        </p:spPr>
      </p:pic>
    </p:spTree>
    <p:extLst>
      <p:ext uri="{BB962C8B-B14F-4D97-AF65-F5344CB8AC3E}">
        <p14:creationId xmlns:p14="http://schemas.microsoft.com/office/powerpoint/2010/main" val="854282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40CE4-7C1D-492F-9F07-BEE40B5B3731}"/>
              </a:ext>
            </a:extLst>
          </p:cNvPr>
          <p:cNvSpPr>
            <a:spLocks noGrp="1"/>
          </p:cNvSpPr>
          <p:nvPr>
            <p:ph type="title"/>
          </p:nvPr>
        </p:nvSpPr>
        <p:spPr/>
        <p:txBody>
          <a:bodyPr/>
          <a:lstStyle/>
          <a:p>
            <a:r>
              <a:rPr lang="en-US" dirty="0"/>
              <a:t>Sample Programming Questions</a:t>
            </a:r>
            <a:br>
              <a:rPr lang="en-US" dirty="0"/>
            </a:br>
            <a:endParaRPr lang="en-CA" dirty="0"/>
          </a:p>
        </p:txBody>
      </p:sp>
    </p:spTree>
    <p:extLst>
      <p:ext uri="{BB962C8B-B14F-4D97-AF65-F5344CB8AC3E}">
        <p14:creationId xmlns:p14="http://schemas.microsoft.com/office/powerpoint/2010/main" val="3379349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457F01-1CF0-594D-9FE1-5DAD5247AFB3}"/>
              </a:ext>
            </a:extLst>
          </p:cNvPr>
          <p:cNvPicPr>
            <a:picLocks noChangeAspect="1"/>
          </p:cNvPicPr>
          <p:nvPr/>
        </p:nvPicPr>
        <p:blipFill>
          <a:blip r:embed="rId2"/>
          <a:stretch>
            <a:fillRect/>
          </a:stretch>
        </p:blipFill>
        <p:spPr>
          <a:xfrm>
            <a:off x="4619737" y="0"/>
            <a:ext cx="3797405" cy="6858000"/>
          </a:xfrm>
          <a:prstGeom prst="rect">
            <a:avLst/>
          </a:prstGeom>
        </p:spPr>
      </p:pic>
      <p:sp>
        <p:nvSpPr>
          <p:cNvPr id="4" name="Title 3">
            <a:extLst>
              <a:ext uri="{FF2B5EF4-FFF2-40B4-BE49-F238E27FC236}">
                <a16:creationId xmlns:a16="http://schemas.microsoft.com/office/drawing/2014/main" id="{2996EECF-7ECF-3141-AA7A-8CD949E5F221}"/>
              </a:ext>
            </a:extLst>
          </p:cNvPr>
          <p:cNvSpPr>
            <a:spLocks noGrp="1"/>
          </p:cNvSpPr>
          <p:nvPr>
            <p:ph type="title"/>
          </p:nvPr>
        </p:nvSpPr>
        <p:spPr>
          <a:xfrm>
            <a:off x="133870" y="156238"/>
            <a:ext cx="4298830" cy="732283"/>
          </a:xfrm>
        </p:spPr>
        <p:txBody>
          <a:bodyPr>
            <a:normAutofit fontScale="90000"/>
          </a:bodyPr>
          <a:lstStyle/>
          <a:p>
            <a:r>
              <a:rPr lang="en-US" dirty="0"/>
              <a:t>Active Processing Programming Question</a:t>
            </a:r>
          </a:p>
        </p:txBody>
      </p:sp>
      <p:sp>
        <p:nvSpPr>
          <p:cNvPr id="5" name="Content Placeholder 4">
            <a:extLst>
              <a:ext uri="{FF2B5EF4-FFF2-40B4-BE49-F238E27FC236}">
                <a16:creationId xmlns:a16="http://schemas.microsoft.com/office/drawing/2014/main" id="{697A6EE8-C664-9246-9B74-0A752413E622}"/>
              </a:ext>
            </a:extLst>
          </p:cNvPr>
          <p:cNvSpPr>
            <a:spLocks noGrp="1"/>
          </p:cNvSpPr>
          <p:nvPr>
            <p:ph idx="1"/>
          </p:nvPr>
        </p:nvSpPr>
        <p:spPr>
          <a:xfrm>
            <a:off x="133870" y="1302588"/>
            <a:ext cx="4298830" cy="5200766"/>
          </a:xfrm>
        </p:spPr>
        <p:txBody>
          <a:bodyPr>
            <a:normAutofit fontScale="92500" lnSpcReduction="10000"/>
          </a:bodyPr>
          <a:lstStyle/>
          <a:p>
            <a:pPr marL="0" indent="0">
              <a:buNone/>
            </a:pPr>
            <a:r>
              <a:rPr lang="en-US" dirty="0"/>
              <a:t>Without using any loops or if statements, complete the following program, which continuously draws lines from the center of the canvas to the current mouse cursor position. A random colour should be chosen when the program starts. When the user clicks the mouse, a new random colour is chosen for subsequent line drawing. There is also always a circle in the center of the canvas, showing the current line colour. If the user hits any key on the keyboard, the canvas is cleared back to black. </a:t>
            </a:r>
          </a:p>
          <a:p>
            <a:pPr marL="0" indent="0">
              <a:buNone/>
            </a:pPr>
            <a:br>
              <a:rPr lang="en-US" dirty="0"/>
            </a:br>
            <a:r>
              <a:rPr lang="en-US" dirty="0"/>
              <a:t>Pick random colours that are only light, for best contrast against the black background. </a:t>
            </a:r>
          </a:p>
          <a:p>
            <a:pPr marL="0" indent="0">
              <a:buNone/>
            </a:pPr>
            <a:r>
              <a:rPr lang="en-US" dirty="0"/>
              <a:t>Use the provided global variable/constants.</a:t>
            </a:r>
          </a:p>
        </p:txBody>
      </p:sp>
      <p:pic>
        <p:nvPicPr>
          <p:cNvPr id="6" name="Picture 5">
            <a:extLst>
              <a:ext uri="{FF2B5EF4-FFF2-40B4-BE49-F238E27FC236}">
                <a16:creationId xmlns:a16="http://schemas.microsoft.com/office/drawing/2014/main" id="{EC6AEC34-F334-7246-A809-E1C5AB7B07EF}"/>
              </a:ext>
            </a:extLst>
          </p:cNvPr>
          <p:cNvPicPr>
            <a:picLocks noChangeAspect="1"/>
          </p:cNvPicPr>
          <p:nvPr/>
        </p:nvPicPr>
        <p:blipFill>
          <a:blip r:embed="rId3"/>
          <a:stretch>
            <a:fillRect/>
          </a:stretch>
        </p:blipFill>
        <p:spPr>
          <a:xfrm>
            <a:off x="7572264" y="1242203"/>
            <a:ext cx="4708875" cy="4914421"/>
          </a:xfrm>
          <a:prstGeom prst="rect">
            <a:avLst/>
          </a:prstGeom>
        </p:spPr>
      </p:pic>
    </p:spTree>
    <p:extLst>
      <p:ext uri="{BB962C8B-B14F-4D97-AF65-F5344CB8AC3E}">
        <p14:creationId xmlns:p14="http://schemas.microsoft.com/office/powerpoint/2010/main" val="789160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96EECF-7ECF-3141-AA7A-8CD949E5F221}"/>
              </a:ext>
            </a:extLst>
          </p:cNvPr>
          <p:cNvSpPr>
            <a:spLocks noGrp="1"/>
          </p:cNvSpPr>
          <p:nvPr>
            <p:ph type="title"/>
          </p:nvPr>
        </p:nvSpPr>
        <p:spPr>
          <a:xfrm>
            <a:off x="133870" y="156238"/>
            <a:ext cx="4298830" cy="732283"/>
          </a:xfrm>
        </p:spPr>
        <p:txBody>
          <a:bodyPr>
            <a:normAutofit fontScale="90000"/>
          </a:bodyPr>
          <a:lstStyle/>
          <a:p>
            <a:r>
              <a:rPr lang="en-US" dirty="0"/>
              <a:t>Active Processing Programming Question</a:t>
            </a:r>
          </a:p>
        </p:txBody>
      </p:sp>
      <p:sp>
        <p:nvSpPr>
          <p:cNvPr id="5" name="Content Placeholder 4">
            <a:extLst>
              <a:ext uri="{FF2B5EF4-FFF2-40B4-BE49-F238E27FC236}">
                <a16:creationId xmlns:a16="http://schemas.microsoft.com/office/drawing/2014/main" id="{697A6EE8-C664-9246-9B74-0A752413E622}"/>
              </a:ext>
            </a:extLst>
          </p:cNvPr>
          <p:cNvSpPr>
            <a:spLocks noGrp="1"/>
          </p:cNvSpPr>
          <p:nvPr>
            <p:ph idx="1"/>
          </p:nvPr>
        </p:nvSpPr>
        <p:spPr>
          <a:xfrm>
            <a:off x="133870" y="1302588"/>
            <a:ext cx="4298830" cy="5200766"/>
          </a:xfrm>
        </p:spPr>
        <p:txBody>
          <a:bodyPr>
            <a:normAutofit fontScale="92500" lnSpcReduction="10000"/>
          </a:bodyPr>
          <a:lstStyle/>
          <a:p>
            <a:pPr marL="0" indent="0">
              <a:buNone/>
            </a:pPr>
            <a:r>
              <a:rPr lang="en-US" dirty="0"/>
              <a:t>Without using any loops or if statements, complete the following program, which continuously draws lines from the center of the canvas to the current mouse cursor position. A random colour should be chosen when the program starts. When the user clicks the mouse, a new random colour is chosen for subsequent line drawing. There is also always a circle in the center of the canvas, showing the current line colour. If the user hits any key on the keyboard, the canvas is cleared back to black. </a:t>
            </a:r>
          </a:p>
          <a:p>
            <a:pPr marL="0" indent="0">
              <a:buNone/>
            </a:pPr>
            <a:br>
              <a:rPr lang="en-US" dirty="0"/>
            </a:br>
            <a:r>
              <a:rPr lang="en-US" dirty="0"/>
              <a:t>Pick random colours that are only light, for best contrast against the black background. </a:t>
            </a:r>
          </a:p>
          <a:p>
            <a:pPr marL="0" indent="0">
              <a:buNone/>
            </a:pPr>
            <a:r>
              <a:rPr lang="en-US" dirty="0"/>
              <a:t>Use the provided global variable/constants.</a:t>
            </a:r>
          </a:p>
        </p:txBody>
      </p:sp>
      <p:pic>
        <p:nvPicPr>
          <p:cNvPr id="2" name="Picture 1">
            <a:extLst>
              <a:ext uri="{FF2B5EF4-FFF2-40B4-BE49-F238E27FC236}">
                <a16:creationId xmlns:a16="http://schemas.microsoft.com/office/drawing/2014/main" id="{D7D69668-1EE1-E64D-AA68-C5771AAF7E83}"/>
              </a:ext>
            </a:extLst>
          </p:cNvPr>
          <p:cNvPicPr>
            <a:picLocks noChangeAspect="1"/>
          </p:cNvPicPr>
          <p:nvPr/>
        </p:nvPicPr>
        <p:blipFill>
          <a:blip r:embed="rId2"/>
          <a:stretch>
            <a:fillRect/>
          </a:stretch>
        </p:blipFill>
        <p:spPr>
          <a:xfrm>
            <a:off x="4432700" y="0"/>
            <a:ext cx="6926420" cy="4940350"/>
          </a:xfrm>
          <a:prstGeom prst="rect">
            <a:avLst/>
          </a:prstGeom>
        </p:spPr>
      </p:pic>
      <p:pic>
        <p:nvPicPr>
          <p:cNvPr id="6" name="Picture 5">
            <a:extLst>
              <a:ext uri="{FF2B5EF4-FFF2-40B4-BE49-F238E27FC236}">
                <a16:creationId xmlns:a16="http://schemas.microsoft.com/office/drawing/2014/main" id="{EC6AEC34-F334-7246-A809-E1C5AB7B07EF}"/>
              </a:ext>
            </a:extLst>
          </p:cNvPr>
          <p:cNvPicPr>
            <a:picLocks noChangeAspect="1"/>
          </p:cNvPicPr>
          <p:nvPr/>
        </p:nvPicPr>
        <p:blipFill>
          <a:blip r:embed="rId3"/>
          <a:stretch>
            <a:fillRect/>
          </a:stretch>
        </p:blipFill>
        <p:spPr>
          <a:xfrm>
            <a:off x="9480430" y="4028068"/>
            <a:ext cx="2711570" cy="2829932"/>
          </a:xfrm>
          <a:prstGeom prst="rect">
            <a:avLst/>
          </a:prstGeom>
        </p:spPr>
      </p:pic>
    </p:spTree>
    <p:extLst>
      <p:ext uri="{BB962C8B-B14F-4D97-AF65-F5344CB8AC3E}">
        <p14:creationId xmlns:p14="http://schemas.microsoft.com/office/powerpoint/2010/main" val="2807937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96EECF-7ECF-3141-AA7A-8CD949E5F221}"/>
              </a:ext>
            </a:extLst>
          </p:cNvPr>
          <p:cNvSpPr>
            <a:spLocks noGrp="1"/>
          </p:cNvSpPr>
          <p:nvPr>
            <p:ph type="title"/>
          </p:nvPr>
        </p:nvSpPr>
        <p:spPr>
          <a:xfrm>
            <a:off x="133870" y="156238"/>
            <a:ext cx="4298830" cy="732283"/>
          </a:xfrm>
        </p:spPr>
        <p:txBody>
          <a:bodyPr>
            <a:normAutofit fontScale="90000"/>
          </a:bodyPr>
          <a:lstStyle/>
          <a:p>
            <a:r>
              <a:rPr lang="en-US" dirty="0"/>
              <a:t>Active Processing Programming Question</a:t>
            </a:r>
          </a:p>
        </p:txBody>
      </p:sp>
      <p:pic>
        <p:nvPicPr>
          <p:cNvPr id="2" name="Picture 1">
            <a:extLst>
              <a:ext uri="{FF2B5EF4-FFF2-40B4-BE49-F238E27FC236}">
                <a16:creationId xmlns:a16="http://schemas.microsoft.com/office/drawing/2014/main" id="{D7D69668-1EE1-E64D-AA68-C5771AAF7E83}"/>
              </a:ext>
            </a:extLst>
          </p:cNvPr>
          <p:cNvPicPr>
            <a:picLocks noChangeAspect="1"/>
          </p:cNvPicPr>
          <p:nvPr/>
        </p:nvPicPr>
        <p:blipFill>
          <a:blip r:embed="rId2"/>
          <a:stretch>
            <a:fillRect/>
          </a:stretch>
        </p:blipFill>
        <p:spPr>
          <a:xfrm>
            <a:off x="5265580" y="0"/>
            <a:ext cx="6926420" cy="4940350"/>
          </a:xfrm>
          <a:prstGeom prst="rect">
            <a:avLst/>
          </a:prstGeom>
        </p:spPr>
      </p:pic>
      <p:pic>
        <p:nvPicPr>
          <p:cNvPr id="6" name="Picture 5">
            <a:extLst>
              <a:ext uri="{FF2B5EF4-FFF2-40B4-BE49-F238E27FC236}">
                <a16:creationId xmlns:a16="http://schemas.microsoft.com/office/drawing/2014/main" id="{EC6AEC34-F334-7246-A809-E1C5AB7B07EF}"/>
              </a:ext>
            </a:extLst>
          </p:cNvPr>
          <p:cNvPicPr>
            <a:picLocks noChangeAspect="1"/>
          </p:cNvPicPr>
          <p:nvPr/>
        </p:nvPicPr>
        <p:blipFill>
          <a:blip r:embed="rId3"/>
          <a:stretch>
            <a:fillRect/>
          </a:stretch>
        </p:blipFill>
        <p:spPr>
          <a:xfrm>
            <a:off x="9480430" y="4028068"/>
            <a:ext cx="2711570" cy="2829932"/>
          </a:xfrm>
          <a:prstGeom prst="rect">
            <a:avLst/>
          </a:prstGeom>
        </p:spPr>
      </p:pic>
      <p:sp>
        <p:nvSpPr>
          <p:cNvPr id="7" name="TextBox 6">
            <a:extLst>
              <a:ext uri="{FF2B5EF4-FFF2-40B4-BE49-F238E27FC236}">
                <a16:creationId xmlns:a16="http://schemas.microsoft.com/office/drawing/2014/main" id="{267F46AC-2FB9-984F-A212-CBBDF2694522}"/>
              </a:ext>
            </a:extLst>
          </p:cNvPr>
          <p:cNvSpPr txBox="1"/>
          <p:nvPr/>
        </p:nvSpPr>
        <p:spPr>
          <a:xfrm>
            <a:off x="124865" y="1331330"/>
            <a:ext cx="5025328" cy="3139321"/>
          </a:xfrm>
          <a:prstGeom prst="rect">
            <a:avLst/>
          </a:prstGeom>
          <a:solidFill>
            <a:schemeClr val="bg1"/>
          </a:solidFill>
          <a:ln>
            <a:solidFill>
              <a:schemeClr val="accent4"/>
            </a:solidFill>
          </a:ln>
        </p:spPr>
        <p:txBody>
          <a:bodyPr wrap="square" rtlCol="0">
            <a:spAutoFit/>
          </a:bodyPr>
          <a:lstStyle/>
          <a:p>
            <a:r>
              <a:rPr lang="en-US" dirty="0">
                <a:solidFill>
                  <a:schemeClr val="accent2">
                    <a:lumMod val="75000"/>
                  </a:schemeClr>
                </a:solidFill>
              </a:rPr>
              <a:t>Rubric:</a:t>
            </a:r>
          </a:p>
          <a:p>
            <a:r>
              <a:rPr lang="en-US" dirty="0">
                <a:solidFill>
                  <a:schemeClr val="accent2">
                    <a:lumMod val="75000"/>
                  </a:schemeClr>
                </a:solidFill>
              </a:rPr>
              <a:t>0.5 for background(0) in setup for correct </a:t>
            </a:r>
          </a:p>
          <a:p>
            <a:r>
              <a:rPr lang="en-US" dirty="0">
                <a:solidFill>
                  <a:schemeClr val="accent2">
                    <a:lumMod val="75000"/>
                  </a:schemeClr>
                </a:solidFill>
              </a:rPr>
              <a:t>0.5 for initializing </a:t>
            </a:r>
            <a:r>
              <a:rPr lang="en-US" dirty="0" err="1">
                <a:solidFill>
                  <a:schemeClr val="accent2">
                    <a:lumMod val="75000"/>
                  </a:schemeClr>
                </a:solidFill>
              </a:rPr>
              <a:t>currentCol</a:t>
            </a:r>
            <a:r>
              <a:rPr lang="en-US" dirty="0">
                <a:solidFill>
                  <a:schemeClr val="accent2">
                    <a:lumMod val="75000"/>
                  </a:schemeClr>
                </a:solidFill>
              </a:rPr>
              <a:t> in setup()</a:t>
            </a:r>
          </a:p>
          <a:p>
            <a:r>
              <a:rPr lang="en-US" dirty="0">
                <a:solidFill>
                  <a:schemeClr val="accent2">
                    <a:lumMod val="75000"/>
                  </a:schemeClr>
                </a:solidFill>
              </a:rPr>
              <a:t>0.5 for setting stroke to </a:t>
            </a:r>
            <a:r>
              <a:rPr lang="en-US" dirty="0" err="1">
                <a:solidFill>
                  <a:schemeClr val="accent2">
                    <a:lumMod val="75000"/>
                  </a:schemeClr>
                </a:solidFill>
              </a:rPr>
              <a:t>currentCol</a:t>
            </a:r>
            <a:r>
              <a:rPr lang="en-US" dirty="0">
                <a:solidFill>
                  <a:schemeClr val="accent2">
                    <a:lumMod val="75000"/>
                  </a:schemeClr>
                </a:solidFill>
              </a:rPr>
              <a:t> before drawing line</a:t>
            </a:r>
          </a:p>
          <a:p>
            <a:r>
              <a:rPr lang="en-US" dirty="0">
                <a:solidFill>
                  <a:schemeClr val="accent2">
                    <a:lumMod val="75000"/>
                  </a:schemeClr>
                </a:solidFill>
              </a:rPr>
              <a:t>1.0 for drawing line from center to mouse</a:t>
            </a:r>
          </a:p>
          <a:p>
            <a:r>
              <a:rPr lang="en-US" dirty="0">
                <a:solidFill>
                  <a:schemeClr val="accent2">
                    <a:lumMod val="75000"/>
                  </a:schemeClr>
                </a:solidFill>
              </a:rPr>
              <a:t>0.5 for </a:t>
            </a:r>
            <a:r>
              <a:rPr lang="en-US" dirty="0" err="1">
                <a:solidFill>
                  <a:schemeClr val="accent2">
                    <a:lumMod val="75000"/>
                  </a:schemeClr>
                </a:solidFill>
              </a:rPr>
              <a:t>noStroke</a:t>
            </a:r>
            <a:r>
              <a:rPr lang="en-US" dirty="0">
                <a:solidFill>
                  <a:schemeClr val="accent2">
                    <a:lumMod val="75000"/>
                  </a:schemeClr>
                </a:solidFill>
              </a:rPr>
              <a:t>() and fill(</a:t>
            </a:r>
            <a:r>
              <a:rPr lang="en-US" dirty="0" err="1">
                <a:solidFill>
                  <a:schemeClr val="accent2">
                    <a:lumMod val="75000"/>
                  </a:schemeClr>
                </a:solidFill>
              </a:rPr>
              <a:t>currentCol</a:t>
            </a:r>
            <a:r>
              <a:rPr lang="en-US" dirty="0">
                <a:solidFill>
                  <a:schemeClr val="accent2">
                    <a:lumMod val="75000"/>
                  </a:schemeClr>
                </a:solidFill>
              </a:rPr>
              <a:t>) before circle command</a:t>
            </a:r>
          </a:p>
          <a:p>
            <a:r>
              <a:rPr lang="en-US" dirty="0">
                <a:solidFill>
                  <a:schemeClr val="accent2">
                    <a:lumMod val="75000"/>
                  </a:schemeClr>
                </a:solidFill>
              </a:rPr>
              <a:t>1.0 for correct circle command </a:t>
            </a:r>
          </a:p>
          <a:p>
            <a:r>
              <a:rPr lang="en-US" dirty="0">
                <a:solidFill>
                  <a:schemeClr val="accent2">
                    <a:lumMod val="75000"/>
                  </a:schemeClr>
                </a:solidFill>
              </a:rPr>
              <a:t>0.5 for getting new colour in </a:t>
            </a:r>
            <a:r>
              <a:rPr lang="en-US" dirty="0" err="1">
                <a:solidFill>
                  <a:schemeClr val="accent2">
                    <a:lumMod val="75000"/>
                  </a:schemeClr>
                </a:solidFill>
              </a:rPr>
              <a:t>mousePressed</a:t>
            </a:r>
            <a:r>
              <a:rPr lang="en-US" dirty="0">
                <a:solidFill>
                  <a:schemeClr val="accent2">
                    <a:lumMod val="75000"/>
                  </a:schemeClr>
                </a:solidFill>
              </a:rPr>
              <a:t> </a:t>
            </a:r>
          </a:p>
          <a:p>
            <a:r>
              <a:rPr lang="en-US" dirty="0">
                <a:solidFill>
                  <a:schemeClr val="accent2">
                    <a:lumMod val="75000"/>
                  </a:schemeClr>
                </a:solidFill>
              </a:rPr>
              <a:t>0.5 for resetting background in </a:t>
            </a:r>
            <a:r>
              <a:rPr lang="en-US" dirty="0" err="1">
                <a:solidFill>
                  <a:schemeClr val="accent2">
                    <a:lumMod val="75000"/>
                  </a:schemeClr>
                </a:solidFill>
              </a:rPr>
              <a:t>keyPressed</a:t>
            </a:r>
            <a:endParaRPr lang="en-US" dirty="0">
              <a:solidFill>
                <a:schemeClr val="accent2">
                  <a:lumMod val="75000"/>
                </a:schemeClr>
              </a:solidFill>
            </a:endParaRPr>
          </a:p>
        </p:txBody>
      </p:sp>
      <p:sp>
        <p:nvSpPr>
          <p:cNvPr id="8" name="TextBox 7">
            <a:extLst>
              <a:ext uri="{FF2B5EF4-FFF2-40B4-BE49-F238E27FC236}">
                <a16:creationId xmlns:a16="http://schemas.microsoft.com/office/drawing/2014/main" id="{F60E0050-11E1-7D4B-8840-0DE4F4DB4EEA}"/>
              </a:ext>
            </a:extLst>
          </p:cNvPr>
          <p:cNvSpPr txBox="1"/>
          <p:nvPr/>
        </p:nvSpPr>
        <p:spPr>
          <a:xfrm>
            <a:off x="4109371" y="5022012"/>
            <a:ext cx="5371059" cy="1477328"/>
          </a:xfrm>
          <a:prstGeom prst="rect">
            <a:avLst/>
          </a:prstGeom>
          <a:solidFill>
            <a:schemeClr val="bg1"/>
          </a:solidFill>
          <a:ln>
            <a:solidFill>
              <a:schemeClr val="accent4"/>
            </a:solidFill>
          </a:ln>
        </p:spPr>
        <p:txBody>
          <a:bodyPr wrap="square" rtlCol="0">
            <a:spAutoFit/>
          </a:bodyPr>
          <a:lstStyle/>
          <a:p>
            <a:r>
              <a:rPr lang="en-US" dirty="0">
                <a:solidFill>
                  <a:schemeClr val="accent2">
                    <a:lumMod val="75000"/>
                  </a:schemeClr>
                </a:solidFill>
              </a:rPr>
              <a:t>Deductions:</a:t>
            </a:r>
          </a:p>
          <a:p>
            <a:r>
              <a:rPr lang="en-US" dirty="0">
                <a:solidFill>
                  <a:schemeClr val="accent2">
                    <a:lumMod val="75000"/>
                  </a:schemeClr>
                </a:solidFill>
              </a:rPr>
              <a:t>-0.5 for not using provided constants</a:t>
            </a:r>
          </a:p>
          <a:p>
            <a:r>
              <a:rPr lang="en-US" dirty="0">
                <a:solidFill>
                  <a:schemeClr val="accent2">
                    <a:lumMod val="75000"/>
                  </a:schemeClr>
                </a:solidFill>
              </a:rPr>
              <a:t>-1 for unnecessarily adding loops of any kind</a:t>
            </a:r>
          </a:p>
          <a:p>
            <a:r>
              <a:rPr lang="en-US" dirty="0">
                <a:solidFill>
                  <a:schemeClr val="accent2">
                    <a:lumMod val="75000"/>
                  </a:schemeClr>
                </a:solidFill>
              </a:rPr>
              <a:t>-1 for unnecessarily adding if statements/</a:t>
            </a:r>
            <a:r>
              <a:rPr lang="en-US" dirty="0" err="1">
                <a:solidFill>
                  <a:schemeClr val="accent2">
                    <a:lumMod val="75000"/>
                  </a:schemeClr>
                </a:solidFill>
              </a:rPr>
              <a:t>booleans</a:t>
            </a:r>
            <a:endParaRPr lang="en-US" dirty="0">
              <a:solidFill>
                <a:schemeClr val="accent2">
                  <a:lumMod val="75000"/>
                </a:schemeClr>
              </a:solidFill>
            </a:endParaRPr>
          </a:p>
        </p:txBody>
      </p:sp>
      <p:sp>
        <p:nvSpPr>
          <p:cNvPr id="10" name="TextBox 9">
            <a:extLst>
              <a:ext uri="{FF2B5EF4-FFF2-40B4-BE49-F238E27FC236}">
                <a16:creationId xmlns:a16="http://schemas.microsoft.com/office/drawing/2014/main" id="{68AC1E5F-BC3B-8842-BDF8-DC5A8988C543}"/>
              </a:ext>
            </a:extLst>
          </p:cNvPr>
          <p:cNvSpPr txBox="1"/>
          <p:nvPr/>
        </p:nvSpPr>
        <p:spPr>
          <a:xfrm>
            <a:off x="514350" y="5022012"/>
            <a:ext cx="2914650" cy="369332"/>
          </a:xfrm>
          <a:prstGeom prst="rect">
            <a:avLst/>
          </a:prstGeom>
          <a:noFill/>
        </p:spPr>
        <p:txBody>
          <a:bodyPr wrap="square" rtlCol="0">
            <a:spAutoFit/>
          </a:bodyPr>
          <a:lstStyle/>
          <a:p>
            <a:r>
              <a:rPr lang="en-US" dirty="0">
                <a:solidFill>
                  <a:srgbClr val="FF0000"/>
                </a:solidFill>
              </a:rPr>
              <a:t>MATTHEW</a:t>
            </a:r>
          </a:p>
        </p:txBody>
      </p:sp>
    </p:spTree>
    <p:extLst>
      <p:ext uri="{BB962C8B-B14F-4D97-AF65-F5344CB8AC3E}">
        <p14:creationId xmlns:p14="http://schemas.microsoft.com/office/powerpoint/2010/main" val="2256510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4B88C8-E97D-E649-9113-8D3151C5DC05}"/>
              </a:ext>
            </a:extLst>
          </p:cNvPr>
          <p:cNvSpPr>
            <a:spLocks noGrp="1"/>
          </p:cNvSpPr>
          <p:nvPr>
            <p:ph type="title"/>
          </p:nvPr>
        </p:nvSpPr>
        <p:spPr/>
        <p:txBody>
          <a:bodyPr/>
          <a:lstStyle/>
          <a:p>
            <a:r>
              <a:rPr lang="en-US" dirty="0"/>
              <a:t>Boolean &amp; IF Programming Question</a:t>
            </a:r>
          </a:p>
        </p:txBody>
      </p:sp>
      <p:sp>
        <p:nvSpPr>
          <p:cNvPr id="5" name="Content Placeholder 4">
            <a:extLst>
              <a:ext uri="{FF2B5EF4-FFF2-40B4-BE49-F238E27FC236}">
                <a16:creationId xmlns:a16="http://schemas.microsoft.com/office/drawing/2014/main" id="{CBF175C9-9B1E-9341-B616-074545281682}"/>
              </a:ext>
            </a:extLst>
          </p:cNvPr>
          <p:cNvSpPr>
            <a:spLocks noGrp="1"/>
          </p:cNvSpPr>
          <p:nvPr>
            <p:ph idx="1"/>
          </p:nvPr>
        </p:nvSpPr>
        <p:spPr>
          <a:xfrm>
            <a:off x="677334" y="1319843"/>
            <a:ext cx="6853526" cy="4721520"/>
          </a:xfrm>
        </p:spPr>
        <p:txBody>
          <a:bodyPr/>
          <a:lstStyle/>
          <a:p>
            <a:pPr marL="0" indent="0">
              <a:buNone/>
            </a:pPr>
            <a:r>
              <a:rPr lang="en-US" dirty="0"/>
              <a:t>Write a function called </a:t>
            </a:r>
            <a:r>
              <a:rPr lang="en-US" dirty="0" err="1"/>
              <a:t>drawShape</a:t>
            </a:r>
            <a:r>
              <a:rPr lang="en-US" dirty="0"/>
              <a:t> that takes in two int coordinates (where the shape needs to be drawn), and a boolean. This function should draw a circle if the coordinates are in the top half of the canvas, and a square if the coordinates are in the bottom half of the canvas. The fill color should be set by quadrant:</a:t>
            </a:r>
          </a:p>
          <a:p>
            <a:pPr>
              <a:buFontTx/>
              <a:buChar char="-"/>
            </a:pPr>
            <a:r>
              <a:rPr lang="en-US" dirty="0"/>
              <a:t>Top-left: red</a:t>
            </a:r>
          </a:p>
          <a:p>
            <a:pPr>
              <a:buFontTx/>
              <a:buChar char="-"/>
            </a:pPr>
            <a:r>
              <a:rPr lang="en-US" dirty="0"/>
              <a:t>Top-right: green</a:t>
            </a:r>
          </a:p>
          <a:p>
            <a:pPr>
              <a:buFontTx/>
              <a:buChar char="-"/>
            </a:pPr>
            <a:r>
              <a:rPr lang="en-US" dirty="0"/>
              <a:t>Bottom-left: blue</a:t>
            </a:r>
          </a:p>
          <a:p>
            <a:pPr>
              <a:buFontTx/>
              <a:buChar char="-"/>
            </a:pPr>
            <a:r>
              <a:rPr lang="en-US" dirty="0"/>
              <a:t>Bottom-right: purple</a:t>
            </a:r>
          </a:p>
          <a:p>
            <a:pPr marL="0" indent="0">
              <a:buNone/>
            </a:pPr>
            <a:r>
              <a:rPr lang="en-US" dirty="0"/>
              <a:t>Regardless of where the shape is drawn, the outline should be black if the passed in boolean is true, and should be white otherwise. Assume the following two global constants have already been declared:</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E2DB9518-561C-4C48-AEF7-972F95192381}"/>
              </a:ext>
            </a:extLst>
          </p:cNvPr>
          <p:cNvPicPr>
            <a:picLocks noChangeAspect="1"/>
          </p:cNvPicPr>
          <p:nvPr/>
        </p:nvPicPr>
        <p:blipFill>
          <a:blip r:embed="rId2"/>
          <a:stretch>
            <a:fillRect/>
          </a:stretch>
        </p:blipFill>
        <p:spPr>
          <a:xfrm>
            <a:off x="7624348" y="1173192"/>
            <a:ext cx="4480189" cy="4649758"/>
          </a:xfrm>
          <a:prstGeom prst="rect">
            <a:avLst/>
          </a:prstGeom>
        </p:spPr>
      </p:pic>
      <p:pic>
        <p:nvPicPr>
          <p:cNvPr id="7" name="Picture 6">
            <a:extLst>
              <a:ext uri="{FF2B5EF4-FFF2-40B4-BE49-F238E27FC236}">
                <a16:creationId xmlns:a16="http://schemas.microsoft.com/office/drawing/2014/main" id="{AF39CB13-A1B9-B547-A92E-944BA04065E9}"/>
              </a:ext>
            </a:extLst>
          </p:cNvPr>
          <p:cNvPicPr>
            <a:picLocks noChangeAspect="1"/>
          </p:cNvPicPr>
          <p:nvPr/>
        </p:nvPicPr>
        <p:blipFill>
          <a:blip r:embed="rId3"/>
          <a:stretch>
            <a:fillRect/>
          </a:stretch>
        </p:blipFill>
        <p:spPr>
          <a:xfrm>
            <a:off x="1346320" y="5911850"/>
            <a:ext cx="4254500" cy="673100"/>
          </a:xfrm>
          <a:prstGeom prst="rect">
            <a:avLst/>
          </a:prstGeom>
        </p:spPr>
      </p:pic>
    </p:spTree>
    <p:extLst>
      <p:ext uri="{BB962C8B-B14F-4D97-AF65-F5344CB8AC3E}">
        <p14:creationId xmlns:p14="http://schemas.microsoft.com/office/powerpoint/2010/main" val="17311711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4B88C8-E97D-E649-9113-8D3151C5DC05}"/>
              </a:ext>
            </a:extLst>
          </p:cNvPr>
          <p:cNvSpPr>
            <a:spLocks noGrp="1"/>
          </p:cNvSpPr>
          <p:nvPr>
            <p:ph type="title"/>
          </p:nvPr>
        </p:nvSpPr>
        <p:spPr/>
        <p:txBody>
          <a:bodyPr/>
          <a:lstStyle/>
          <a:p>
            <a:r>
              <a:rPr lang="en-US" dirty="0"/>
              <a:t>Boolean &amp; IF Programming Question</a:t>
            </a:r>
          </a:p>
        </p:txBody>
      </p:sp>
      <p:sp>
        <p:nvSpPr>
          <p:cNvPr id="5" name="Content Placeholder 4">
            <a:extLst>
              <a:ext uri="{FF2B5EF4-FFF2-40B4-BE49-F238E27FC236}">
                <a16:creationId xmlns:a16="http://schemas.microsoft.com/office/drawing/2014/main" id="{CBF175C9-9B1E-9341-B616-074545281682}"/>
              </a:ext>
            </a:extLst>
          </p:cNvPr>
          <p:cNvSpPr>
            <a:spLocks noGrp="1"/>
          </p:cNvSpPr>
          <p:nvPr>
            <p:ph idx="1"/>
          </p:nvPr>
        </p:nvSpPr>
        <p:spPr>
          <a:xfrm>
            <a:off x="677334" y="1319843"/>
            <a:ext cx="6853526" cy="4721520"/>
          </a:xfrm>
        </p:spPr>
        <p:txBody>
          <a:bodyPr/>
          <a:lstStyle/>
          <a:p>
            <a:pPr marL="0" indent="0">
              <a:buNone/>
            </a:pPr>
            <a:r>
              <a:rPr lang="en-US" dirty="0"/>
              <a:t>Write a function called </a:t>
            </a:r>
            <a:r>
              <a:rPr lang="en-US" dirty="0" err="1"/>
              <a:t>drawShape</a:t>
            </a:r>
            <a:r>
              <a:rPr lang="en-US" dirty="0"/>
              <a:t> that takes in two int coordinates (where the shape needs to be drawn), and a boolean. This function should draw a circle if the coordinates are in the top half of the canvas, and a square if the coordinates are in the bottom half of the canvas. The fill color should be set by quadrant:</a:t>
            </a:r>
          </a:p>
          <a:p>
            <a:pPr>
              <a:buFontTx/>
              <a:buChar char="-"/>
            </a:pPr>
            <a:r>
              <a:rPr lang="en-US" dirty="0"/>
              <a:t>Top-left: red</a:t>
            </a:r>
          </a:p>
          <a:p>
            <a:pPr>
              <a:buFontTx/>
              <a:buChar char="-"/>
            </a:pPr>
            <a:r>
              <a:rPr lang="en-US" dirty="0"/>
              <a:t>Top-right: green</a:t>
            </a:r>
          </a:p>
          <a:p>
            <a:pPr>
              <a:buFontTx/>
              <a:buChar char="-"/>
            </a:pPr>
            <a:r>
              <a:rPr lang="en-US" dirty="0"/>
              <a:t>Bottom-left: blue</a:t>
            </a:r>
          </a:p>
          <a:p>
            <a:pPr>
              <a:buFontTx/>
              <a:buChar char="-"/>
            </a:pPr>
            <a:r>
              <a:rPr lang="en-US" dirty="0"/>
              <a:t>Bottom-right: purple</a:t>
            </a:r>
          </a:p>
          <a:p>
            <a:pPr marL="0" indent="0">
              <a:buNone/>
            </a:pPr>
            <a:r>
              <a:rPr lang="en-US" dirty="0"/>
              <a:t>Regardless of where the shape is drawn, the outline should be black if the passed in boolean is true, and should be white otherwise. Assume the following two global constants have already been declared:</a:t>
            </a:r>
          </a:p>
          <a:p>
            <a:pPr marL="0" indent="0">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AF39CB13-A1B9-B547-A92E-944BA04065E9}"/>
              </a:ext>
            </a:extLst>
          </p:cNvPr>
          <p:cNvPicPr>
            <a:picLocks noChangeAspect="1"/>
          </p:cNvPicPr>
          <p:nvPr/>
        </p:nvPicPr>
        <p:blipFill>
          <a:blip r:embed="rId2"/>
          <a:stretch>
            <a:fillRect/>
          </a:stretch>
        </p:blipFill>
        <p:spPr>
          <a:xfrm>
            <a:off x="1346320" y="5911850"/>
            <a:ext cx="4254500" cy="673100"/>
          </a:xfrm>
          <a:prstGeom prst="rect">
            <a:avLst/>
          </a:prstGeom>
        </p:spPr>
      </p:pic>
      <p:pic>
        <p:nvPicPr>
          <p:cNvPr id="2" name="Picture 1">
            <a:extLst>
              <a:ext uri="{FF2B5EF4-FFF2-40B4-BE49-F238E27FC236}">
                <a16:creationId xmlns:a16="http://schemas.microsoft.com/office/drawing/2014/main" id="{873ED881-DCC8-DB45-9D5E-1F53E67BC2FE}"/>
              </a:ext>
            </a:extLst>
          </p:cNvPr>
          <p:cNvPicPr>
            <a:picLocks noChangeAspect="1"/>
          </p:cNvPicPr>
          <p:nvPr/>
        </p:nvPicPr>
        <p:blipFill>
          <a:blip r:embed="rId3"/>
          <a:stretch>
            <a:fillRect/>
          </a:stretch>
        </p:blipFill>
        <p:spPr>
          <a:xfrm>
            <a:off x="6278308" y="0"/>
            <a:ext cx="5991388" cy="6858000"/>
          </a:xfrm>
          <a:prstGeom prst="rect">
            <a:avLst/>
          </a:prstGeom>
        </p:spPr>
      </p:pic>
    </p:spTree>
    <p:extLst>
      <p:ext uri="{BB962C8B-B14F-4D97-AF65-F5344CB8AC3E}">
        <p14:creationId xmlns:p14="http://schemas.microsoft.com/office/powerpoint/2010/main" val="1114990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4B88C8-E97D-E649-9113-8D3151C5DC05}"/>
              </a:ext>
            </a:extLst>
          </p:cNvPr>
          <p:cNvSpPr>
            <a:spLocks noGrp="1"/>
          </p:cNvSpPr>
          <p:nvPr>
            <p:ph type="title"/>
          </p:nvPr>
        </p:nvSpPr>
        <p:spPr>
          <a:xfrm>
            <a:off x="185091" y="32170"/>
            <a:ext cx="5728602" cy="1320800"/>
          </a:xfrm>
        </p:spPr>
        <p:txBody>
          <a:bodyPr/>
          <a:lstStyle/>
          <a:p>
            <a:r>
              <a:rPr lang="en-US" dirty="0"/>
              <a:t>Boolean &amp; IF Programming Question</a:t>
            </a:r>
          </a:p>
        </p:txBody>
      </p:sp>
      <p:pic>
        <p:nvPicPr>
          <p:cNvPr id="2" name="Picture 1">
            <a:extLst>
              <a:ext uri="{FF2B5EF4-FFF2-40B4-BE49-F238E27FC236}">
                <a16:creationId xmlns:a16="http://schemas.microsoft.com/office/drawing/2014/main" id="{873ED881-DCC8-DB45-9D5E-1F53E67BC2FE}"/>
              </a:ext>
            </a:extLst>
          </p:cNvPr>
          <p:cNvPicPr>
            <a:picLocks noChangeAspect="1"/>
          </p:cNvPicPr>
          <p:nvPr/>
        </p:nvPicPr>
        <p:blipFill>
          <a:blip r:embed="rId2"/>
          <a:stretch>
            <a:fillRect/>
          </a:stretch>
        </p:blipFill>
        <p:spPr>
          <a:xfrm>
            <a:off x="6278308" y="0"/>
            <a:ext cx="5991388" cy="6858000"/>
          </a:xfrm>
          <a:prstGeom prst="rect">
            <a:avLst/>
          </a:prstGeom>
        </p:spPr>
      </p:pic>
      <p:sp>
        <p:nvSpPr>
          <p:cNvPr id="6" name="TextBox 5">
            <a:extLst>
              <a:ext uri="{FF2B5EF4-FFF2-40B4-BE49-F238E27FC236}">
                <a16:creationId xmlns:a16="http://schemas.microsoft.com/office/drawing/2014/main" id="{546360EA-F21A-2C49-B22A-5C533B4D84D2}"/>
              </a:ext>
            </a:extLst>
          </p:cNvPr>
          <p:cNvSpPr txBox="1"/>
          <p:nvPr/>
        </p:nvSpPr>
        <p:spPr>
          <a:xfrm>
            <a:off x="104611" y="1455155"/>
            <a:ext cx="5991389" cy="2585323"/>
          </a:xfrm>
          <a:prstGeom prst="rect">
            <a:avLst/>
          </a:prstGeom>
          <a:solidFill>
            <a:schemeClr val="bg1"/>
          </a:solidFill>
          <a:ln>
            <a:solidFill>
              <a:schemeClr val="accent4"/>
            </a:solidFill>
          </a:ln>
        </p:spPr>
        <p:txBody>
          <a:bodyPr wrap="square" rtlCol="0">
            <a:spAutoFit/>
          </a:bodyPr>
          <a:lstStyle/>
          <a:p>
            <a:r>
              <a:rPr lang="en-US" dirty="0">
                <a:solidFill>
                  <a:schemeClr val="accent2">
                    <a:lumMod val="75000"/>
                  </a:schemeClr>
                </a:solidFill>
              </a:rPr>
              <a:t>Rubric:</a:t>
            </a:r>
          </a:p>
          <a:p>
            <a:r>
              <a:rPr lang="en-US" dirty="0">
                <a:solidFill>
                  <a:schemeClr val="accent2">
                    <a:lumMod val="75000"/>
                  </a:schemeClr>
                </a:solidFill>
              </a:rPr>
              <a:t>1.0 for correct return (void) and parameter types</a:t>
            </a:r>
          </a:p>
          <a:p>
            <a:r>
              <a:rPr lang="en-US" dirty="0">
                <a:solidFill>
                  <a:schemeClr val="accent2">
                    <a:lumMod val="75000"/>
                  </a:schemeClr>
                </a:solidFill>
              </a:rPr>
              <a:t>1.0 for if statement that checks boolean and sets outline colour correctly</a:t>
            </a:r>
          </a:p>
          <a:p>
            <a:r>
              <a:rPr lang="en-US" dirty="0">
                <a:solidFill>
                  <a:schemeClr val="accent2">
                    <a:lumMod val="75000"/>
                  </a:schemeClr>
                </a:solidFill>
              </a:rPr>
              <a:t>1.0 for main if statement that checks top/bottom </a:t>
            </a:r>
          </a:p>
          <a:p>
            <a:r>
              <a:rPr lang="en-US" dirty="0">
                <a:solidFill>
                  <a:schemeClr val="accent2">
                    <a:lumMod val="75000"/>
                  </a:schemeClr>
                </a:solidFill>
              </a:rPr>
              <a:t>0.5 for nested if in first branch, setting fill colour </a:t>
            </a:r>
          </a:p>
          <a:p>
            <a:r>
              <a:rPr lang="en-US" dirty="0">
                <a:solidFill>
                  <a:schemeClr val="accent2">
                    <a:lumMod val="75000"/>
                  </a:schemeClr>
                </a:solidFill>
              </a:rPr>
              <a:t>0.5 for correct circle or ellipse call</a:t>
            </a:r>
          </a:p>
          <a:p>
            <a:r>
              <a:rPr lang="en-US" dirty="0">
                <a:solidFill>
                  <a:schemeClr val="accent2">
                    <a:lumMod val="75000"/>
                  </a:schemeClr>
                </a:solidFill>
              </a:rPr>
              <a:t>0.5 for nested if in else branch, setting fill colour</a:t>
            </a:r>
          </a:p>
          <a:p>
            <a:r>
              <a:rPr lang="en-US" dirty="0">
                <a:solidFill>
                  <a:schemeClr val="accent2">
                    <a:lumMod val="75000"/>
                  </a:schemeClr>
                </a:solidFill>
              </a:rPr>
              <a:t>0.5 for correct square or </a:t>
            </a:r>
            <a:r>
              <a:rPr lang="en-US" dirty="0" err="1">
                <a:solidFill>
                  <a:schemeClr val="accent2">
                    <a:lumMod val="75000"/>
                  </a:schemeClr>
                </a:solidFill>
              </a:rPr>
              <a:t>rect</a:t>
            </a:r>
            <a:r>
              <a:rPr lang="en-US" dirty="0">
                <a:solidFill>
                  <a:schemeClr val="accent2">
                    <a:lumMod val="75000"/>
                  </a:schemeClr>
                </a:solidFill>
              </a:rPr>
              <a:t> call</a:t>
            </a:r>
          </a:p>
        </p:txBody>
      </p:sp>
      <p:sp>
        <p:nvSpPr>
          <p:cNvPr id="8" name="TextBox 7">
            <a:extLst>
              <a:ext uri="{FF2B5EF4-FFF2-40B4-BE49-F238E27FC236}">
                <a16:creationId xmlns:a16="http://schemas.microsoft.com/office/drawing/2014/main" id="{2856A3E3-4C8C-854B-95F5-C47C25A221BA}"/>
              </a:ext>
            </a:extLst>
          </p:cNvPr>
          <p:cNvSpPr txBox="1"/>
          <p:nvPr/>
        </p:nvSpPr>
        <p:spPr>
          <a:xfrm>
            <a:off x="185091" y="4345827"/>
            <a:ext cx="5535055" cy="2031325"/>
          </a:xfrm>
          <a:prstGeom prst="rect">
            <a:avLst/>
          </a:prstGeom>
          <a:solidFill>
            <a:schemeClr val="bg1"/>
          </a:solidFill>
          <a:ln>
            <a:solidFill>
              <a:schemeClr val="accent4"/>
            </a:solidFill>
          </a:ln>
        </p:spPr>
        <p:txBody>
          <a:bodyPr wrap="square" rtlCol="0">
            <a:spAutoFit/>
          </a:bodyPr>
          <a:lstStyle/>
          <a:p>
            <a:r>
              <a:rPr lang="en-US" dirty="0">
                <a:solidFill>
                  <a:schemeClr val="accent2">
                    <a:lumMod val="75000"/>
                  </a:schemeClr>
                </a:solidFill>
              </a:rPr>
              <a:t>Deductions:</a:t>
            </a:r>
          </a:p>
          <a:p>
            <a:r>
              <a:rPr lang="en-US" dirty="0">
                <a:solidFill>
                  <a:schemeClr val="accent2">
                    <a:lumMod val="75000"/>
                  </a:schemeClr>
                </a:solidFill>
              </a:rPr>
              <a:t>-1 for using separate if statements instead of if-else</a:t>
            </a:r>
          </a:p>
          <a:p>
            <a:r>
              <a:rPr lang="en-US" dirty="0">
                <a:solidFill>
                  <a:schemeClr val="accent2">
                    <a:lumMod val="75000"/>
                  </a:schemeClr>
                </a:solidFill>
              </a:rPr>
              <a:t>-0.5 for not using provided constants</a:t>
            </a:r>
          </a:p>
          <a:p>
            <a:r>
              <a:rPr lang="en-US" dirty="0">
                <a:solidFill>
                  <a:schemeClr val="accent2">
                    <a:lumMod val="75000"/>
                  </a:schemeClr>
                </a:solidFill>
              </a:rPr>
              <a:t>-0.5 for not using parameters</a:t>
            </a:r>
          </a:p>
          <a:p>
            <a:r>
              <a:rPr lang="en-US" dirty="0">
                <a:solidFill>
                  <a:schemeClr val="accent2">
                    <a:lumMod val="75000"/>
                  </a:schemeClr>
                </a:solidFill>
              </a:rPr>
              <a:t>-1 for unnecessarily adding loops of any kind</a:t>
            </a:r>
          </a:p>
          <a:p>
            <a:endParaRPr lang="en-US" dirty="0">
              <a:solidFill>
                <a:schemeClr val="accent2">
                  <a:lumMod val="75000"/>
                </a:schemeClr>
              </a:solidFill>
            </a:endParaRPr>
          </a:p>
          <a:p>
            <a:endParaRPr lang="en-US" dirty="0">
              <a:solidFill>
                <a:schemeClr val="accent2">
                  <a:lumMod val="75000"/>
                </a:schemeClr>
              </a:solidFill>
            </a:endParaRPr>
          </a:p>
        </p:txBody>
      </p:sp>
      <p:sp>
        <p:nvSpPr>
          <p:cNvPr id="10" name="TextBox 9">
            <a:extLst>
              <a:ext uri="{FF2B5EF4-FFF2-40B4-BE49-F238E27FC236}">
                <a16:creationId xmlns:a16="http://schemas.microsoft.com/office/drawing/2014/main" id="{8B7E6970-E16B-784D-B799-23C8BC1C5F05}"/>
              </a:ext>
            </a:extLst>
          </p:cNvPr>
          <p:cNvSpPr txBox="1"/>
          <p:nvPr/>
        </p:nvSpPr>
        <p:spPr>
          <a:xfrm>
            <a:off x="2114550" y="6426947"/>
            <a:ext cx="2914650" cy="369332"/>
          </a:xfrm>
          <a:prstGeom prst="rect">
            <a:avLst/>
          </a:prstGeom>
          <a:noFill/>
        </p:spPr>
        <p:txBody>
          <a:bodyPr wrap="square" rtlCol="0">
            <a:spAutoFit/>
          </a:bodyPr>
          <a:lstStyle/>
          <a:p>
            <a:r>
              <a:rPr lang="en-US" dirty="0">
                <a:solidFill>
                  <a:srgbClr val="FF0000"/>
                </a:solidFill>
              </a:rPr>
              <a:t>VICKY</a:t>
            </a:r>
          </a:p>
        </p:txBody>
      </p:sp>
    </p:spTree>
    <p:extLst>
      <p:ext uri="{BB962C8B-B14F-4D97-AF65-F5344CB8AC3E}">
        <p14:creationId xmlns:p14="http://schemas.microsoft.com/office/powerpoint/2010/main" val="1907796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225C0-9A41-4981-B824-7274C6F676E1}"/>
              </a:ext>
            </a:extLst>
          </p:cNvPr>
          <p:cNvSpPr>
            <a:spLocks noGrp="1"/>
          </p:cNvSpPr>
          <p:nvPr>
            <p:ph type="title"/>
          </p:nvPr>
        </p:nvSpPr>
        <p:spPr/>
        <p:txBody>
          <a:bodyPr/>
          <a:lstStyle/>
          <a:p>
            <a:r>
              <a:rPr lang="en-US" dirty="0"/>
              <a:t>Short Answer Q1</a:t>
            </a:r>
            <a:endParaRPr lang="en-CA" dirty="0"/>
          </a:p>
        </p:txBody>
      </p:sp>
      <p:pic>
        <p:nvPicPr>
          <p:cNvPr id="4" name="Picture 3">
            <a:extLst>
              <a:ext uri="{FF2B5EF4-FFF2-40B4-BE49-F238E27FC236}">
                <a16:creationId xmlns:a16="http://schemas.microsoft.com/office/drawing/2014/main" id="{F5C87598-190C-48BC-A370-F49604C5D723}"/>
              </a:ext>
            </a:extLst>
          </p:cNvPr>
          <p:cNvPicPr>
            <a:picLocks noChangeAspect="1"/>
          </p:cNvPicPr>
          <p:nvPr/>
        </p:nvPicPr>
        <p:blipFill rotWithShape="1">
          <a:blip r:embed="rId3"/>
          <a:srcRect l="7404"/>
          <a:stretch/>
        </p:blipFill>
        <p:spPr>
          <a:xfrm>
            <a:off x="1354346" y="1716903"/>
            <a:ext cx="8466987" cy="1557925"/>
          </a:xfrm>
          <a:prstGeom prst="rect">
            <a:avLst/>
          </a:prstGeom>
        </p:spPr>
      </p:pic>
      <p:sp>
        <p:nvSpPr>
          <p:cNvPr id="6" name="Rectangle 5">
            <a:extLst>
              <a:ext uri="{FF2B5EF4-FFF2-40B4-BE49-F238E27FC236}">
                <a16:creationId xmlns:a16="http://schemas.microsoft.com/office/drawing/2014/main" id="{E9C84952-7683-44AE-84B9-4749FD8E8A6F}"/>
              </a:ext>
            </a:extLst>
          </p:cNvPr>
          <p:cNvSpPr/>
          <p:nvPr/>
        </p:nvSpPr>
        <p:spPr>
          <a:xfrm flipV="1">
            <a:off x="1566068" y="2296632"/>
            <a:ext cx="3774558" cy="19563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en-CA">
              <a:solidFill>
                <a:prstClr val="white"/>
              </a:solidFill>
              <a:latin typeface="Gill Sans MT" panose="020B0502020104020203"/>
            </a:endParaRPr>
          </a:p>
        </p:txBody>
      </p:sp>
    </p:spTree>
    <p:extLst>
      <p:ext uri="{BB962C8B-B14F-4D97-AF65-F5344CB8AC3E}">
        <p14:creationId xmlns:p14="http://schemas.microsoft.com/office/powerpoint/2010/main" val="1998475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225C0-9A41-4981-B824-7274C6F676E1}"/>
              </a:ext>
            </a:extLst>
          </p:cNvPr>
          <p:cNvSpPr>
            <a:spLocks noGrp="1"/>
          </p:cNvSpPr>
          <p:nvPr>
            <p:ph type="title"/>
          </p:nvPr>
        </p:nvSpPr>
        <p:spPr>
          <a:xfrm>
            <a:off x="141928" y="353982"/>
            <a:ext cx="9304644" cy="1320800"/>
          </a:xfrm>
        </p:spPr>
        <p:txBody>
          <a:bodyPr/>
          <a:lstStyle/>
          <a:p>
            <a:r>
              <a:rPr lang="en-US" dirty="0"/>
              <a:t>Loops Programming Question</a:t>
            </a:r>
            <a:endParaRPr lang="en-CA" dirty="0"/>
          </a:p>
        </p:txBody>
      </p:sp>
      <p:pic>
        <p:nvPicPr>
          <p:cNvPr id="4" name="Picture 3">
            <a:extLst>
              <a:ext uri="{FF2B5EF4-FFF2-40B4-BE49-F238E27FC236}">
                <a16:creationId xmlns:a16="http://schemas.microsoft.com/office/drawing/2014/main" id="{C1ED29B6-0406-3249-8A82-D196ED649CA5}"/>
              </a:ext>
            </a:extLst>
          </p:cNvPr>
          <p:cNvPicPr>
            <a:picLocks noChangeAspect="1"/>
          </p:cNvPicPr>
          <p:nvPr/>
        </p:nvPicPr>
        <p:blipFill>
          <a:blip r:embed="rId3"/>
          <a:stretch>
            <a:fillRect/>
          </a:stretch>
        </p:blipFill>
        <p:spPr>
          <a:xfrm>
            <a:off x="0" y="3238501"/>
            <a:ext cx="9588500" cy="3632200"/>
          </a:xfrm>
          <a:prstGeom prst="rect">
            <a:avLst/>
          </a:prstGeom>
        </p:spPr>
      </p:pic>
      <p:pic>
        <p:nvPicPr>
          <p:cNvPr id="5" name="Picture 4">
            <a:extLst>
              <a:ext uri="{FF2B5EF4-FFF2-40B4-BE49-F238E27FC236}">
                <a16:creationId xmlns:a16="http://schemas.microsoft.com/office/drawing/2014/main" id="{BC1BC4F5-FDD7-084A-8323-3B9C2B44ED15}"/>
              </a:ext>
            </a:extLst>
          </p:cNvPr>
          <p:cNvPicPr>
            <a:picLocks noChangeAspect="1"/>
          </p:cNvPicPr>
          <p:nvPr/>
        </p:nvPicPr>
        <p:blipFill>
          <a:blip r:embed="rId4"/>
          <a:stretch>
            <a:fillRect/>
          </a:stretch>
        </p:blipFill>
        <p:spPr>
          <a:xfrm>
            <a:off x="7968639" y="499169"/>
            <a:ext cx="3640266" cy="3754778"/>
          </a:xfrm>
          <a:prstGeom prst="rect">
            <a:avLst/>
          </a:prstGeom>
        </p:spPr>
      </p:pic>
      <p:sp>
        <p:nvSpPr>
          <p:cNvPr id="6" name="TextBox 5">
            <a:extLst>
              <a:ext uri="{FF2B5EF4-FFF2-40B4-BE49-F238E27FC236}">
                <a16:creationId xmlns:a16="http://schemas.microsoft.com/office/drawing/2014/main" id="{4F8A695D-DFB4-0D48-B43F-A12841DA2493}"/>
              </a:ext>
            </a:extLst>
          </p:cNvPr>
          <p:cNvSpPr txBox="1"/>
          <p:nvPr/>
        </p:nvSpPr>
        <p:spPr>
          <a:xfrm>
            <a:off x="176695" y="1143000"/>
            <a:ext cx="6530008" cy="1754326"/>
          </a:xfrm>
          <a:prstGeom prst="rect">
            <a:avLst/>
          </a:prstGeom>
          <a:noFill/>
        </p:spPr>
        <p:txBody>
          <a:bodyPr wrap="square" rtlCol="0">
            <a:spAutoFit/>
          </a:bodyPr>
          <a:lstStyle/>
          <a:p>
            <a:r>
              <a:rPr lang="en-US" dirty="0"/>
              <a:t>Write a static Processing script (no functions) that draws the image to the right. This consists of targets made by drawing circles on top of other circles, alternating the colours from red to white. Each target consists of 8 concentric circles. The diameter of each circle is 10 pixels smaller than the circle drawn before it. Use the provided constants and variables.</a:t>
            </a:r>
          </a:p>
        </p:txBody>
      </p:sp>
    </p:spTree>
    <p:extLst>
      <p:ext uri="{BB962C8B-B14F-4D97-AF65-F5344CB8AC3E}">
        <p14:creationId xmlns:p14="http://schemas.microsoft.com/office/powerpoint/2010/main" val="30301802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225C0-9A41-4981-B824-7274C6F676E1}"/>
              </a:ext>
            </a:extLst>
          </p:cNvPr>
          <p:cNvSpPr>
            <a:spLocks noGrp="1"/>
          </p:cNvSpPr>
          <p:nvPr>
            <p:ph type="title"/>
          </p:nvPr>
        </p:nvSpPr>
        <p:spPr>
          <a:xfrm>
            <a:off x="228921" y="92657"/>
            <a:ext cx="9304644" cy="1320800"/>
          </a:xfrm>
        </p:spPr>
        <p:txBody>
          <a:bodyPr/>
          <a:lstStyle/>
          <a:p>
            <a:r>
              <a:rPr lang="en-US" dirty="0"/>
              <a:t>Loops Programming Question</a:t>
            </a:r>
            <a:endParaRPr lang="en-CA" dirty="0"/>
          </a:p>
        </p:txBody>
      </p:sp>
      <p:pic>
        <p:nvPicPr>
          <p:cNvPr id="4" name="Picture 3">
            <a:extLst>
              <a:ext uri="{FF2B5EF4-FFF2-40B4-BE49-F238E27FC236}">
                <a16:creationId xmlns:a16="http://schemas.microsoft.com/office/drawing/2014/main" id="{C1ED29B6-0406-3249-8A82-D196ED649CA5}"/>
              </a:ext>
            </a:extLst>
          </p:cNvPr>
          <p:cNvPicPr>
            <a:picLocks noChangeAspect="1"/>
          </p:cNvPicPr>
          <p:nvPr/>
        </p:nvPicPr>
        <p:blipFill>
          <a:blip r:embed="rId3"/>
          <a:stretch>
            <a:fillRect/>
          </a:stretch>
        </p:blipFill>
        <p:spPr>
          <a:xfrm>
            <a:off x="86993" y="2739851"/>
            <a:ext cx="9588500" cy="3632200"/>
          </a:xfrm>
          <a:prstGeom prst="rect">
            <a:avLst/>
          </a:prstGeom>
        </p:spPr>
      </p:pic>
      <p:pic>
        <p:nvPicPr>
          <p:cNvPr id="5" name="Picture 4">
            <a:extLst>
              <a:ext uri="{FF2B5EF4-FFF2-40B4-BE49-F238E27FC236}">
                <a16:creationId xmlns:a16="http://schemas.microsoft.com/office/drawing/2014/main" id="{BC1BC4F5-FDD7-084A-8323-3B9C2B44ED15}"/>
              </a:ext>
            </a:extLst>
          </p:cNvPr>
          <p:cNvPicPr>
            <a:picLocks noChangeAspect="1"/>
          </p:cNvPicPr>
          <p:nvPr/>
        </p:nvPicPr>
        <p:blipFill>
          <a:blip r:embed="rId4"/>
          <a:stretch>
            <a:fillRect/>
          </a:stretch>
        </p:blipFill>
        <p:spPr>
          <a:xfrm>
            <a:off x="9533565" y="0"/>
            <a:ext cx="2656292" cy="2739851"/>
          </a:xfrm>
          <a:prstGeom prst="rect">
            <a:avLst/>
          </a:prstGeom>
        </p:spPr>
      </p:pic>
      <p:sp>
        <p:nvSpPr>
          <p:cNvPr id="6" name="TextBox 5">
            <a:extLst>
              <a:ext uri="{FF2B5EF4-FFF2-40B4-BE49-F238E27FC236}">
                <a16:creationId xmlns:a16="http://schemas.microsoft.com/office/drawing/2014/main" id="{4F8A695D-DFB4-0D48-B43F-A12841DA2493}"/>
              </a:ext>
            </a:extLst>
          </p:cNvPr>
          <p:cNvSpPr txBox="1"/>
          <p:nvPr/>
        </p:nvSpPr>
        <p:spPr>
          <a:xfrm>
            <a:off x="228921" y="753057"/>
            <a:ext cx="9076635" cy="1477328"/>
          </a:xfrm>
          <a:prstGeom prst="rect">
            <a:avLst/>
          </a:prstGeom>
          <a:noFill/>
        </p:spPr>
        <p:txBody>
          <a:bodyPr wrap="square" rtlCol="0">
            <a:spAutoFit/>
          </a:bodyPr>
          <a:lstStyle/>
          <a:p>
            <a:r>
              <a:rPr lang="en-US" dirty="0"/>
              <a:t>Write a static Processing script (no functions) that draws the image to the right. This consists of targets made by drawing circles on top of other circles, alternating the colours from red to white. Each target consists of 8 concentric circles. The diameter of each circle is 10 pixels smaller than the circle drawn before it. Use the provided constants and variables.</a:t>
            </a:r>
          </a:p>
        </p:txBody>
      </p:sp>
      <p:pic>
        <p:nvPicPr>
          <p:cNvPr id="3" name="Picture 2">
            <a:extLst>
              <a:ext uri="{FF2B5EF4-FFF2-40B4-BE49-F238E27FC236}">
                <a16:creationId xmlns:a16="http://schemas.microsoft.com/office/drawing/2014/main" id="{A6DB5BCF-4C43-9F41-89CC-00FE42BE1B73}"/>
              </a:ext>
            </a:extLst>
          </p:cNvPr>
          <p:cNvPicPr>
            <a:picLocks noChangeAspect="1"/>
          </p:cNvPicPr>
          <p:nvPr/>
        </p:nvPicPr>
        <p:blipFill>
          <a:blip r:embed="rId5"/>
          <a:stretch>
            <a:fillRect/>
          </a:stretch>
        </p:blipFill>
        <p:spPr>
          <a:xfrm>
            <a:off x="4479235" y="2628900"/>
            <a:ext cx="8915400" cy="4229100"/>
          </a:xfrm>
          <a:prstGeom prst="rect">
            <a:avLst/>
          </a:prstGeom>
          <a:ln>
            <a:solidFill>
              <a:schemeClr val="accent4"/>
            </a:solidFill>
          </a:ln>
        </p:spPr>
      </p:pic>
    </p:spTree>
    <p:extLst>
      <p:ext uri="{BB962C8B-B14F-4D97-AF65-F5344CB8AC3E}">
        <p14:creationId xmlns:p14="http://schemas.microsoft.com/office/powerpoint/2010/main" val="57164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225C0-9A41-4981-B824-7274C6F676E1}"/>
              </a:ext>
            </a:extLst>
          </p:cNvPr>
          <p:cNvSpPr>
            <a:spLocks noGrp="1"/>
          </p:cNvSpPr>
          <p:nvPr>
            <p:ph type="title"/>
          </p:nvPr>
        </p:nvSpPr>
        <p:spPr>
          <a:xfrm>
            <a:off x="125177" y="32170"/>
            <a:ext cx="9304644" cy="1320800"/>
          </a:xfrm>
        </p:spPr>
        <p:txBody>
          <a:bodyPr/>
          <a:lstStyle/>
          <a:p>
            <a:r>
              <a:rPr lang="en-US" dirty="0"/>
              <a:t>Loops Programming Question</a:t>
            </a:r>
            <a:endParaRPr lang="en-CA" dirty="0"/>
          </a:p>
        </p:txBody>
      </p:sp>
      <p:pic>
        <p:nvPicPr>
          <p:cNvPr id="8" name="Picture 7">
            <a:extLst>
              <a:ext uri="{FF2B5EF4-FFF2-40B4-BE49-F238E27FC236}">
                <a16:creationId xmlns:a16="http://schemas.microsoft.com/office/drawing/2014/main" id="{1BC25381-4213-BD46-AED7-8ED9A34A7AA6}"/>
              </a:ext>
            </a:extLst>
          </p:cNvPr>
          <p:cNvPicPr>
            <a:picLocks noChangeAspect="1"/>
          </p:cNvPicPr>
          <p:nvPr/>
        </p:nvPicPr>
        <p:blipFill>
          <a:blip r:embed="rId3"/>
          <a:stretch>
            <a:fillRect/>
          </a:stretch>
        </p:blipFill>
        <p:spPr>
          <a:xfrm>
            <a:off x="215348" y="1103244"/>
            <a:ext cx="7773476" cy="3687418"/>
          </a:xfrm>
          <a:prstGeom prst="rect">
            <a:avLst/>
          </a:prstGeom>
          <a:ln>
            <a:solidFill>
              <a:schemeClr val="accent4"/>
            </a:solidFill>
          </a:ln>
        </p:spPr>
      </p:pic>
      <p:sp>
        <p:nvSpPr>
          <p:cNvPr id="9" name="TextBox 8">
            <a:extLst>
              <a:ext uri="{FF2B5EF4-FFF2-40B4-BE49-F238E27FC236}">
                <a16:creationId xmlns:a16="http://schemas.microsoft.com/office/drawing/2014/main" id="{D2E7BB27-D8E9-5147-8B38-7CCD216728D0}"/>
              </a:ext>
            </a:extLst>
          </p:cNvPr>
          <p:cNvSpPr txBox="1"/>
          <p:nvPr/>
        </p:nvSpPr>
        <p:spPr>
          <a:xfrm>
            <a:off x="4686299" y="692570"/>
            <a:ext cx="7380523" cy="2308324"/>
          </a:xfrm>
          <a:prstGeom prst="rect">
            <a:avLst/>
          </a:prstGeom>
          <a:solidFill>
            <a:schemeClr val="bg1"/>
          </a:solidFill>
          <a:ln>
            <a:solidFill>
              <a:schemeClr val="accent4"/>
            </a:solidFill>
          </a:ln>
        </p:spPr>
        <p:txBody>
          <a:bodyPr wrap="square" rtlCol="0">
            <a:spAutoFit/>
          </a:bodyPr>
          <a:lstStyle/>
          <a:p>
            <a:r>
              <a:rPr lang="en-US" dirty="0">
                <a:solidFill>
                  <a:schemeClr val="accent2">
                    <a:lumMod val="75000"/>
                  </a:schemeClr>
                </a:solidFill>
              </a:rPr>
              <a:t>0.5 for outer for loop counting through the rows</a:t>
            </a:r>
          </a:p>
          <a:p>
            <a:r>
              <a:rPr lang="en-US" dirty="0">
                <a:solidFill>
                  <a:schemeClr val="accent2">
                    <a:lumMod val="75000"/>
                  </a:schemeClr>
                </a:solidFill>
              </a:rPr>
              <a:t>1.0 for middle for loop that counts up to row#+ 1</a:t>
            </a:r>
          </a:p>
          <a:p>
            <a:r>
              <a:rPr lang="en-US" dirty="0">
                <a:solidFill>
                  <a:schemeClr val="accent2">
                    <a:lumMod val="75000"/>
                  </a:schemeClr>
                </a:solidFill>
              </a:rPr>
              <a:t>0.5 for inner for loop that counts through rings of the circle</a:t>
            </a:r>
          </a:p>
          <a:p>
            <a:r>
              <a:rPr lang="en-US" dirty="0">
                <a:solidFill>
                  <a:schemeClr val="accent2">
                    <a:lumMod val="75000"/>
                  </a:schemeClr>
                </a:solidFill>
              </a:rPr>
              <a:t>1.0 for using circ%2, or alternating boolean var for red/white switch</a:t>
            </a:r>
          </a:p>
          <a:p>
            <a:r>
              <a:rPr lang="en-US" dirty="0">
                <a:solidFill>
                  <a:schemeClr val="accent2">
                    <a:lumMod val="75000"/>
                  </a:schemeClr>
                </a:solidFill>
              </a:rPr>
              <a:t>0.5 adjusting down the diameter inside the inner for loop</a:t>
            </a:r>
          </a:p>
          <a:p>
            <a:r>
              <a:rPr lang="en-US" dirty="0">
                <a:solidFill>
                  <a:schemeClr val="accent2">
                    <a:lumMod val="75000"/>
                  </a:schemeClr>
                </a:solidFill>
              </a:rPr>
              <a:t>0.5 for drawing ellipse or circle</a:t>
            </a:r>
          </a:p>
          <a:p>
            <a:r>
              <a:rPr lang="en-US" dirty="0">
                <a:solidFill>
                  <a:schemeClr val="accent2">
                    <a:lumMod val="75000"/>
                  </a:schemeClr>
                </a:solidFill>
              </a:rPr>
              <a:t>0.5 for incrementing </a:t>
            </a:r>
            <a:r>
              <a:rPr lang="en-US" dirty="0" err="1">
                <a:solidFill>
                  <a:schemeClr val="accent2">
                    <a:lumMod val="75000"/>
                  </a:schemeClr>
                </a:solidFill>
              </a:rPr>
              <a:t>centerX</a:t>
            </a:r>
            <a:r>
              <a:rPr lang="en-US" dirty="0">
                <a:solidFill>
                  <a:schemeClr val="accent2">
                    <a:lumMod val="75000"/>
                  </a:schemeClr>
                </a:solidFill>
              </a:rPr>
              <a:t> in middle for loop</a:t>
            </a:r>
          </a:p>
          <a:p>
            <a:r>
              <a:rPr lang="en-US" dirty="0">
                <a:solidFill>
                  <a:schemeClr val="accent2">
                    <a:lumMod val="75000"/>
                  </a:schemeClr>
                </a:solidFill>
              </a:rPr>
              <a:t>0.5 for incrementing </a:t>
            </a:r>
            <a:r>
              <a:rPr lang="en-US" dirty="0" err="1">
                <a:solidFill>
                  <a:schemeClr val="accent2">
                    <a:lumMod val="75000"/>
                  </a:schemeClr>
                </a:solidFill>
              </a:rPr>
              <a:t>centerY</a:t>
            </a:r>
            <a:r>
              <a:rPr lang="en-US" dirty="0">
                <a:solidFill>
                  <a:schemeClr val="accent2">
                    <a:lumMod val="75000"/>
                  </a:schemeClr>
                </a:solidFill>
              </a:rPr>
              <a:t> in outer for loop</a:t>
            </a:r>
          </a:p>
        </p:txBody>
      </p:sp>
      <p:sp>
        <p:nvSpPr>
          <p:cNvPr id="10" name="TextBox 9">
            <a:extLst>
              <a:ext uri="{FF2B5EF4-FFF2-40B4-BE49-F238E27FC236}">
                <a16:creationId xmlns:a16="http://schemas.microsoft.com/office/drawing/2014/main" id="{1F7AE0A8-F455-FF45-9027-1040ABC0DB3F}"/>
              </a:ext>
            </a:extLst>
          </p:cNvPr>
          <p:cNvSpPr txBox="1"/>
          <p:nvPr/>
        </p:nvSpPr>
        <p:spPr>
          <a:xfrm>
            <a:off x="4102086" y="4877593"/>
            <a:ext cx="7048500" cy="1754326"/>
          </a:xfrm>
          <a:prstGeom prst="rect">
            <a:avLst/>
          </a:prstGeom>
          <a:solidFill>
            <a:schemeClr val="bg1"/>
          </a:solidFill>
          <a:ln>
            <a:solidFill>
              <a:schemeClr val="accent4"/>
            </a:solidFill>
          </a:ln>
        </p:spPr>
        <p:txBody>
          <a:bodyPr wrap="square" rtlCol="0">
            <a:spAutoFit/>
          </a:bodyPr>
          <a:lstStyle/>
          <a:p>
            <a:r>
              <a:rPr lang="en-US" dirty="0">
                <a:solidFill>
                  <a:schemeClr val="accent2">
                    <a:lumMod val="75000"/>
                  </a:schemeClr>
                </a:solidFill>
              </a:rPr>
              <a:t>Deductions:</a:t>
            </a:r>
          </a:p>
          <a:p>
            <a:r>
              <a:rPr lang="en-US" dirty="0">
                <a:solidFill>
                  <a:schemeClr val="accent2">
                    <a:lumMod val="75000"/>
                  </a:schemeClr>
                </a:solidFill>
              </a:rPr>
              <a:t>-   1 for using same variable name in multiple loops </a:t>
            </a:r>
          </a:p>
          <a:p>
            <a:pPr marL="285750" indent="-285750">
              <a:buFontTx/>
              <a:buChar char="-"/>
            </a:pPr>
            <a:r>
              <a:rPr lang="en-US" dirty="0">
                <a:solidFill>
                  <a:schemeClr val="accent2">
                    <a:lumMod val="75000"/>
                  </a:schemeClr>
                </a:solidFill>
              </a:rPr>
              <a:t>0.5 for not using provided constants</a:t>
            </a:r>
          </a:p>
          <a:p>
            <a:pPr marL="285750" indent="-285750">
              <a:buFontTx/>
              <a:buChar char="-"/>
            </a:pPr>
            <a:r>
              <a:rPr lang="en-US" dirty="0">
                <a:solidFill>
                  <a:schemeClr val="accent2">
                    <a:lumMod val="75000"/>
                  </a:schemeClr>
                </a:solidFill>
              </a:rPr>
              <a:t>0.5 for not using </a:t>
            </a:r>
            <a:r>
              <a:rPr lang="en-US" dirty="0" err="1">
                <a:solidFill>
                  <a:schemeClr val="accent2">
                    <a:lumMod val="75000"/>
                  </a:schemeClr>
                </a:solidFill>
              </a:rPr>
              <a:t>centerX</a:t>
            </a:r>
            <a:r>
              <a:rPr lang="en-US" dirty="0">
                <a:solidFill>
                  <a:schemeClr val="accent2">
                    <a:lumMod val="75000"/>
                  </a:schemeClr>
                </a:solidFill>
              </a:rPr>
              <a:t>, </a:t>
            </a:r>
            <a:r>
              <a:rPr lang="en-US" dirty="0" err="1">
                <a:solidFill>
                  <a:schemeClr val="accent2">
                    <a:lumMod val="75000"/>
                  </a:schemeClr>
                </a:solidFill>
              </a:rPr>
              <a:t>centerY</a:t>
            </a:r>
            <a:endParaRPr lang="en-US" dirty="0">
              <a:solidFill>
                <a:schemeClr val="accent2">
                  <a:lumMod val="75000"/>
                </a:schemeClr>
              </a:solidFill>
            </a:endParaRPr>
          </a:p>
          <a:p>
            <a:endParaRPr lang="en-US" dirty="0">
              <a:solidFill>
                <a:schemeClr val="accent2">
                  <a:lumMod val="75000"/>
                </a:schemeClr>
              </a:solidFill>
            </a:endParaRPr>
          </a:p>
          <a:p>
            <a:endParaRPr lang="en-US" dirty="0">
              <a:solidFill>
                <a:schemeClr val="accent2">
                  <a:lumMod val="75000"/>
                </a:schemeClr>
              </a:solidFill>
            </a:endParaRPr>
          </a:p>
        </p:txBody>
      </p:sp>
      <p:sp>
        <p:nvSpPr>
          <p:cNvPr id="6" name="TextBox 5">
            <a:extLst>
              <a:ext uri="{FF2B5EF4-FFF2-40B4-BE49-F238E27FC236}">
                <a16:creationId xmlns:a16="http://schemas.microsoft.com/office/drawing/2014/main" id="{A4165520-6510-754B-8E90-18D0CCB8B672}"/>
              </a:ext>
            </a:extLst>
          </p:cNvPr>
          <p:cNvSpPr txBox="1"/>
          <p:nvPr/>
        </p:nvSpPr>
        <p:spPr>
          <a:xfrm>
            <a:off x="514350" y="5022012"/>
            <a:ext cx="2914650" cy="369332"/>
          </a:xfrm>
          <a:prstGeom prst="rect">
            <a:avLst/>
          </a:prstGeom>
          <a:noFill/>
        </p:spPr>
        <p:txBody>
          <a:bodyPr wrap="square" rtlCol="0">
            <a:spAutoFit/>
          </a:bodyPr>
          <a:lstStyle/>
          <a:p>
            <a:r>
              <a:rPr lang="en-US" dirty="0">
                <a:solidFill>
                  <a:srgbClr val="FF0000"/>
                </a:solidFill>
              </a:rPr>
              <a:t>BRITT</a:t>
            </a:r>
          </a:p>
        </p:txBody>
      </p:sp>
    </p:spTree>
    <p:extLst>
      <p:ext uri="{BB962C8B-B14F-4D97-AF65-F5344CB8AC3E}">
        <p14:creationId xmlns:p14="http://schemas.microsoft.com/office/powerpoint/2010/main" val="14184362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F0A2705-E5F3-4F4F-B292-F36FB71D5F0C}"/>
              </a:ext>
            </a:extLst>
          </p:cNvPr>
          <p:cNvPicPr>
            <a:picLocks noChangeAspect="1"/>
          </p:cNvPicPr>
          <p:nvPr/>
        </p:nvPicPr>
        <p:blipFill rotWithShape="1">
          <a:blip r:embed="rId3"/>
          <a:srcRect l="6517" t="506" r="-320" b="-506"/>
          <a:stretch/>
        </p:blipFill>
        <p:spPr>
          <a:xfrm>
            <a:off x="1079722" y="1423949"/>
            <a:ext cx="8577316" cy="6606563"/>
          </a:xfrm>
          <a:prstGeom prst="rect">
            <a:avLst/>
          </a:prstGeom>
        </p:spPr>
      </p:pic>
      <p:sp>
        <p:nvSpPr>
          <p:cNvPr id="2" name="Title 1">
            <a:extLst>
              <a:ext uri="{FF2B5EF4-FFF2-40B4-BE49-F238E27FC236}">
                <a16:creationId xmlns:a16="http://schemas.microsoft.com/office/drawing/2014/main" id="{994225C0-9A41-4981-B824-7274C6F676E1}"/>
              </a:ext>
            </a:extLst>
          </p:cNvPr>
          <p:cNvSpPr>
            <a:spLocks noGrp="1"/>
          </p:cNvSpPr>
          <p:nvPr>
            <p:ph type="title"/>
          </p:nvPr>
        </p:nvSpPr>
        <p:spPr>
          <a:xfrm>
            <a:off x="403472" y="482600"/>
            <a:ext cx="9304644" cy="1320800"/>
          </a:xfrm>
        </p:spPr>
        <p:txBody>
          <a:bodyPr/>
          <a:lstStyle/>
          <a:p>
            <a:r>
              <a:rPr lang="en-US" dirty="0"/>
              <a:t>Strings and Chars Programming Question</a:t>
            </a:r>
            <a:endParaRPr lang="en-CA" dirty="0"/>
          </a:p>
        </p:txBody>
      </p:sp>
      <p:sp>
        <p:nvSpPr>
          <p:cNvPr id="6" name="Rectangle 5">
            <a:extLst>
              <a:ext uri="{FF2B5EF4-FFF2-40B4-BE49-F238E27FC236}">
                <a16:creationId xmlns:a16="http://schemas.microsoft.com/office/drawing/2014/main" id="{2F6BDFED-4245-43D6-8F01-FEE958BD7ACC}"/>
              </a:ext>
            </a:extLst>
          </p:cNvPr>
          <p:cNvSpPr/>
          <p:nvPr/>
        </p:nvSpPr>
        <p:spPr>
          <a:xfrm flipV="1">
            <a:off x="1079722" y="4492790"/>
            <a:ext cx="8347660" cy="25303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en-CA">
              <a:solidFill>
                <a:prstClr val="white"/>
              </a:solidFill>
              <a:latin typeface="Gill Sans MT" panose="020B0502020104020203"/>
            </a:endParaRPr>
          </a:p>
        </p:txBody>
      </p:sp>
      <p:pic>
        <p:nvPicPr>
          <p:cNvPr id="7" name="Picture 6">
            <a:extLst>
              <a:ext uri="{FF2B5EF4-FFF2-40B4-BE49-F238E27FC236}">
                <a16:creationId xmlns:a16="http://schemas.microsoft.com/office/drawing/2014/main" id="{61352F2D-16D0-41E5-B6ED-558B88A87261}"/>
              </a:ext>
            </a:extLst>
          </p:cNvPr>
          <p:cNvPicPr>
            <a:picLocks noChangeAspect="1"/>
          </p:cNvPicPr>
          <p:nvPr/>
        </p:nvPicPr>
        <p:blipFill>
          <a:blip r:embed="rId4"/>
          <a:stretch>
            <a:fillRect/>
          </a:stretch>
        </p:blipFill>
        <p:spPr>
          <a:xfrm>
            <a:off x="1079722" y="5727700"/>
            <a:ext cx="2838450" cy="1295400"/>
          </a:xfrm>
          <a:prstGeom prst="rect">
            <a:avLst/>
          </a:prstGeom>
        </p:spPr>
      </p:pic>
    </p:spTree>
    <p:extLst>
      <p:ext uri="{BB962C8B-B14F-4D97-AF65-F5344CB8AC3E}">
        <p14:creationId xmlns:p14="http://schemas.microsoft.com/office/powerpoint/2010/main" val="733763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F0A2705-E5F3-4F4F-B292-F36FB71D5F0C}"/>
              </a:ext>
            </a:extLst>
          </p:cNvPr>
          <p:cNvPicPr>
            <a:picLocks noChangeAspect="1"/>
          </p:cNvPicPr>
          <p:nvPr/>
        </p:nvPicPr>
        <p:blipFill rotWithShape="1">
          <a:blip r:embed="rId2"/>
          <a:srcRect t="46861" b="1"/>
          <a:stretch/>
        </p:blipFill>
        <p:spPr>
          <a:xfrm>
            <a:off x="-359252" y="1878715"/>
            <a:ext cx="9144000" cy="3510610"/>
          </a:xfrm>
          <a:prstGeom prst="rect">
            <a:avLst/>
          </a:prstGeom>
        </p:spPr>
      </p:pic>
      <p:pic>
        <p:nvPicPr>
          <p:cNvPr id="4" name="Picture 3">
            <a:extLst>
              <a:ext uri="{FF2B5EF4-FFF2-40B4-BE49-F238E27FC236}">
                <a16:creationId xmlns:a16="http://schemas.microsoft.com/office/drawing/2014/main" id="{40E002A4-4B76-4FAB-93AE-C30DB01B8D98}"/>
              </a:ext>
            </a:extLst>
          </p:cNvPr>
          <p:cNvPicPr>
            <a:picLocks noChangeAspect="1"/>
          </p:cNvPicPr>
          <p:nvPr/>
        </p:nvPicPr>
        <p:blipFill rotWithShape="1">
          <a:blip r:embed="rId3"/>
          <a:srcRect t="13036" b="15555"/>
          <a:stretch/>
        </p:blipFill>
        <p:spPr>
          <a:xfrm>
            <a:off x="344366" y="5587905"/>
            <a:ext cx="2838450" cy="925032"/>
          </a:xfrm>
          <a:prstGeom prst="rect">
            <a:avLst/>
          </a:prstGeom>
        </p:spPr>
      </p:pic>
      <p:pic>
        <p:nvPicPr>
          <p:cNvPr id="7" name="Picture 6">
            <a:extLst>
              <a:ext uri="{FF2B5EF4-FFF2-40B4-BE49-F238E27FC236}">
                <a16:creationId xmlns:a16="http://schemas.microsoft.com/office/drawing/2014/main" id="{3003EEB8-1E00-4097-A81A-8F9285ECC056}"/>
              </a:ext>
            </a:extLst>
          </p:cNvPr>
          <p:cNvPicPr>
            <a:picLocks noChangeAspect="1"/>
          </p:cNvPicPr>
          <p:nvPr/>
        </p:nvPicPr>
        <p:blipFill rotWithShape="1">
          <a:blip r:embed="rId2"/>
          <a:srcRect t="25304" b="64405"/>
          <a:stretch/>
        </p:blipFill>
        <p:spPr>
          <a:xfrm>
            <a:off x="-359252" y="1198864"/>
            <a:ext cx="9144000" cy="679851"/>
          </a:xfrm>
          <a:prstGeom prst="rect">
            <a:avLst/>
          </a:prstGeom>
        </p:spPr>
      </p:pic>
      <p:sp>
        <p:nvSpPr>
          <p:cNvPr id="6" name="TextBox 5">
            <a:extLst>
              <a:ext uri="{FF2B5EF4-FFF2-40B4-BE49-F238E27FC236}">
                <a16:creationId xmlns:a16="http://schemas.microsoft.com/office/drawing/2014/main" id="{5EB04CD6-38BA-7940-85E8-28691F624F79}"/>
              </a:ext>
            </a:extLst>
          </p:cNvPr>
          <p:cNvSpPr txBox="1"/>
          <p:nvPr/>
        </p:nvSpPr>
        <p:spPr>
          <a:xfrm>
            <a:off x="5143500" y="1602695"/>
            <a:ext cx="7048500" cy="2031325"/>
          </a:xfrm>
          <a:prstGeom prst="rect">
            <a:avLst/>
          </a:prstGeom>
          <a:solidFill>
            <a:schemeClr val="bg1"/>
          </a:solidFill>
          <a:ln>
            <a:solidFill>
              <a:schemeClr val="accent4"/>
            </a:solidFill>
          </a:ln>
        </p:spPr>
        <p:txBody>
          <a:bodyPr wrap="square" rtlCol="0">
            <a:spAutoFit/>
          </a:bodyPr>
          <a:lstStyle/>
          <a:p>
            <a:r>
              <a:rPr lang="en-US" dirty="0">
                <a:solidFill>
                  <a:schemeClr val="accent2">
                    <a:lumMod val="75000"/>
                  </a:schemeClr>
                </a:solidFill>
              </a:rPr>
              <a:t>0.5 for creating a char variable initialized to ’a’</a:t>
            </a:r>
          </a:p>
          <a:p>
            <a:r>
              <a:rPr lang="en-US" dirty="0">
                <a:solidFill>
                  <a:schemeClr val="accent2">
                    <a:lumMod val="75000"/>
                  </a:schemeClr>
                </a:solidFill>
              </a:rPr>
              <a:t>1.0 for a for loop from 0 to </a:t>
            </a:r>
            <a:r>
              <a:rPr lang="en-US" dirty="0" err="1">
                <a:solidFill>
                  <a:schemeClr val="accent2">
                    <a:lumMod val="75000"/>
                  </a:schemeClr>
                </a:solidFill>
              </a:rPr>
              <a:t>s.length</a:t>
            </a:r>
            <a:r>
              <a:rPr lang="en-US" dirty="0">
                <a:solidFill>
                  <a:schemeClr val="accent2">
                    <a:lumMod val="75000"/>
                  </a:schemeClr>
                </a:solidFill>
              </a:rPr>
              <a:t>()</a:t>
            </a:r>
          </a:p>
          <a:p>
            <a:r>
              <a:rPr lang="en-US" dirty="0">
                <a:solidFill>
                  <a:schemeClr val="accent2">
                    <a:lumMod val="75000"/>
                  </a:schemeClr>
                </a:solidFill>
              </a:rPr>
              <a:t>0.5 for getting and storing each char in a different temp var</a:t>
            </a:r>
          </a:p>
          <a:p>
            <a:r>
              <a:rPr lang="en-US" dirty="0">
                <a:solidFill>
                  <a:schemeClr val="accent2">
                    <a:lumMod val="75000"/>
                  </a:schemeClr>
                </a:solidFill>
              </a:rPr>
              <a:t>1.0 for replacing ‘ ‘ with </a:t>
            </a:r>
            <a:r>
              <a:rPr lang="en-US" dirty="0" err="1">
                <a:solidFill>
                  <a:schemeClr val="accent2">
                    <a:lumMod val="75000"/>
                  </a:schemeClr>
                </a:solidFill>
              </a:rPr>
              <a:t>lastVowel</a:t>
            </a:r>
            <a:r>
              <a:rPr lang="en-US" dirty="0">
                <a:solidFill>
                  <a:schemeClr val="accent2">
                    <a:lumMod val="75000"/>
                  </a:schemeClr>
                </a:solidFill>
              </a:rPr>
              <a:t> in output</a:t>
            </a:r>
          </a:p>
          <a:p>
            <a:r>
              <a:rPr lang="en-US" dirty="0">
                <a:solidFill>
                  <a:schemeClr val="accent2">
                    <a:lumMod val="75000"/>
                  </a:schemeClr>
                </a:solidFill>
              </a:rPr>
              <a:t>0.5 for testing for the 5 vowels using ||</a:t>
            </a:r>
          </a:p>
          <a:p>
            <a:r>
              <a:rPr lang="en-US" dirty="0">
                <a:solidFill>
                  <a:schemeClr val="accent2">
                    <a:lumMod val="75000"/>
                  </a:schemeClr>
                </a:solidFill>
              </a:rPr>
              <a:t>0.5 for storing each new vowel in </a:t>
            </a:r>
            <a:r>
              <a:rPr lang="en-US" dirty="0" err="1">
                <a:solidFill>
                  <a:schemeClr val="accent2">
                    <a:lumMod val="75000"/>
                  </a:schemeClr>
                </a:solidFill>
              </a:rPr>
              <a:t>lastVowel</a:t>
            </a:r>
            <a:endParaRPr lang="en-US" dirty="0">
              <a:solidFill>
                <a:schemeClr val="accent2">
                  <a:lumMod val="75000"/>
                </a:schemeClr>
              </a:solidFill>
            </a:endParaRPr>
          </a:p>
          <a:p>
            <a:r>
              <a:rPr lang="en-US" dirty="0">
                <a:solidFill>
                  <a:schemeClr val="accent2">
                    <a:lumMod val="75000"/>
                  </a:schemeClr>
                </a:solidFill>
              </a:rPr>
              <a:t>1.0 for storing letters in output</a:t>
            </a:r>
          </a:p>
        </p:txBody>
      </p:sp>
      <p:sp>
        <p:nvSpPr>
          <p:cNvPr id="8" name="TextBox 7">
            <a:extLst>
              <a:ext uri="{FF2B5EF4-FFF2-40B4-BE49-F238E27FC236}">
                <a16:creationId xmlns:a16="http://schemas.microsoft.com/office/drawing/2014/main" id="{DC6D8376-EFE5-574A-9BBC-31E943D3466E}"/>
              </a:ext>
            </a:extLst>
          </p:cNvPr>
          <p:cNvSpPr txBox="1"/>
          <p:nvPr/>
        </p:nvSpPr>
        <p:spPr>
          <a:xfrm>
            <a:off x="4368800" y="4549676"/>
            <a:ext cx="7048500" cy="1754326"/>
          </a:xfrm>
          <a:prstGeom prst="rect">
            <a:avLst/>
          </a:prstGeom>
          <a:solidFill>
            <a:schemeClr val="bg1"/>
          </a:solidFill>
          <a:ln>
            <a:solidFill>
              <a:schemeClr val="accent4"/>
            </a:solidFill>
          </a:ln>
        </p:spPr>
        <p:txBody>
          <a:bodyPr wrap="square" rtlCol="0">
            <a:spAutoFit/>
          </a:bodyPr>
          <a:lstStyle/>
          <a:p>
            <a:r>
              <a:rPr lang="en-US" dirty="0">
                <a:solidFill>
                  <a:schemeClr val="accent2">
                    <a:lumMod val="75000"/>
                  </a:schemeClr>
                </a:solidFill>
              </a:rPr>
              <a:t>Deductions:</a:t>
            </a:r>
          </a:p>
          <a:p>
            <a:r>
              <a:rPr lang="en-US" dirty="0">
                <a:solidFill>
                  <a:schemeClr val="accent2">
                    <a:lumMod val="75000"/>
                  </a:schemeClr>
                </a:solidFill>
              </a:rPr>
              <a:t>-   0.5 for using = instead of == in tests</a:t>
            </a:r>
          </a:p>
          <a:p>
            <a:pPr marL="285750" indent="-285750">
              <a:buFontTx/>
              <a:buChar char="-"/>
            </a:pPr>
            <a:r>
              <a:rPr lang="en-US" dirty="0">
                <a:solidFill>
                  <a:schemeClr val="accent2">
                    <a:lumMod val="75000"/>
                  </a:schemeClr>
                </a:solidFill>
              </a:rPr>
              <a:t>0.5 using nested loops</a:t>
            </a:r>
          </a:p>
          <a:p>
            <a:pPr marL="285750" indent="-285750">
              <a:buFontTx/>
              <a:buChar char="-"/>
            </a:pPr>
            <a:r>
              <a:rPr lang="en-US" dirty="0">
                <a:solidFill>
                  <a:schemeClr val="accent2">
                    <a:lumMod val="75000"/>
                  </a:schemeClr>
                </a:solidFill>
              </a:rPr>
              <a:t>0.5 for using two separate if statements instead of if-else</a:t>
            </a:r>
          </a:p>
          <a:p>
            <a:endParaRPr lang="en-US" dirty="0">
              <a:solidFill>
                <a:schemeClr val="accent2">
                  <a:lumMod val="75000"/>
                </a:schemeClr>
              </a:solidFill>
            </a:endParaRPr>
          </a:p>
          <a:p>
            <a:endParaRPr lang="en-US" dirty="0">
              <a:solidFill>
                <a:schemeClr val="accent2">
                  <a:lumMod val="75000"/>
                </a:schemeClr>
              </a:solidFill>
            </a:endParaRPr>
          </a:p>
        </p:txBody>
      </p:sp>
      <p:sp>
        <p:nvSpPr>
          <p:cNvPr id="10" name="Title 1">
            <a:extLst>
              <a:ext uri="{FF2B5EF4-FFF2-40B4-BE49-F238E27FC236}">
                <a16:creationId xmlns:a16="http://schemas.microsoft.com/office/drawing/2014/main" id="{A081FBCF-F0C2-5646-A2ED-2D9B1412984C}"/>
              </a:ext>
            </a:extLst>
          </p:cNvPr>
          <p:cNvSpPr txBox="1">
            <a:spLocks/>
          </p:cNvSpPr>
          <p:nvPr/>
        </p:nvSpPr>
        <p:spPr>
          <a:xfrm>
            <a:off x="403472" y="482600"/>
            <a:ext cx="9304644"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Strings and Chars Programming Question</a:t>
            </a:r>
            <a:endParaRPr lang="en-CA" dirty="0"/>
          </a:p>
        </p:txBody>
      </p:sp>
      <p:sp>
        <p:nvSpPr>
          <p:cNvPr id="11" name="TextBox 10">
            <a:extLst>
              <a:ext uri="{FF2B5EF4-FFF2-40B4-BE49-F238E27FC236}">
                <a16:creationId xmlns:a16="http://schemas.microsoft.com/office/drawing/2014/main" id="{045C43F0-E14D-2D4E-867D-224B64421CA7}"/>
              </a:ext>
            </a:extLst>
          </p:cNvPr>
          <p:cNvSpPr txBox="1"/>
          <p:nvPr/>
        </p:nvSpPr>
        <p:spPr>
          <a:xfrm>
            <a:off x="6094536" y="6488668"/>
            <a:ext cx="2914650" cy="369332"/>
          </a:xfrm>
          <a:prstGeom prst="rect">
            <a:avLst/>
          </a:prstGeom>
          <a:noFill/>
        </p:spPr>
        <p:txBody>
          <a:bodyPr wrap="square" rtlCol="0">
            <a:spAutoFit/>
          </a:bodyPr>
          <a:lstStyle/>
          <a:p>
            <a:r>
              <a:rPr lang="en-US" dirty="0">
                <a:solidFill>
                  <a:srgbClr val="FF0000"/>
                </a:solidFill>
              </a:rPr>
              <a:t>MATTHEW</a:t>
            </a:r>
          </a:p>
        </p:txBody>
      </p:sp>
    </p:spTree>
    <p:extLst>
      <p:ext uri="{BB962C8B-B14F-4D97-AF65-F5344CB8AC3E}">
        <p14:creationId xmlns:p14="http://schemas.microsoft.com/office/powerpoint/2010/main" val="1625752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225C0-9A41-4981-B824-7274C6F676E1}"/>
              </a:ext>
            </a:extLst>
          </p:cNvPr>
          <p:cNvSpPr>
            <a:spLocks noGrp="1"/>
          </p:cNvSpPr>
          <p:nvPr>
            <p:ph type="title"/>
          </p:nvPr>
        </p:nvSpPr>
        <p:spPr>
          <a:xfrm>
            <a:off x="325968" y="533400"/>
            <a:ext cx="9495366" cy="1320800"/>
          </a:xfrm>
        </p:spPr>
        <p:txBody>
          <a:bodyPr/>
          <a:lstStyle/>
          <a:p>
            <a:r>
              <a:rPr lang="en-US" dirty="0"/>
              <a:t>Basic arrays and functions programming question</a:t>
            </a:r>
            <a:endParaRPr lang="en-CA" dirty="0"/>
          </a:p>
        </p:txBody>
      </p:sp>
      <p:pic>
        <p:nvPicPr>
          <p:cNvPr id="4" name="Picture 3">
            <a:extLst>
              <a:ext uri="{FF2B5EF4-FFF2-40B4-BE49-F238E27FC236}">
                <a16:creationId xmlns:a16="http://schemas.microsoft.com/office/drawing/2014/main" id="{F0E93E5E-120D-4F1F-B98D-38D48EB6CEF6}"/>
              </a:ext>
            </a:extLst>
          </p:cNvPr>
          <p:cNvPicPr>
            <a:picLocks noChangeAspect="1"/>
          </p:cNvPicPr>
          <p:nvPr/>
        </p:nvPicPr>
        <p:blipFill rotWithShape="1">
          <a:blip r:embed="rId3"/>
          <a:srcRect l="6821"/>
          <a:stretch/>
        </p:blipFill>
        <p:spPr>
          <a:xfrm>
            <a:off x="680224" y="1733384"/>
            <a:ext cx="9292463" cy="2978315"/>
          </a:xfrm>
          <a:prstGeom prst="rect">
            <a:avLst/>
          </a:prstGeom>
        </p:spPr>
      </p:pic>
    </p:spTree>
    <p:extLst>
      <p:ext uri="{BB962C8B-B14F-4D97-AF65-F5344CB8AC3E}">
        <p14:creationId xmlns:p14="http://schemas.microsoft.com/office/powerpoint/2010/main" val="36181075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41647F-9877-4760-A33B-B7F954CC70B3}"/>
              </a:ext>
            </a:extLst>
          </p:cNvPr>
          <p:cNvPicPr>
            <a:picLocks noChangeAspect="1"/>
          </p:cNvPicPr>
          <p:nvPr/>
        </p:nvPicPr>
        <p:blipFill>
          <a:blip r:embed="rId2"/>
          <a:stretch>
            <a:fillRect/>
          </a:stretch>
        </p:blipFill>
        <p:spPr>
          <a:xfrm>
            <a:off x="657594" y="1187150"/>
            <a:ext cx="7117612" cy="4972350"/>
          </a:xfrm>
          <a:prstGeom prst="rect">
            <a:avLst/>
          </a:prstGeom>
        </p:spPr>
      </p:pic>
      <p:sp>
        <p:nvSpPr>
          <p:cNvPr id="6" name="TextBox 5">
            <a:extLst>
              <a:ext uri="{FF2B5EF4-FFF2-40B4-BE49-F238E27FC236}">
                <a16:creationId xmlns:a16="http://schemas.microsoft.com/office/drawing/2014/main" id="{D82F9783-FE46-EB45-B013-1728879604D7}"/>
              </a:ext>
            </a:extLst>
          </p:cNvPr>
          <p:cNvSpPr txBox="1"/>
          <p:nvPr/>
        </p:nvSpPr>
        <p:spPr>
          <a:xfrm>
            <a:off x="4642465" y="1850045"/>
            <a:ext cx="7048500" cy="2031325"/>
          </a:xfrm>
          <a:prstGeom prst="rect">
            <a:avLst/>
          </a:prstGeom>
          <a:solidFill>
            <a:schemeClr val="bg1"/>
          </a:solidFill>
          <a:ln>
            <a:solidFill>
              <a:schemeClr val="accent4"/>
            </a:solidFill>
          </a:ln>
        </p:spPr>
        <p:txBody>
          <a:bodyPr wrap="square" rtlCol="0">
            <a:spAutoFit/>
          </a:bodyPr>
          <a:lstStyle/>
          <a:p>
            <a:r>
              <a:rPr lang="en-US" dirty="0">
                <a:solidFill>
                  <a:schemeClr val="accent2">
                    <a:lumMod val="75000"/>
                  </a:schemeClr>
                </a:solidFill>
              </a:rPr>
              <a:t>0.5 for creating int counter</a:t>
            </a:r>
          </a:p>
          <a:p>
            <a:r>
              <a:rPr lang="en-US" dirty="0">
                <a:solidFill>
                  <a:schemeClr val="accent2">
                    <a:lumMod val="75000"/>
                  </a:schemeClr>
                </a:solidFill>
              </a:rPr>
              <a:t>1.0 for looping through and counting items &gt;= min</a:t>
            </a:r>
          </a:p>
          <a:p>
            <a:r>
              <a:rPr lang="en-US" dirty="0">
                <a:solidFill>
                  <a:schemeClr val="accent2">
                    <a:lumMod val="75000"/>
                  </a:schemeClr>
                </a:solidFill>
              </a:rPr>
              <a:t>1.0 for creating new array the correct size</a:t>
            </a:r>
          </a:p>
          <a:p>
            <a:r>
              <a:rPr lang="en-US" dirty="0">
                <a:solidFill>
                  <a:schemeClr val="accent2">
                    <a:lumMod val="75000"/>
                  </a:schemeClr>
                </a:solidFill>
              </a:rPr>
              <a:t>0.5 for creating int counter for new array</a:t>
            </a:r>
          </a:p>
          <a:p>
            <a:r>
              <a:rPr lang="en-US" dirty="0">
                <a:solidFill>
                  <a:schemeClr val="accent2">
                    <a:lumMod val="75000"/>
                  </a:schemeClr>
                </a:solidFill>
              </a:rPr>
              <a:t>1.0 for coping values &gt;= min into new array</a:t>
            </a:r>
          </a:p>
          <a:p>
            <a:r>
              <a:rPr lang="en-US" dirty="0">
                <a:solidFill>
                  <a:schemeClr val="accent2">
                    <a:lumMod val="75000"/>
                  </a:schemeClr>
                </a:solidFill>
              </a:rPr>
              <a:t>0.5 for incrementing int counter</a:t>
            </a:r>
          </a:p>
          <a:p>
            <a:r>
              <a:rPr lang="en-US" dirty="0">
                <a:solidFill>
                  <a:schemeClr val="accent2">
                    <a:lumMod val="75000"/>
                  </a:schemeClr>
                </a:solidFill>
              </a:rPr>
              <a:t>0.5 for returning new array</a:t>
            </a:r>
          </a:p>
        </p:txBody>
      </p:sp>
      <p:sp>
        <p:nvSpPr>
          <p:cNvPr id="7" name="TextBox 6">
            <a:extLst>
              <a:ext uri="{FF2B5EF4-FFF2-40B4-BE49-F238E27FC236}">
                <a16:creationId xmlns:a16="http://schemas.microsoft.com/office/drawing/2014/main" id="{1B60AE8B-E375-8345-B6F1-FD06AE617721}"/>
              </a:ext>
            </a:extLst>
          </p:cNvPr>
          <p:cNvSpPr txBox="1"/>
          <p:nvPr/>
        </p:nvSpPr>
        <p:spPr>
          <a:xfrm>
            <a:off x="4832965" y="4270276"/>
            <a:ext cx="7048500" cy="2031325"/>
          </a:xfrm>
          <a:prstGeom prst="rect">
            <a:avLst/>
          </a:prstGeom>
          <a:solidFill>
            <a:schemeClr val="bg1"/>
          </a:solidFill>
          <a:ln>
            <a:solidFill>
              <a:schemeClr val="accent4"/>
            </a:solidFill>
          </a:ln>
        </p:spPr>
        <p:txBody>
          <a:bodyPr wrap="square" rtlCol="0">
            <a:spAutoFit/>
          </a:bodyPr>
          <a:lstStyle/>
          <a:p>
            <a:r>
              <a:rPr lang="en-US" dirty="0">
                <a:solidFill>
                  <a:schemeClr val="accent2">
                    <a:lumMod val="75000"/>
                  </a:schemeClr>
                </a:solidFill>
              </a:rPr>
              <a:t>Deductions:</a:t>
            </a:r>
          </a:p>
          <a:p>
            <a:r>
              <a:rPr lang="en-US" dirty="0">
                <a:solidFill>
                  <a:schemeClr val="accent2">
                    <a:lumMod val="75000"/>
                  </a:schemeClr>
                </a:solidFill>
              </a:rPr>
              <a:t>-   0.5 for doing &gt; instead of &gt;=</a:t>
            </a:r>
          </a:p>
          <a:p>
            <a:pPr marL="285750" indent="-285750">
              <a:buFontTx/>
              <a:buChar char="-"/>
            </a:pPr>
            <a:r>
              <a:rPr lang="en-US" dirty="0">
                <a:solidFill>
                  <a:schemeClr val="accent2">
                    <a:lumMod val="75000"/>
                  </a:schemeClr>
                </a:solidFill>
              </a:rPr>
              <a:t>0.5 for returning y[] or y[count]</a:t>
            </a:r>
          </a:p>
          <a:p>
            <a:pPr marL="285750" indent="-285750">
              <a:buFontTx/>
              <a:buChar char="-"/>
            </a:pPr>
            <a:r>
              <a:rPr lang="en-US" dirty="0">
                <a:solidFill>
                  <a:schemeClr val="accent2">
                    <a:lumMod val="75000"/>
                  </a:schemeClr>
                </a:solidFill>
              </a:rPr>
              <a:t>0.5 using nested loops</a:t>
            </a:r>
          </a:p>
          <a:p>
            <a:pPr marL="285750" indent="-285750">
              <a:buFontTx/>
              <a:buChar char="-"/>
            </a:pPr>
            <a:endParaRPr lang="en-US" dirty="0">
              <a:solidFill>
                <a:schemeClr val="accent2">
                  <a:lumMod val="75000"/>
                </a:schemeClr>
              </a:solidFill>
            </a:endParaRPr>
          </a:p>
          <a:p>
            <a:pPr marL="285750" indent="-285750">
              <a:buFontTx/>
              <a:buChar char="-"/>
            </a:pPr>
            <a:r>
              <a:rPr lang="en-US" dirty="0">
                <a:solidFill>
                  <a:schemeClr val="accent2">
                    <a:lumMod val="75000"/>
                  </a:schemeClr>
                </a:solidFill>
              </a:rPr>
              <a:t>Note: alternative approach is to create new array same size, do copies, then create smaller copy of new array. That’s fine.</a:t>
            </a:r>
          </a:p>
        </p:txBody>
      </p:sp>
      <p:sp>
        <p:nvSpPr>
          <p:cNvPr id="8" name="Title 1">
            <a:extLst>
              <a:ext uri="{FF2B5EF4-FFF2-40B4-BE49-F238E27FC236}">
                <a16:creationId xmlns:a16="http://schemas.microsoft.com/office/drawing/2014/main" id="{542B9150-C805-AF44-BEC4-427662D9E051}"/>
              </a:ext>
            </a:extLst>
          </p:cNvPr>
          <p:cNvSpPr>
            <a:spLocks noGrp="1"/>
          </p:cNvSpPr>
          <p:nvPr>
            <p:ph type="title"/>
          </p:nvPr>
        </p:nvSpPr>
        <p:spPr>
          <a:xfrm>
            <a:off x="337119" y="110145"/>
            <a:ext cx="9495366" cy="1320800"/>
          </a:xfrm>
        </p:spPr>
        <p:txBody>
          <a:bodyPr/>
          <a:lstStyle/>
          <a:p>
            <a:r>
              <a:rPr lang="en-US" dirty="0"/>
              <a:t>Basic arrays and functions programming question</a:t>
            </a:r>
            <a:endParaRPr lang="en-CA" dirty="0"/>
          </a:p>
        </p:txBody>
      </p:sp>
      <p:sp>
        <p:nvSpPr>
          <p:cNvPr id="9" name="TextBox 8">
            <a:extLst>
              <a:ext uri="{FF2B5EF4-FFF2-40B4-BE49-F238E27FC236}">
                <a16:creationId xmlns:a16="http://schemas.microsoft.com/office/drawing/2014/main" id="{CCBA29FD-7C4B-2E4B-8B88-A1DD3DF4A248}"/>
              </a:ext>
            </a:extLst>
          </p:cNvPr>
          <p:cNvSpPr txBox="1"/>
          <p:nvPr/>
        </p:nvSpPr>
        <p:spPr>
          <a:xfrm>
            <a:off x="5252065" y="6378523"/>
            <a:ext cx="2914650" cy="369332"/>
          </a:xfrm>
          <a:prstGeom prst="rect">
            <a:avLst/>
          </a:prstGeom>
          <a:noFill/>
        </p:spPr>
        <p:txBody>
          <a:bodyPr wrap="square" rtlCol="0">
            <a:spAutoFit/>
          </a:bodyPr>
          <a:lstStyle/>
          <a:p>
            <a:r>
              <a:rPr lang="en-US" dirty="0">
                <a:solidFill>
                  <a:srgbClr val="FF0000"/>
                </a:solidFill>
              </a:rPr>
              <a:t>JOHN</a:t>
            </a:r>
          </a:p>
        </p:txBody>
      </p:sp>
    </p:spTree>
    <p:extLst>
      <p:ext uri="{BB962C8B-B14F-4D97-AF65-F5344CB8AC3E}">
        <p14:creationId xmlns:p14="http://schemas.microsoft.com/office/powerpoint/2010/main" val="7846385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225C0-9A41-4981-B824-7274C6F676E1}"/>
              </a:ext>
            </a:extLst>
          </p:cNvPr>
          <p:cNvSpPr>
            <a:spLocks noGrp="1"/>
          </p:cNvSpPr>
          <p:nvPr>
            <p:ph type="title"/>
          </p:nvPr>
        </p:nvSpPr>
        <p:spPr>
          <a:xfrm>
            <a:off x="347134" y="347908"/>
            <a:ext cx="8729330" cy="1320800"/>
          </a:xfrm>
        </p:spPr>
        <p:txBody>
          <a:bodyPr/>
          <a:lstStyle/>
          <a:p>
            <a:r>
              <a:rPr lang="en-US" dirty="0"/>
              <a:t>Basic arrays Programming Question</a:t>
            </a:r>
            <a:endParaRPr lang="en-CA" dirty="0"/>
          </a:p>
        </p:txBody>
      </p:sp>
      <p:pic>
        <p:nvPicPr>
          <p:cNvPr id="5" name="Picture 4">
            <a:extLst>
              <a:ext uri="{FF2B5EF4-FFF2-40B4-BE49-F238E27FC236}">
                <a16:creationId xmlns:a16="http://schemas.microsoft.com/office/drawing/2014/main" id="{7EA1A101-85CC-428E-92C9-4ADDCFD39A1F}"/>
              </a:ext>
            </a:extLst>
          </p:cNvPr>
          <p:cNvPicPr>
            <a:picLocks noChangeAspect="1"/>
          </p:cNvPicPr>
          <p:nvPr/>
        </p:nvPicPr>
        <p:blipFill>
          <a:blip r:embed="rId3"/>
          <a:stretch>
            <a:fillRect/>
          </a:stretch>
        </p:blipFill>
        <p:spPr>
          <a:xfrm>
            <a:off x="482010" y="1265648"/>
            <a:ext cx="8729330" cy="4893852"/>
          </a:xfrm>
          <a:prstGeom prst="rect">
            <a:avLst/>
          </a:prstGeom>
        </p:spPr>
      </p:pic>
      <p:sp>
        <p:nvSpPr>
          <p:cNvPr id="6" name="Rectangle 5">
            <a:extLst>
              <a:ext uri="{FF2B5EF4-FFF2-40B4-BE49-F238E27FC236}">
                <a16:creationId xmlns:a16="http://schemas.microsoft.com/office/drawing/2014/main" id="{5766A3A9-E91C-497A-B488-AAC208ADBC97}"/>
              </a:ext>
            </a:extLst>
          </p:cNvPr>
          <p:cNvSpPr/>
          <p:nvPr/>
        </p:nvSpPr>
        <p:spPr>
          <a:xfrm flipV="1">
            <a:off x="889001" y="3322969"/>
            <a:ext cx="4816548" cy="26475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en-CA">
              <a:solidFill>
                <a:prstClr val="white"/>
              </a:solidFill>
              <a:latin typeface="Gill Sans MT" panose="020B0502020104020203"/>
            </a:endParaRPr>
          </a:p>
        </p:txBody>
      </p:sp>
    </p:spTree>
    <p:extLst>
      <p:ext uri="{BB962C8B-B14F-4D97-AF65-F5344CB8AC3E}">
        <p14:creationId xmlns:p14="http://schemas.microsoft.com/office/powerpoint/2010/main" val="10427948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A1A101-85CC-428E-92C9-4ADDCFD39A1F}"/>
              </a:ext>
            </a:extLst>
          </p:cNvPr>
          <p:cNvPicPr>
            <a:picLocks noChangeAspect="1"/>
          </p:cNvPicPr>
          <p:nvPr/>
        </p:nvPicPr>
        <p:blipFill>
          <a:blip r:embed="rId3"/>
          <a:stretch>
            <a:fillRect/>
          </a:stretch>
        </p:blipFill>
        <p:spPr>
          <a:xfrm>
            <a:off x="-562615" y="1008308"/>
            <a:ext cx="8729330" cy="4893852"/>
          </a:xfrm>
          <a:prstGeom prst="rect">
            <a:avLst/>
          </a:prstGeom>
        </p:spPr>
      </p:pic>
      <p:sp>
        <p:nvSpPr>
          <p:cNvPr id="6" name="TextBox 5">
            <a:extLst>
              <a:ext uri="{FF2B5EF4-FFF2-40B4-BE49-F238E27FC236}">
                <a16:creationId xmlns:a16="http://schemas.microsoft.com/office/drawing/2014/main" id="{6D72E709-EB9A-0141-90C1-C8F589ADFE9F}"/>
              </a:ext>
            </a:extLst>
          </p:cNvPr>
          <p:cNvSpPr txBox="1"/>
          <p:nvPr/>
        </p:nvSpPr>
        <p:spPr>
          <a:xfrm>
            <a:off x="5072730" y="1908751"/>
            <a:ext cx="7048500" cy="2031325"/>
          </a:xfrm>
          <a:prstGeom prst="rect">
            <a:avLst/>
          </a:prstGeom>
          <a:solidFill>
            <a:schemeClr val="bg1"/>
          </a:solidFill>
          <a:ln>
            <a:solidFill>
              <a:schemeClr val="accent4"/>
            </a:solidFill>
          </a:ln>
        </p:spPr>
        <p:txBody>
          <a:bodyPr wrap="square" rtlCol="0">
            <a:spAutoFit/>
          </a:bodyPr>
          <a:lstStyle/>
          <a:p>
            <a:r>
              <a:rPr lang="en-US" dirty="0">
                <a:solidFill>
                  <a:schemeClr val="accent2">
                    <a:lumMod val="75000"/>
                  </a:schemeClr>
                </a:solidFill>
              </a:rPr>
              <a:t>0.5 for creating int counter</a:t>
            </a:r>
          </a:p>
          <a:p>
            <a:r>
              <a:rPr lang="en-US" dirty="0">
                <a:solidFill>
                  <a:schemeClr val="accent2">
                    <a:lumMod val="75000"/>
                  </a:schemeClr>
                </a:solidFill>
              </a:rPr>
              <a:t>1.0 for looping through and counting items that are valid</a:t>
            </a:r>
          </a:p>
          <a:p>
            <a:r>
              <a:rPr lang="en-US" dirty="0">
                <a:solidFill>
                  <a:schemeClr val="accent2">
                    <a:lumMod val="75000"/>
                  </a:schemeClr>
                </a:solidFill>
              </a:rPr>
              <a:t>1.0 for creating new array the correct size</a:t>
            </a:r>
          </a:p>
          <a:p>
            <a:r>
              <a:rPr lang="en-US" dirty="0">
                <a:solidFill>
                  <a:schemeClr val="accent2">
                    <a:lumMod val="75000"/>
                  </a:schemeClr>
                </a:solidFill>
              </a:rPr>
              <a:t>0.5 for creating int counter for new array</a:t>
            </a:r>
          </a:p>
          <a:p>
            <a:r>
              <a:rPr lang="en-US" dirty="0">
                <a:solidFill>
                  <a:schemeClr val="accent2">
                    <a:lumMod val="75000"/>
                  </a:schemeClr>
                </a:solidFill>
              </a:rPr>
              <a:t>1.0 for coping validated values into new array</a:t>
            </a:r>
          </a:p>
          <a:p>
            <a:r>
              <a:rPr lang="en-US" dirty="0">
                <a:solidFill>
                  <a:schemeClr val="accent2">
                    <a:lumMod val="75000"/>
                  </a:schemeClr>
                </a:solidFill>
              </a:rPr>
              <a:t>0.5 for incrementing int counter</a:t>
            </a:r>
          </a:p>
          <a:p>
            <a:r>
              <a:rPr lang="en-US" dirty="0">
                <a:solidFill>
                  <a:schemeClr val="accent2">
                    <a:lumMod val="75000"/>
                  </a:schemeClr>
                </a:solidFill>
              </a:rPr>
              <a:t>0.5 for returning new array</a:t>
            </a:r>
          </a:p>
        </p:txBody>
      </p:sp>
      <p:sp>
        <p:nvSpPr>
          <p:cNvPr id="7" name="TextBox 6">
            <a:extLst>
              <a:ext uri="{FF2B5EF4-FFF2-40B4-BE49-F238E27FC236}">
                <a16:creationId xmlns:a16="http://schemas.microsoft.com/office/drawing/2014/main" id="{DE6AABBF-E922-C348-B0E3-CF3C3711D211}"/>
              </a:ext>
            </a:extLst>
          </p:cNvPr>
          <p:cNvSpPr txBox="1"/>
          <p:nvPr/>
        </p:nvSpPr>
        <p:spPr>
          <a:xfrm>
            <a:off x="4862782" y="4151645"/>
            <a:ext cx="7048500" cy="2031325"/>
          </a:xfrm>
          <a:prstGeom prst="rect">
            <a:avLst/>
          </a:prstGeom>
          <a:solidFill>
            <a:schemeClr val="bg1"/>
          </a:solidFill>
          <a:ln>
            <a:solidFill>
              <a:schemeClr val="accent4"/>
            </a:solidFill>
          </a:ln>
        </p:spPr>
        <p:txBody>
          <a:bodyPr wrap="square" rtlCol="0">
            <a:spAutoFit/>
          </a:bodyPr>
          <a:lstStyle/>
          <a:p>
            <a:r>
              <a:rPr lang="en-US" dirty="0">
                <a:solidFill>
                  <a:schemeClr val="accent2">
                    <a:lumMod val="75000"/>
                  </a:schemeClr>
                </a:solidFill>
              </a:rPr>
              <a:t>Deductions:</a:t>
            </a:r>
          </a:p>
          <a:p>
            <a:r>
              <a:rPr lang="en-US" dirty="0">
                <a:solidFill>
                  <a:schemeClr val="accent2">
                    <a:lumMod val="75000"/>
                  </a:schemeClr>
                </a:solidFill>
              </a:rPr>
              <a:t>-   0.5 for returning result[] or result[counter]</a:t>
            </a:r>
          </a:p>
          <a:p>
            <a:pPr marL="285750" indent="-285750">
              <a:buFontTx/>
              <a:buChar char="-"/>
            </a:pPr>
            <a:r>
              <a:rPr lang="en-US" dirty="0">
                <a:solidFill>
                  <a:schemeClr val="accent2">
                    <a:lumMod val="75000"/>
                  </a:schemeClr>
                </a:solidFill>
              </a:rPr>
              <a:t>0.5 using nested loops</a:t>
            </a:r>
          </a:p>
          <a:p>
            <a:endParaRPr lang="en-US" dirty="0">
              <a:solidFill>
                <a:schemeClr val="accent2">
                  <a:lumMod val="75000"/>
                </a:schemeClr>
              </a:solidFill>
            </a:endParaRPr>
          </a:p>
          <a:p>
            <a:pPr marL="285750" indent="-285750">
              <a:buFontTx/>
              <a:buChar char="-"/>
            </a:pPr>
            <a:r>
              <a:rPr lang="en-US" dirty="0">
                <a:solidFill>
                  <a:schemeClr val="accent2">
                    <a:lumMod val="75000"/>
                  </a:schemeClr>
                </a:solidFill>
              </a:rPr>
              <a:t>Note: alternative approach is to create new array same size, do copies, then create smaller copy of new array. That’s fine.</a:t>
            </a:r>
          </a:p>
          <a:p>
            <a:pPr marL="285750" indent="-285750">
              <a:buFontTx/>
              <a:buChar char="-"/>
            </a:pPr>
            <a:r>
              <a:rPr lang="en-US" dirty="0">
                <a:solidFill>
                  <a:schemeClr val="accent2">
                    <a:lumMod val="75000"/>
                  </a:schemeClr>
                </a:solidFill>
              </a:rPr>
              <a:t>Also okay to do increment as separate step</a:t>
            </a:r>
          </a:p>
        </p:txBody>
      </p:sp>
      <p:sp>
        <p:nvSpPr>
          <p:cNvPr id="8" name="Title 1">
            <a:extLst>
              <a:ext uri="{FF2B5EF4-FFF2-40B4-BE49-F238E27FC236}">
                <a16:creationId xmlns:a16="http://schemas.microsoft.com/office/drawing/2014/main" id="{09211409-1E9C-6F4A-B96A-A86A258893FA}"/>
              </a:ext>
            </a:extLst>
          </p:cNvPr>
          <p:cNvSpPr>
            <a:spLocks noGrp="1"/>
          </p:cNvSpPr>
          <p:nvPr>
            <p:ph type="title"/>
          </p:nvPr>
        </p:nvSpPr>
        <p:spPr>
          <a:xfrm>
            <a:off x="347134" y="347908"/>
            <a:ext cx="8729330" cy="1320800"/>
          </a:xfrm>
        </p:spPr>
        <p:txBody>
          <a:bodyPr/>
          <a:lstStyle/>
          <a:p>
            <a:r>
              <a:rPr lang="en-US" dirty="0"/>
              <a:t>Basic arrays Programming Question</a:t>
            </a:r>
            <a:endParaRPr lang="en-CA" dirty="0"/>
          </a:p>
        </p:txBody>
      </p:sp>
      <p:sp>
        <p:nvSpPr>
          <p:cNvPr id="9" name="TextBox 8">
            <a:extLst>
              <a:ext uri="{FF2B5EF4-FFF2-40B4-BE49-F238E27FC236}">
                <a16:creationId xmlns:a16="http://schemas.microsoft.com/office/drawing/2014/main" id="{667BCDA3-E863-C44E-9B6C-462F3116573D}"/>
              </a:ext>
            </a:extLst>
          </p:cNvPr>
          <p:cNvSpPr txBox="1"/>
          <p:nvPr/>
        </p:nvSpPr>
        <p:spPr>
          <a:xfrm>
            <a:off x="5472382" y="6488668"/>
            <a:ext cx="2914650" cy="369332"/>
          </a:xfrm>
          <a:prstGeom prst="rect">
            <a:avLst/>
          </a:prstGeom>
          <a:noFill/>
        </p:spPr>
        <p:txBody>
          <a:bodyPr wrap="square" rtlCol="0">
            <a:spAutoFit/>
          </a:bodyPr>
          <a:lstStyle/>
          <a:p>
            <a:r>
              <a:rPr lang="en-US" dirty="0">
                <a:solidFill>
                  <a:srgbClr val="FF0000"/>
                </a:solidFill>
              </a:rPr>
              <a:t>JOHN</a:t>
            </a:r>
          </a:p>
        </p:txBody>
      </p:sp>
    </p:spTree>
    <p:extLst>
      <p:ext uri="{BB962C8B-B14F-4D97-AF65-F5344CB8AC3E}">
        <p14:creationId xmlns:p14="http://schemas.microsoft.com/office/powerpoint/2010/main" val="2426179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8B69F-683E-D143-A467-E43817361352}"/>
              </a:ext>
            </a:extLst>
          </p:cNvPr>
          <p:cNvSpPr>
            <a:spLocks noGrp="1"/>
          </p:cNvSpPr>
          <p:nvPr>
            <p:ph type="title"/>
          </p:nvPr>
        </p:nvSpPr>
        <p:spPr>
          <a:xfrm>
            <a:off x="194255" y="91912"/>
            <a:ext cx="3092409" cy="701615"/>
          </a:xfrm>
        </p:spPr>
        <p:txBody>
          <a:bodyPr>
            <a:normAutofit fontScale="90000"/>
          </a:bodyPr>
          <a:lstStyle/>
          <a:p>
            <a:r>
              <a:rPr lang="en-US" dirty="0"/>
              <a:t>Partial Arrays Practice Question</a:t>
            </a:r>
          </a:p>
        </p:txBody>
      </p:sp>
      <p:sp>
        <p:nvSpPr>
          <p:cNvPr id="3" name="Content Placeholder 2">
            <a:extLst>
              <a:ext uri="{FF2B5EF4-FFF2-40B4-BE49-F238E27FC236}">
                <a16:creationId xmlns:a16="http://schemas.microsoft.com/office/drawing/2014/main" id="{A2D7CE61-F83D-C141-99F9-08A30E87758B}"/>
              </a:ext>
            </a:extLst>
          </p:cNvPr>
          <p:cNvSpPr>
            <a:spLocks noGrp="1"/>
          </p:cNvSpPr>
          <p:nvPr>
            <p:ph idx="1"/>
          </p:nvPr>
        </p:nvSpPr>
        <p:spPr>
          <a:xfrm>
            <a:off x="309273" y="1782796"/>
            <a:ext cx="2862372" cy="5075204"/>
          </a:xfrm>
        </p:spPr>
        <p:txBody>
          <a:bodyPr/>
          <a:lstStyle/>
          <a:p>
            <a:pPr marL="0" indent="0">
              <a:buNone/>
            </a:pPr>
            <a:r>
              <a:rPr lang="en-US" dirty="0"/>
              <a:t>Complete the following program so that clicking on the canvas adds another dot where the user clicked (if there is room in the arrays to add another dot). Choose a random color for the dot. </a:t>
            </a:r>
          </a:p>
          <a:p>
            <a:pPr marL="0" indent="0">
              <a:buNone/>
            </a:pPr>
            <a:r>
              <a:rPr lang="en-US" dirty="0"/>
              <a:t>When the user presses R or r on the keyboard, the colors array should get reset with all new colors for the dots. Complete setup, </a:t>
            </a:r>
            <a:r>
              <a:rPr lang="en-US" dirty="0" err="1"/>
              <a:t>mouseReleased</a:t>
            </a:r>
            <a:r>
              <a:rPr lang="en-US" dirty="0"/>
              <a:t> and </a:t>
            </a:r>
            <a:r>
              <a:rPr lang="en-US" dirty="0" err="1"/>
              <a:t>keyPressed</a:t>
            </a:r>
            <a:r>
              <a:rPr lang="en-US" dirty="0"/>
              <a:t>.</a:t>
            </a:r>
          </a:p>
          <a:p>
            <a:pPr marL="0" indent="0">
              <a:buNone/>
            </a:pPr>
            <a:r>
              <a:rPr lang="en-US" dirty="0"/>
              <a:t>Use provided arrays, constants &amp; variables</a:t>
            </a:r>
          </a:p>
        </p:txBody>
      </p:sp>
      <p:sp>
        <p:nvSpPr>
          <p:cNvPr id="5" name="TextBox 4">
            <a:extLst>
              <a:ext uri="{FF2B5EF4-FFF2-40B4-BE49-F238E27FC236}">
                <a16:creationId xmlns:a16="http://schemas.microsoft.com/office/drawing/2014/main" id="{E796AADB-6D85-1F4A-A207-3B9B4ECD2602}"/>
              </a:ext>
            </a:extLst>
          </p:cNvPr>
          <p:cNvSpPr txBox="1"/>
          <p:nvPr/>
        </p:nvSpPr>
        <p:spPr>
          <a:xfrm>
            <a:off x="9095197" y="3020404"/>
            <a:ext cx="2663531"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After pressing ‘r’ and clicking a few more times to add more dots:</a:t>
            </a:r>
          </a:p>
        </p:txBody>
      </p:sp>
      <p:pic>
        <p:nvPicPr>
          <p:cNvPr id="7" name="Picture 6">
            <a:extLst>
              <a:ext uri="{FF2B5EF4-FFF2-40B4-BE49-F238E27FC236}">
                <a16:creationId xmlns:a16="http://schemas.microsoft.com/office/drawing/2014/main" id="{28D86A05-CD6A-4D4B-8DBE-62013E4C2AD2}"/>
              </a:ext>
            </a:extLst>
          </p:cNvPr>
          <p:cNvPicPr>
            <a:picLocks noChangeAspect="1"/>
          </p:cNvPicPr>
          <p:nvPr/>
        </p:nvPicPr>
        <p:blipFill>
          <a:blip r:embed="rId2"/>
          <a:stretch>
            <a:fillRect/>
          </a:stretch>
        </p:blipFill>
        <p:spPr>
          <a:xfrm>
            <a:off x="9095197" y="-21869"/>
            <a:ext cx="2879153" cy="2999836"/>
          </a:xfrm>
          <a:prstGeom prst="rect">
            <a:avLst/>
          </a:prstGeom>
        </p:spPr>
      </p:pic>
      <p:pic>
        <p:nvPicPr>
          <p:cNvPr id="8" name="Picture 7">
            <a:extLst>
              <a:ext uri="{FF2B5EF4-FFF2-40B4-BE49-F238E27FC236}">
                <a16:creationId xmlns:a16="http://schemas.microsoft.com/office/drawing/2014/main" id="{330AAEAF-D2B1-874A-9B03-DF662170FD58}"/>
              </a:ext>
            </a:extLst>
          </p:cNvPr>
          <p:cNvPicPr>
            <a:picLocks noChangeAspect="1"/>
          </p:cNvPicPr>
          <p:nvPr/>
        </p:nvPicPr>
        <p:blipFill>
          <a:blip r:embed="rId3"/>
          <a:stretch>
            <a:fillRect/>
          </a:stretch>
        </p:blipFill>
        <p:spPr>
          <a:xfrm>
            <a:off x="9095197" y="3960291"/>
            <a:ext cx="2787530" cy="2897709"/>
          </a:xfrm>
          <a:prstGeom prst="rect">
            <a:avLst/>
          </a:prstGeom>
        </p:spPr>
      </p:pic>
      <p:pic>
        <p:nvPicPr>
          <p:cNvPr id="4" name="Picture 3">
            <a:extLst>
              <a:ext uri="{FF2B5EF4-FFF2-40B4-BE49-F238E27FC236}">
                <a16:creationId xmlns:a16="http://schemas.microsoft.com/office/drawing/2014/main" id="{3B3D9D96-E359-5C4A-8231-631A4942AD42}"/>
              </a:ext>
            </a:extLst>
          </p:cNvPr>
          <p:cNvPicPr>
            <a:picLocks noChangeAspect="1"/>
          </p:cNvPicPr>
          <p:nvPr/>
        </p:nvPicPr>
        <p:blipFill>
          <a:blip r:embed="rId4"/>
          <a:stretch>
            <a:fillRect/>
          </a:stretch>
        </p:blipFill>
        <p:spPr>
          <a:xfrm>
            <a:off x="3567807" y="0"/>
            <a:ext cx="5056385" cy="6858000"/>
          </a:xfrm>
          <a:prstGeom prst="rect">
            <a:avLst/>
          </a:prstGeom>
        </p:spPr>
      </p:pic>
    </p:spTree>
    <p:extLst>
      <p:ext uri="{BB962C8B-B14F-4D97-AF65-F5344CB8AC3E}">
        <p14:creationId xmlns:p14="http://schemas.microsoft.com/office/powerpoint/2010/main" val="1995997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225C0-9A41-4981-B824-7274C6F676E1}"/>
              </a:ext>
            </a:extLst>
          </p:cNvPr>
          <p:cNvSpPr>
            <a:spLocks noGrp="1"/>
          </p:cNvSpPr>
          <p:nvPr>
            <p:ph type="title"/>
          </p:nvPr>
        </p:nvSpPr>
        <p:spPr/>
        <p:txBody>
          <a:bodyPr/>
          <a:lstStyle/>
          <a:p>
            <a:r>
              <a:rPr lang="en-US" dirty="0"/>
              <a:t>Short Answer Q1</a:t>
            </a:r>
            <a:endParaRPr lang="en-CA" dirty="0"/>
          </a:p>
        </p:txBody>
      </p:sp>
      <p:pic>
        <p:nvPicPr>
          <p:cNvPr id="4" name="Picture 3">
            <a:extLst>
              <a:ext uri="{FF2B5EF4-FFF2-40B4-BE49-F238E27FC236}">
                <a16:creationId xmlns:a16="http://schemas.microsoft.com/office/drawing/2014/main" id="{F5C87598-190C-48BC-A370-F49604C5D723}"/>
              </a:ext>
            </a:extLst>
          </p:cNvPr>
          <p:cNvPicPr>
            <a:picLocks noChangeAspect="1"/>
          </p:cNvPicPr>
          <p:nvPr/>
        </p:nvPicPr>
        <p:blipFill rotWithShape="1">
          <a:blip r:embed="rId3"/>
          <a:srcRect l="7567"/>
          <a:stretch/>
        </p:blipFill>
        <p:spPr>
          <a:xfrm>
            <a:off x="677334" y="3632200"/>
            <a:ext cx="8452113" cy="1557925"/>
          </a:xfrm>
          <a:prstGeom prst="rect">
            <a:avLst/>
          </a:prstGeom>
        </p:spPr>
      </p:pic>
    </p:spTree>
    <p:extLst>
      <p:ext uri="{BB962C8B-B14F-4D97-AF65-F5344CB8AC3E}">
        <p14:creationId xmlns:p14="http://schemas.microsoft.com/office/powerpoint/2010/main" val="19974067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9460872-A75C-9341-9EC7-2258D1130AAB}"/>
              </a:ext>
            </a:extLst>
          </p:cNvPr>
          <p:cNvPicPr>
            <a:picLocks noChangeAspect="1"/>
          </p:cNvPicPr>
          <p:nvPr/>
        </p:nvPicPr>
        <p:blipFill>
          <a:blip r:embed="rId2"/>
          <a:stretch>
            <a:fillRect/>
          </a:stretch>
        </p:blipFill>
        <p:spPr>
          <a:xfrm>
            <a:off x="3286664" y="-8550"/>
            <a:ext cx="7005961" cy="6858000"/>
          </a:xfrm>
          <a:prstGeom prst="rect">
            <a:avLst/>
          </a:prstGeom>
        </p:spPr>
      </p:pic>
      <p:sp>
        <p:nvSpPr>
          <p:cNvPr id="2" name="Title 1">
            <a:extLst>
              <a:ext uri="{FF2B5EF4-FFF2-40B4-BE49-F238E27FC236}">
                <a16:creationId xmlns:a16="http://schemas.microsoft.com/office/drawing/2014/main" id="{62D8B69F-683E-D143-A467-E43817361352}"/>
              </a:ext>
            </a:extLst>
          </p:cNvPr>
          <p:cNvSpPr>
            <a:spLocks noGrp="1"/>
          </p:cNvSpPr>
          <p:nvPr>
            <p:ph type="title"/>
          </p:nvPr>
        </p:nvSpPr>
        <p:spPr>
          <a:xfrm>
            <a:off x="194255" y="91912"/>
            <a:ext cx="3092409" cy="701615"/>
          </a:xfrm>
        </p:spPr>
        <p:txBody>
          <a:bodyPr>
            <a:normAutofit fontScale="90000"/>
          </a:bodyPr>
          <a:lstStyle/>
          <a:p>
            <a:r>
              <a:rPr lang="en-US" dirty="0"/>
              <a:t>Partial Arrays Practice Question</a:t>
            </a:r>
          </a:p>
        </p:txBody>
      </p:sp>
      <p:sp>
        <p:nvSpPr>
          <p:cNvPr id="5" name="TextBox 4">
            <a:extLst>
              <a:ext uri="{FF2B5EF4-FFF2-40B4-BE49-F238E27FC236}">
                <a16:creationId xmlns:a16="http://schemas.microsoft.com/office/drawing/2014/main" id="{E796AADB-6D85-1F4A-A207-3B9B4ECD2602}"/>
              </a:ext>
            </a:extLst>
          </p:cNvPr>
          <p:cNvSpPr txBox="1"/>
          <p:nvPr/>
        </p:nvSpPr>
        <p:spPr>
          <a:xfrm>
            <a:off x="9238891" y="2956551"/>
            <a:ext cx="2663531"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After pressing ‘r’ and clicking a few more times to add more dots:</a:t>
            </a:r>
          </a:p>
        </p:txBody>
      </p:sp>
      <p:pic>
        <p:nvPicPr>
          <p:cNvPr id="7" name="Picture 6">
            <a:extLst>
              <a:ext uri="{FF2B5EF4-FFF2-40B4-BE49-F238E27FC236}">
                <a16:creationId xmlns:a16="http://schemas.microsoft.com/office/drawing/2014/main" id="{28D86A05-CD6A-4D4B-8DBE-62013E4C2AD2}"/>
              </a:ext>
            </a:extLst>
          </p:cNvPr>
          <p:cNvPicPr>
            <a:picLocks noChangeAspect="1"/>
          </p:cNvPicPr>
          <p:nvPr/>
        </p:nvPicPr>
        <p:blipFill>
          <a:blip r:embed="rId3"/>
          <a:stretch>
            <a:fillRect/>
          </a:stretch>
        </p:blipFill>
        <p:spPr>
          <a:xfrm>
            <a:off x="9238891" y="-43133"/>
            <a:ext cx="2879153" cy="2999836"/>
          </a:xfrm>
          <a:prstGeom prst="rect">
            <a:avLst/>
          </a:prstGeom>
        </p:spPr>
      </p:pic>
      <p:pic>
        <p:nvPicPr>
          <p:cNvPr id="8" name="Picture 7">
            <a:extLst>
              <a:ext uri="{FF2B5EF4-FFF2-40B4-BE49-F238E27FC236}">
                <a16:creationId xmlns:a16="http://schemas.microsoft.com/office/drawing/2014/main" id="{330AAEAF-D2B1-874A-9B03-DF662170FD58}"/>
              </a:ext>
            </a:extLst>
          </p:cNvPr>
          <p:cNvPicPr>
            <a:picLocks noChangeAspect="1"/>
          </p:cNvPicPr>
          <p:nvPr/>
        </p:nvPicPr>
        <p:blipFill>
          <a:blip r:embed="rId4"/>
          <a:stretch>
            <a:fillRect/>
          </a:stretch>
        </p:blipFill>
        <p:spPr>
          <a:xfrm>
            <a:off x="9238891" y="3901298"/>
            <a:ext cx="2787530" cy="2897709"/>
          </a:xfrm>
          <a:prstGeom prst="rect">
            <a:avLst/>
          </a:prstGeom>
        </p:spPr>
      </p:pic>
      <p:sp>
        <p:nvSpPr>
          <p:cNvPr id="13" name="Content Placeholder 2">
            <a:extLst>
              <a:ext uri="{FF2B5EF4-FFF2-40B4-BE49-F238E27FC236}">
                <a16:creationId xmlns:a16="http://schemas.microsoft.com/office/drawing/2014/main" id="{02AD9FA7-7910-9E4D-A367-144A1818E3C9}"/>
              </a:ext>
            </a:extLst>
          </p:cNvPr>
          <p:cNvSpPr txBox="1">
            <a:spLocks/>
          </p:cNvSpPr>
          <p:nvPr/>
        </p:nvSpPr>
        <p:spPr>
          <a:xfrm>
            <a:off x="309273" y="1782796"/>
            <a:ext cx="2862372" cy="507520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a:t>Complete the following program so that clicking on the canvas adds another dot where the user clicked (if there is room in the arrays to add another dot). Choose a random color for the dot. </a:t>
            </a:r>
          </a:p>
          <a:p>
            <a:pPr marL="0" indent="0">
              <a:buFont typeface="Wingdings 3" charset="2"/>
              <a:buNone/>
            </a:pPr>
            <a:r>
              <a:rPr lang="en-US"/>
              <a:t>When the user presses R or r on the keyboard, the colors array should get reset with all new colors for the dots. Complete setup, mouseReleased and keyPressed.</a:t>
            </a:r>
          </a:p>
          <a:p>
            <a:pPr marL="0" indent="0">
              <a:buFont typeface="Wingdings 3" charset="2"/>
              <a:buNone/>
            </a:pPr>
            <a:r>
              <a:rPr lang="en-US"/>
              <a:t>Use provided arrays, constants &amp; variables</a:t>
            </a:r>
            <a:endParaRPr lang="en-US" dirty="0"/>
          </a:p>
        </p:txBody>
      </p:sp>
    </p:spTree>
    <p:extLst>
      <p:ext uri="{BB962C8B-B14F-4D97-AF65-F5344CB8AC3E}">
        <p14:creationId xmlns:p14="http://schemas.microsoft.com/office/powerpoint/2010/main" val="14553773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9460872-A75C-9341-9EC7-2258D1130AAB}"/>
              </a:ext>
            </a:extLst>
          </p:cNvPr>
          <p:cNvPicPr>
            <a:picLocks noChangeAspect="1"/>
          </p:cNvPicPr>
          <p:nvPr/>
        </p:nvPicPr>
        <p:blipFill>
          <a:blip r:embed="rId2"/>
          <a:stretch>
            <a:fillRect/>
          </a:stretch>
        </p:blipFill>
        <p:spPr>
          <a:xfrm>
            <a:off x="6433978" y="0"/>
            <a:ext cx="7005961" cy="6858000"/>
          </a:xfrm>
          <a:prstGeom prst="rect">
            <a:avLst/>
          </a:prstGeom>
        </p:spPr>
      </p:pic>
      <p:sp>
        <p:nvSpPr>
          <p:cNvPr id="2" name="Title 1">
            <a:extLst>
              <a:ext uri="{FF2B5EF4-FFF2-40B4-BE49-F238E27FC236}">
                <a16:creationId xmlns:a16="http://schemas.microsoft.com/office/drawing/2014/main" id="{62D8B69F-683E-D143-A467-E43817361352}"/>
              </a:ext>
            </a:extLst>
          </p:cNvPr>
          <p:cNvSpPr>
            <a:spLocks noGrp="1"/>
          </p:cNvSpPr>
          <p:nvPr>
            <p:ph type="title"/>
          </p:nvPr>
        </p:nvSpPr>
        <p:spPr>
          <a:xfrm>
            <a:off x="194255" y="91912"/>
            <a:ext cx="3701470" cy="701615"/>
          </a:xfrm>
        </p:spPr>
        <p:txBody>
          <a:bodyPr>
            <a:normAutofit fontScale="90000"/>
          </a:bodyPr>
          <a:lstStyle/>
          <a:p>
            <a:r>
              <a:rPr lang="en-US" dirty="0"/>
              <a:t>Partial Arrays Practice Question</a:t>
            </a:r>
          </a:p>
        </p:txBody>
      </p:sp>
      <p:sp>
        <p:nvSpPr>
          <p:cNvPr id="9" name="TextBox 8">
            <a:extLst>
              <a:ext uri="{FF2B5EF4-FFF2-40B4-BE49-F238E27FC236}">
                <a16:creationId xmlns:a16="http://schemas.microsoft.com/office/drawing/2014/main" id="{69F5C06C-C021-5141-B0E5-5B0992D5F538}"/>
              </a:ext>
            </a:extLst>
          </p:cNvPr>
          <p:cNvSpPr txBox="1"/>
          <p:nvPr/>
        </p:nvSpPr>
        <p:spPr>
          <a:xfrm>
            <a:off x="104611" y="1455155"/>
            <a:ext cx="5991389" cy="2585323"/>
          </a:xfrm>
          <a:prstGeom prst="rect">
            <a:avLst/>
          </a:prstGeom>
          <a:solidFill>
            <a:schemeClr val="bg1"/>
          </a:solidFill>
          <a:ln>
            <a:solidFill>
              <a:schemeClr val="accent4"/>
            </a:solidFill>
          </a:ln>
        </p:spPr>
        <p:txBody>
          <a:bodyPr wrap="square" rtlCol="0">
            <a:spAutoFit/>
          </a:bodyPr>
          <a:lstStyle/>
          <a:p>
            <a:r>
              <a:rPr lang="en-US" dirty="0">
                <a:solidFill>
                  <a:schemeClr val="accent2">
                    <a:lumMod val="75000"/>
                  </a:schemeClr>
                </a:solidFill>
              </a:rPr>
              <a:t>Rubric:</a:t>
            </a:r>
          </a:p>
          <a:p>
            <a:r>
              <a:rPr lang="en-US" dirty="0">
                <a:solidFill>
                  <a:schemeClr val="accent2">
                    <a:lumMod val="75000"/>
                  </a:schemeClr>
                </a:solidFill>
              </a:rPr>
              <a:t>1.0 for correct array initialization</a:t>
            </a:r>
          </a:p>
          <a:p>
            <a:r>
              <a:rPr lang="en-US" dirty="0">
                <a:solidFill>
                  <a:schemeClr val="accent2">
                    <a:lumMod val="75000"/>
                  </a:schemeClr>
                </a:solidFill>
              </a:rPr>
              <a:t>0.5 for correct </a:t>
            </a:r>
            <a:r>
              <a:rPr lang="en-US" dirty="0" err="1">
                <a:solidFill>
                  <a:schemeClr val="accent2">
                    <a:lumMod val="75000"/>
                  </a:schemeClr>
                </a:solidFill>
              </a:rPr>
              <a:t>numCircles</a:t>
            </a:r>
            <a:r>
              <a:rPr lang="en-US" dirty="0">
                <a:solidFill>
                  <a:schemeClr val="accent2">
                    <a:lumMod val="75000"/>
                  </a:schemeClr>
                </a:solidFill>
              </a:rPr>
              <a:t> initialization</a:t>
            </a:r>
          </a:p>
          <a:p>
            <a:r>
              <a:rPr lang="en-US" dirty="0">
                <a:solidFill>
                  <a:schemeClr val="accent2">
                    <a:lumMod val="75000"/>
                  </a:schemeClr>
                </a:solidFill>
              </a:rPr>
              <a:t>0.5 for if statement that tests against MAX_CIRCLES in </a:t>
            </a:r>
            <a:r>
              <a:rPr lang="en-US" dirty="0" err="1">
                <a:solidFill>
                  <a:schemeClr val="accent2">
                    <a:lumMod val="75000"/>
                  </a:schemeClr>
                </a:solidFill>
              </a:rPr>
              <a:t>mouseReleased</a:t>
            </a:r>
            <a:r>
              <a:rPr lang="en-US" dirty="0">
                <a:solidFill>
                  <a:schemeClr val="accent2">
                    <a:lumMod val="75000"/>
                  </a:schemeClr>
                </a:solidFill>
              </a:rPr>
              <a:t>()</a:t>
            </a:r>
          </a:p>
          <a:p>
            <a:r>
              <a:rPr lang="en-US" dirty="0">
                <a:solidFill>
                  <a:schemeClr val="accent2">
                    <a:lumMod val="75000"/>
                  </a:schemeClr>
                </a:solidFill>
              </a:rPr>
              <a:t>1.0 for updating contents of 3 arrays in </a:t>
            </a:r>
            <a:r>
              <a:rPr lang="en-US" dirty="0" err="1">
                <a:solidFill>
                  <a:schemeClr val="accent2">
                    <a:lumMod val="75000"/>
                  </a:schemeClr>
                </a:solidFill>
              </a:rPr>
              <a:t>mouseReleased</a:t>
            </a:r>
            <a:endParaRPr lang="en-US" dirty="0">
              <a:solidFill>
                <a:schemeClr val="accent2">
                  <a:lumMod val="75000"/>
                </a:schemeClr>
              </a:solidFill>
            </a:endParaRPr>
          </a:p>
          <a:p>
            <a:r>
              <a:rPr lang="en-US" dirty="0">
                <a:solidFill>
                  <a:schemeClr val="accent2">
                    <a:lumMod val="75000"/>
                  </a:schemeClr>
                </a:solidFill>
              </a:rPr>
              <a:t>0.5 for incrementing </a:t>
            </a:r>
            <a:r>
              <a:rPr lang="en-US" dirty="0" err="1">
                <a:solidFill>
                  <a:schemeClr val="accent2">
                    <a:lumMod val="75000"/>
                  </a:schemeClr>
                </a:solidFill>
              </a:rPr>
              <a:t>numCircles</a:t>
            </a:r>
            <a:endParaRPr lang="en-US" dirty="0">
              <a:solidFill>
                <a:schemeClr val="accent2">
                  <a:lumMod val="75000"/>
                </a:schemeClr>
              </a:solidFill>
            </a:endParaRPr>
          </a:p>
          <a:p>
            <a:r>
              <a:rPr lang="en-US" dirty="0">
                <a:solidFill>
                  <a:schemeClr val="accent2">
                    <a:lumMod val="75000"/>
                  </a:schemeClr>
                </a:solidFill>
              </a:rPr>
              <a:t>1.0 for correct for loop in </a:t>
            </a:r>
            <a:r>
              <a:rPr lang="en-US" dirty="0" err="1">
                <a:solidFill>
                  <a:schemeClr val="accent2">
                    <a:lumMod val="75000"/>
                  </a:schemeClr>
                </a:solidFill>
              </a:rPr>
              <a:t>keyPressed</a:t>
            </a:r>
            <a:r>
              <a:rPr lang="en-US" dirty="0">
                <a:solidFill>
                  <a:schemeClr val="accent2">
                    <a:lumMod val="75000"/>
                  </a:schemeClr>
                </a:solidFill>
              </a:rPr>
              <a:t> up to </a:t>
            </a:r>
            <a:r>
              <a:rPr lang="en-US" dirty="0" err="1">
                <a:solidFill>
                  <a:schemeClr val="accent2">
                    <a:lumMod val="75000"/>
                  </a:schemeClr>
                </a:solidFill>
              </a:rPr>
              <a:t>numCircles</a:t>
            </a:r>
            <a:endParaRPr lang="en-US" dirty="0">
              <a:solidFill>
                <a:schemeClr val="accent2">
                  <a:lumMod val="75000"/>
                </a:schemeClr>
              </a:solidFill>
            </a:endParaRPr>
          </a:p>
          <a:p>
            <a:r>
              <a:rPr lang="en-US" dirty="0">
                <a:solidFill>
                  <a:schemeClr val="accent2">
                    <a:lumMod val="75000"/>
                  </a:schemeClr>
                </a:solidFill>
              </a:rPr>
              <a:t>0.5 for updating color arrays</a:t>
            </a:r>
          </a:p>
        </p:txBody>
      </p:sp>
      <p:sp>
        <p:nvSpPr>
          <p:cNvPr id="11" name="TextBox 10">
            <a:extLst>
              <a:ext uri="{FF2B5EF4-FFF2-40B4-BE49-F238E27FC236}">
                <a16:creationId xmlns:a16="http://schemas.microsoft.com/office/drawing/2014/main" id="{DE7F50D2-AD30-8649-A5EC-5391ADA44DF1}"/>
              </a:ext>
            </a:extLst>
          </p:cNvPr>
          <p:cNvSpPr txBox="1"/>
          <p:nvPr/>
        </p:nvSpPr>
        <p:spPr>
          <a:xfrm>
            <a:off x="222968" y="4326777"/>
            <a:ext cx="5535055" cy="923330"/>
          </a:xfrm>
          <a:prstGeom prst="rect">
            <a:avLst/>
          </a:prstGeom>
          <a:solidFill>
            <a:schemeClr val="bg1"/>
          </a:solidFill>
          <a:ln>
            <a:solidFill>
              <a:schemeClr val="accent4"/>
            </a:solidFill>
          </a:ln>
        </p:spPr>
        <p:txBody>
          <a:bodyPr wrap="square" rtlCol="0">
            <a:spAutoFit/>
          </a:bodyPr>
          <a:lstStyle/>
          <a:p>
            <a:r>
              <a:rPr lang="en-US" dirty="0">
                <a:solidFill>
                  <a:schemeClr val="accent2">
                    <a:lumMod val="75000"/>
                  </a:schemeClr>
                </a:solidFill>
              </a:rPr>
              <a:t>Deductions:</a:t>
            </a:r>
          </a:p>
          <a:p>
            <a:r>
              <a:rPr lang="en-US" dirty="0">
                <a:solidFill>
                  <a:schemeClr val="accent2">
                    <a:lumMod val="75000"/>
                  </a:schemeClr>
                </a:solidFill>
              </a:rPr>
              <a:t>--0.5 for not using provided constants</a:t>
            </a:r>
          </a:p>
          <a:p>
            <a:endParaRPr lang="en-US" dirty="0">
              <a:solidFill>
                <a:schemeClr val="accent2">
                  <a:lumMod val="75000"/>
                </a:schemeClr>
              </a:solidFill>
            </a:endParaRPr>
          </a:p>
        </p:txBody>
      </p:sp>
      <p:sp>
        <p:nvSpPr>
          <p:cNvPr id="12" name="TextBox 11">
            <a:extLst>
              <a:ext uri="{FF2B5EF4-FFF2-40B4-BE49-F238E27FC236}">
                <a16:creationId xmlns:a16="http://schemas.microsoft.com/office/drawing/2014/main" id="{D1669A3F-768D-9249-9F9B-5DC28225B74B}"/>
              </a:ext>
            </a:extLst>
          </p:cNvPr>
          <p:cNvSpPr txBox="1"/>
          <p:nvPr/>
        </p:nvSpPr>
        <p:spPr>
          <a:xfrm>
            <a:off x="981075" y="5536406"/>
            <a:ext cx="2914650" cy="369332"/>
          </a:xfrm>
          <a:prstGeom prst="rect">
            <a:avLst/>
          </a:prstGeom>
          <a:noFill/>
        </p:spPr>
        <p:txBody>
          <a:bodyPr wrap="square" rtlCol="0">
            <a:spAutoFit/>
          </a:bodyPr>
          <a:lstStyle/>
          <a:p>
            <a:r>
              <a:rPr lang="en-US" dirty="0">
                <a:solidFill>
                  <a:srgbClr val="FF0000"/>
                </a:solidFill>
              </a:rPr>
              <a:t>BRITT</a:t>
            </a:r>
          </a:p>
        </p:txBody>
      </p:sp>
    </p:spTree>
    <p:extLst>
      <p:ext uri="{BB962C8B-B14F-4D97-AF65-F5344CB8AC3E}">
        <p14:creationId xmlns:p14="http://schemas.microsoft.com/office/powerpoint/2010/main" val="3045252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225C0-9A41-4981-B824-7274C6F676E1}"/>
              </a:ext>
            </a:extLst>
          </p:cNvPr>
          <p:cNvSpPr>
            <a:spLocks noGrp="1"/>
          </p:cNvSpPr>
          <p:nvPr>
            <p:ph type="title"/>
          </p:nvPr>
        </p:nvSpPr>
        <p:spPr/>
        <p:txBody>
          <a:bodyPr/>
          <a:lstStyle/>
          <a:p>
            <a:r>
              <a:rPr lang="en-US" dirty="0"/>
              <a:t>Short Answer Q2</a:t>
            </a:r>
            <a:endParaRPr lang="en-CA" dirty="0"/>
          </a:p>
        </p:txBody>
      </p:sp>
      <p:pic>
        <p:nvPicPr>
          <p:cNvPr id="4" name="Picture 3">
            <a:extLst>
              <a:ext uri="{FF2B5EF4-FFF2-40B4-BE49-F238E27FC236}">
                <a16:creationId xmlns:a16="http://schemas.microsoft.com/office/drawing/2014/main" id="{4EFB3E2B-2398-4B76-B5C2-413646ADD249}"/>
              </a:ext>
            </a:extLst>
          </p:cNvPr>
          <p:cNvPicPr>
            <a:picLocks noChangeAspect="1"/>
          </p:cNvPicPr>
          <p:nvPr/>
        </p:nvPicPr>
        <p:blipFill rotWithShape="1">
          <a:blip r:embed="rId3"/>
          <a:srcRect l="7121"/>
          <a:stretch/>
        </p:blipFill>
        <p:spPr>
          <a:xfrm>
            <a:off x="1328468" y="1588327"/>
            <a:ext cx="8492866" cy="3993766"/>
          </a:xfrm>
          <a:prstGeom prst="rect">
            <a:avLst/>
          </a:prstGeom>
        </p:spPr>
      </p:pic>
      <p:sp>
        <p:nvSpPr>
          <p:cNvPr id="6" name="Rectangle 5">
            <a:extLst>
              <a:ext uri="{FF2B5EF4-FFF2-40B4-BE49-F238E27FC236}">
                <a16:creationId xmlns:a16="http://schemas.microsoft.com/office/drawing/2014/main" id="{67604AA4-659B-489C-AE49-EFDE47753580}"/>
              </a:ext>
            </a:extLst>
          </p:cNvPr>
          <p:cNvSpPr/>
          <p:nvPr/>
        </p:nvSpPr>
        <p:spPr>
          <a:xfrm flipV="1">
            <a:off x="2587256" y="5260407"/>
            <a:ext cx="2509284" cy="4747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en-CA">
              <a:solidFill>
                <a:prstClr val="white"/>
              </a:solidFill>
              <a:latin typeface="Gill Sans MT" panose="020B0502020104020203"/>
            </a:endParaRPr>
          </a:p>
        </p:txBody>
      </p:sp>
      <p:sp>
        <p:nvSpPr>
          <p:cNvPr id="8" name="Rectangle 7">
            <a:extLst>
              <a:ext uri="{FF2B5EF4-FFF2-40B4-BE49-F238E27FC236}">
                <a16:creationId xmlns:a16="http://schemas.microsoft.com/office/drawing/2014/main" id="{6C624EC1-46D2-466D-8E56-B174FB4858C2}"/>
              </a:ext>
            </a:extLst>
          </p:cNvPr>
          <p:cNvSpPr/>
          <p:nvPr/>
        </p:nvSpPr>
        <p:spPr>
          <a:xfrm flipV="1">
            <a:off x="2587256" y="3585210"/>
            <a:ext cx="2254102" cy="2870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en-CA">
              <a:solidFill>
                <a:prstClr val="white"/>
              </a:solidFill>
              <a:latin typeface="Gill Sans MT" panose="020B0502020104020203"/>
            </a:endParaRPr>
          </a:p>
        </p:txBody>
      </p:sp>
    </p:spTree>
    <p:extLst>
      <p:ext uri="{BB962C8B-B14F-4D97-AF65-F5344CB8AC3E}">
        <p14:creationId xmlns:p14="http://schemas.microsoft.com/office/powerpoint/2010/main" val="3805338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225C0-9A41-4981-B824-7274C6F676E1}"/>
              </a:ext>
            </a:extLst>
          </p:cNvPr>
          <p:cNvSpPr>
            <a:spLocks noGrp="1"/>
          </p:cNvSpPr>
          <p:nvPr>
            <p:ph type="title"/>
          </p:nvPr>
        </p:nvSpPr>
        <p:spPr/>
        <p:txBody>
          <a:bodyPr/>
          <a:lstStyle/>
          <a:p>
            <a:r>
              <a:rPr lang="en-US" dirty="0"/>
              <a:t>Short Answer Q2</a:t>
            </a:r>
            <a:endParaRPr lang="en-CA" dirty="0"/>
          </a:p>
        </p:txBody>
      </p:sp>
      <p:pic>
        <p:nvPicPr>
          <p:cNvPr id="4" name="Picture 3">
            <a:extLst>
              <a:ext uri="{FF2B5EF4-FFF2-40B4-BE49-F238E27FC236}">
                <a16:creationId xmlns:a16="http://schemas.microsoft.com/office/drawing/2014/main" id="{4EFB3E2B-2398-4B76-B5C2-413646ADD249}"/>
              </a:ext>
            </a:extLst>
          </p:cNvPr>
          <p:cNvPicPr>
            <a:picLocks noChangeAspect="1"/>
          </p:cNvPicPr>
          <p:nvPr/>
        </p:nvPicPr>
        <p:blipFill rotWithShape="1">
          <a:blip r:embed="rId3"/>
          <a:srcRect l="6932"/>
          <a:stretch/>
        </p:blipFill>
        <p:spPr>
          <a:xfrm>
            <a:off x="616947" y="2431184"/>
            <a:ext cx="8510119" cy="3993766"/>
          </a:xfrm>
          <a:prstGeom prst="rect">
            <a:avLst/>
          </a:prstGeom>
        </p:spPr>
      </p:pic>
    </p:spTree>
    <p:extLst>
      <p:ext uri="{BB962C8B-B14F-4D97-AF65-F5344CB8AC3E}">
        <p14:creationId xmlns:p14="http://schemas.microsoft.com/office/powerpoint/2010/main" val="283198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225C0-9A41-4981-B824-7274C6F676E1}"/>
              </a:ext>
            </a:extLst>
          </p:cNvPr>
          <p:cNvSpPr>
            <a:spLocks noGrp="1"/>
          </p:cNvSpPr>
          <p:nvPr>
            <p:ph type="title"/>
          </p:nvPr>
        </p:nvSpPr>
        <p:spPr/>
        <p:txBody>
          <a:bodyPr/>
          <a:lstStyle/>
          <a:p>
            <a:r>
              <a:rPr lang="en-US" dirty="0"/>
              <a:t>Short Answer Q3</a:t>
            </a:r>
            <a:endParaRPr lang="en-CA" dirty="0"/>
          </a:p>
        </p:txBody>
      </p:sp>
      <p:pic>
        <p:nvPicPr>
          <p:cNvPr id="5" name="Picture 4">
            <a:extLst>
              <a:ext uri="{FF2B5EF4-FFF2-40B4-BE49-F238E27FC236}">
                <a16:creationId xmlns:a16="http://schemas.microsoft.com/office/drawing/2014/main" id="{4C4C3C86-123E-44C4-93CD-2B7140B3A69E}"/>
              </a:ext>
            </a:extLst>
          </p:cNvPr>
          <p:cNvPicPr>
            <a:picLocks noChangeAspect="1"/>
          </p:cNvPicPr>
          <p:nvPr/>
        </p:nvPicPr>
        <p:blipFill rotWithShape="1">
          <a:blip r:embed="rId3"/>
          <a:srcRect l="8321"/>
          <a:stretch/>
        </p:blipFill>
        <p:spPr>
          <a:xfrm>
            <a:off x="1164566" y="1890306"/>
            <a:ext cx="8383102" cy="2576660"/>
          </a:xfrm>
          <a:prstGeom prst="rect">
            <a:avLst/>
          </a:prstGeom>
        </p:spPr>
      </p:pic>
      <p:sp>
        <p:nvSpPr>
          <p:cNvPr id="6" name="Rectangle 5">
            <a:extLst>
              <a:ext uri="{FF2B5EF4-FFF2-40B4-BE49-F238E27FC236}">
                <a16:creationId xmlns:a16="http://schemas.microsoft.com/office/drawing/2014/main" id="{2CFD5B67-67B7-43F8-A9A6-CC27A070EE9C}"/>
              </a:ext>
            </a:extLst>
          </p:cNvPr>
          <p:cNvSpPr/>
          <p:nvPr/>
        </p:nvSpPr>
        <p:spPr>
          <a:xfrm flipV="1">
            <a:off x="3131135" y="2411323"/>
            <a:ext cx="5220585" cy="3721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en-CA">
              <a:solidFill>
                <a:prstClr val="white"/>
              </a:solidFill>
              <a:latin typeface="Gill Sans MT" panose="020B0502020104020203"/>
            </a:endParaRPr>
          </a:p>
        </p:txBody>
      </p:sp>
      <p:sp>
        <p:nvSpPr>
          <p:cNvPr id="7" name="Rectangle 6">
            <a:extLst>
              <a:ext uri="{FF2B5EF4-FFF2-40B4-BE49-F238E27FC236}">
                <a16:creationId xmlns:a16="http://schemas.microsoft.com/office/drawing/2014/main" id="{8F6159EB-0BCE-4320-AF62-A57DEC514A2C}"/>
              </a:ext>
            </a:extLst>
          </p:cNvPr>
          <p:cNvSpPr/>
          <p:nvPr/>
        </p:nvSpPr>
        <p:spPr>
          <a:xfrm flipV="1">
            <a:off x="3606083" y="3178636"/>
            <a:ext cx="4270688" cy="3721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en-CA">
              <a:solidFill>
                <a:prstClr val="white"/>
              </a:solidFill>
              <a:latin typeface="Gill Sans MT" panose="020B0502020104020203"/>
            </a:endParaRPr>
          </a:p>
        </p:txBody>
      </p:sp>
      <p:sp>
        <p:nvSpPr>
          <p:cNvPr id="8" name="Rectangle 7">
            <a:extLst>
              <a:ext uri="{FF2B5EF4-FFF2-40B4-BE49-F238E27FC236}">
                <a16:creationId xmlns:a16="http://schemas.microsoft.com/office/drawing/2014/main" id="{D1BEA946-28A1-4211-845F-0606F4B3E601}"/>
              </a:ext>
            </a:extLst>
          </p:cNvPr>
          <p:cNvSpPr/>
          <p:nvPr/>
        </p:nvSpPr>
        <p:spPr>
          <a:xfrm flipV="1">
            <a:off x="3606083" y="3770283"/>
            <a:ext cx="4270688" cy="3721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en-CA">
              <a:solidFill>
                <a:prstClr val="white"/>
              </a:solidFill>
              <a:latin typeface="Gill Sans MT" panose="020B0502020104020203"/>
            </a:endParaRPr>
          </a:p>
        </p:txBody>
      </p:sp>
      <p:sp>
        <p:nvSpPr>
          <p:cNvPr id="9" name="Rectangle 8">
            <a:extLst>
              <a:ext uri="{FF2B5EF4-FFF2-40B4-BE49-F238E27FC236}">
                <a16:creationId xmlns:a16="http://schemas.microsoft.com/office/drawing/2014/main" id="{A6BF1AC0-850A-4550-9855-771928E19C5A}"/>
              </a:ext>
            </a:extLst>
          </p:cNvPr>
          <p:cNvSpPr/>
          <p:nvPr/>
        </p:nvSpPr>
        <p:spPr>
          <a:xfrm flipV="1">
            <a:off x="2902014" y="4142423"/>
            <a:ext cx="5161471" cy="3721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en-CA">
              <a:solidFill>
                <a:prstClr val="white"/>
              </a:solidFill>
              <a:latin typeface="Gill Sans MT" panose="020B0502020104020203"/>
            </a:endParaRPr>
          </a:p>
        </p:txBody>
      </p:sp>
    </p:spTree>
    <p:extLst>
      <p:ext uri="{BB962C8B-B14F-4D97-AF65-F5344CB8AC3E}">
        <p14:creationId xmlns:p14="http://schemas.microsoft.com/office/powerpoint/2010/main" val="1705586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225C0-9A41-4981-B824-7274C6F676E1}"/>
              </a:ext>
            </a:extLst>
          </p:cNvPr>
          <p:cNvSpPr>
            <a:spLocks noGrp="1"/>
          </p:cNvSpPr>
          <p:nvPr>
            <p:ph type="title"/>
          </p:nvPr>
        </p:nvSpPr>
        <p:spPr/>
        <p:txBody>
          <a:bodyPr/>
          <a:lstStyle/>
          <a:p>
            <a:r>
              <a:rPr lang="en-US" dirty="0"/>
              <a:t>Short Answer Q3</a:t>
            </a:r>
            <a:endParaRPr lang="en-CA" dirty="0"/>
          </a:p>
        </p:txBody>
      </p:sp>
      <p:pic>
        <p:nvPicPr>
          <p:cNvPr id="5" name="Picture 4">
            <a:extLst>
              <a:ext uri="{FF2B5EF4-FFF2-40B4-BE49-F238E27FC236}">
                <a16:creationId xmlns:a16="http://schemas.microsoft.com/office/drawing/2014/main" id="{4C4C3C86-123E-44C4-93CD-2B7140B3A69E}"/>
              </a:ext>
            </a:extLst>
          </p:cNvPr>
          <p:cNvPicPr>
            <a:picLocks noChangeAspect="1"/>
          </p:cNvPicPr>
          <p:nvPr/>
        </p:nvPicPr>
        <p:blipFill rotWithShape="1">
          <a:blip r:embed="rId3"/>
          <a:srcRect l="8307"/>
          <a:stretch/>
        </p:blipFill>
        <p:spPr>
          <a:xfrm>
            <a:off x="544582" y="3479800"/>
            <a:ext cx="8384438" cy="2576660"/>
          </a:xfrm>
          <a:prstGeom prst="rect">
            <a:avLst/>
          </a:prstGeom>
        </p:spPr>
      </p:pic>
    </p:spTree>
    <p:extLst>
      <p:ext uri="{BB962C8B-B14F-4D97-AF65-F5344CB8AC3E}">
        <p14:creationId xmlns:p14="http://schemas.microsoft.com/office/powerpoint/2010/main" val="1435217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225C0-9A41-4981-B824-7274C6F676E1}"/>
              </a:ext>
            </a:extLst>
          </p:cNvPr>
          <p:cNvSpPr>
            <a:spLocks noGrp="1"/>
          </p:cNvSpPr>
          <p:nvPr>
            <p:ph type="title"/>
          </p:nvPr>
        </p:nvSpPr>
        <p:spPr/>
        <p:txBody>
          <a:bodyPr/>
          <a:lstStyle/>
          <a:p>
            <a:r>
              <a:rPr lang="en-US" dirty="0"/>
              <a:t>Short Answer Q4</a:t>
            </a:r>
            <a:endParaRPr lang="en-CA" dirty="0"/>
          </a:p>
        </p:txBody>
      </p:sp>
      <p:pic>
        <p:nvPicPr>
          <p:cNvPr id="4" name="Picture 3">
            <a:extLst>
              <a:ext uri="{FF2B5EF4-FFF2-40B4-BE49-F238E27FC236}">
                <a16:creationId xmlns:a16="http://schemas.microsoft.com/office/drawing/2014/main" id="{727CC884-FB0E-4CDD-976C-268DAEC1C9D4}"/>
              </a:ext>
            </a:extLst>
          </p:cNvPr>
          <p:cNvPicPr>
            <a:picLocks noChangeAspect="1"/>
          </p:cNvPicPr>
          <p:nvPr/>
        </p:nvPicPr>
        <p:blipFill rotWithShape="1">
          <a:blip r:embed="rId3"/>
          <a:srcRect l="8159"/>
          <a:stretch/>
        </p:blipFill>
        <p:spPr>
          <a:xfrm>
            <a:off x="1423358" y="2068577"/>
            <a:ext cx="8397976" cy="1300788"/>
          </a:xfrm>
          <a:prstGeom prst="rect">
            <a:avLst/>
          </a:prstGeom>
        </p:spPr>
      </p:pic>
      <p:sp>
        <p:nvSpPr>
          <p:cNvPr id="6" name="Rectangle 5">
            <a:extLst>
              <a:ext uri="{FF2B5EF4-FFF2-40B4-BE49-F238E27FC236}">
                <a16:creationId xmlns:a16="http://schemas.microsoft.com/office/drawing/2014/main" id="{0F19EB19-B176-4BD1-ACEF-CC25250827B5}"/>
              </a:ext>
            </a:extLst>
          </p:cNvPr>
          <p:cNvSpPr/>
          <p:nvPr/>
        </p:nvSpPr>
        <p:spPr>
          <a:xfrm flipV="1">
            <a:off x="3342301" y="2406466"/>
            <a:ext cx="4270688" cy="3721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en-CA">
              <a:solidFill>
                <a:prstClr val="white"/>
              </a:solidFill>
              <a:latin typeface="Gill Sans MT" panose="020B0502020104020203"/>
            </a:endParaRPr>
          </a:p>
        </p:txBody>
      </p:sp>
      <p:sp>
        <p:nvSpPr>
          <p:cNvPr id="7" name="Rectangle 6">
            <a:extLst>
              <a:ext uri="{FF2B5EF4-FFF2-40B4-BE49-F238E27FC236}">
                <a16:creationId xmlns:a16="http://schemas.microsoft.com/office/drawing/2014/main" id="{E6E9D1FE-2D71-4FCE-83EC-1F84FD8D2FAE}"/>
              </a:ext>
            </a:extLst>
          </p:cNvPr>
          <p:cNvSpPr/>
          <p:nvPr/>
        </p:nvSpPr>
        <p:spPr>
          <a:xfrm flipV="1">
            <a:off x="3421813" y="2997225"/>
            <a:ext cx="4270688" cy="3721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en-CA">
              <a:solidFill>
                <a:prstClr val="white"/>
              </a:solidFill>
              <a:latin typeface="Gill Sans MT" panose="020B0502020104020203"/>
            </a:endParaRPr>
          </a:p>
        </p:txBody>
      </p:sp>
    </p:spTree>
    <p:extLst>
      <p:ext uri="{BB962C8B-B14F-4D97-AF65-F5344CB8AC3E}">
        <p14:creationId xmlns:p14="http://schemas.microsoft.com/office/powerpoint/2010/main" val="21935517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{9D15F157-BCE7-9146-9945-CAA1B49760E5}tf10001060</Template>
  <TotalTime>1255</TotalTime>
  <Words>1731</Words>
  <Application>Microsoft Macintosh PowerPoint</Application>
  <PresentationFormat>Widescreen</PresentationFormat>
  <Paragraphs>208</Paragraphs>
  <Slides>41</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Gill Sans MT</vt:lpstr>
      <vt:lpstr>Menlo</vt:lpstr>
      <vt:lpstr>Trebuchet MS</vt:lpstr>
      <vt:lpstr>Wingdings 3</vt:lpstr>
      <vt:lpstr>Facet</vt:lpstr>
      <vt:lpstr>COMP 1010 Final Exam Practice</vt:lpstr>
      <vt:lpstr>sample short answer questions &amp; answers </vt:lpstr>
      <vt:lpstr>Short Answer Q1</vt:lpstr>
      <vt:lpstr>Short Answer Q1</vt:lpstr>
      <vt:lpstr>Short Answer Q2</vt:lpstr>
      <vt:lpstr>Short Answer Q2</vt:lpstr>
      <vt:lpstr>Short Answer Q3</vt:lpstr>
      <vt:lpstr>Short Answer Q3</vt:lpstr>
      <vt:lpstr>Short Answer Q4</vt:lpstr>
      <vt:lpstr>Short Answer Q4</vt:lpstr>
      <vt:lpstr>Short Answer Q5</vt:lpstr>
      <vt:lpstr>Short Answer Q5</vt:lpstr>
      <vt:lpstr>Short Answer Q6</vt:lpstr>
      <vt:lpstr>Short Answer Q6</vt:lpstr>
      <vt:lpstr>Short Answer Q7</vt:lpstr>
      <vt:lpstr>Short Answer Q7</vt:lpstr>
      <vt:lpstr>Short Answer Q8</vt:lpstr>
      <vt:lpstr>Short Answer Q8</vt:lpstr>
      <vt:lpstr>Short Answer Q9</vt:lpstr>
      <vt:lpstr>Short Answer Q9</vt:lpstr>
      <vt:lpstr>Short Answer Q10</vt:lpstr>
      <vt:lpstr>Short Answer Q10</vt:lpstr>
      <vt:lpstr>Sample Programming Questions </vt:lpstr>
      <vt:lpstr>Active Processing Programming Question</vt:lpstr>
      <vt:lpstr>Active Processing Programming Question</vt:lpstr>
      <vt:lpstr>Active Processing Programming Question</vt:lpstr>
      <vt:lpstr>Boolean &amp; IF Programming Question</vt:lpstr>
      <vt:lpstr>Boolean &amp; IF Programming Question</vt:lpstr>
      <vt:lpstr>Boolean &amp; IF Programming Question</vt:lpstr>
      <vt:lpstr>Loops Programming Question</vt:lpstr>
      <vt:lpstr>Loops Programming Question</vt:lpstr>
      <vt:lpstr>Loops Programming Question</vt:lpstr>
      <vt:lpstr>Strings and Chars Programming Question</vt:lpstr>
      <vt:lpstr>PowerPoint Presentation</vt:lpstr>
      <vt:lpstr>Basic arrays and functions programming question</vt:lpstr>
      <vt:lpstr>Basic arrays and functions programming question</vt:lpstr>
      <vt:lpstr>Basic arrays Programming Question</vt:lpstr>
      <vt:lpstr>Basic arrays Programming Question</vt:lpstr>
      <vt:lpstr>Partial Arrays Practice Question</vt:lpstr>
      <vt:lpstr>Partial Arrays Practice Question</vt:lpstr>
      <vt:lpstr>Partial Arrays Practice 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1010 – A01 – Summer 2019</dc:title>
  <dc:creator>Celine Latulipe</dc:creator>
  <cp:lastModifiedBy>Celine Latulipe</cp:lastModifiedBy>
  <cp:revision>24</cp:revision>
  <dcterms:created xsi:type="dcterms:W3CDTF">2019-09-03T16:59:58Z</dcterms:created>
  <dcterms:modified xsi:type="dcterms:W3CDTF">2021-04-20T16:04:04Z</dcterms:modified>
</cp:coreProperties>
</file>