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FE0A-4080-ABC3-5E16-8713FC46A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A101D-0A81-0974-4682-E62752A57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F1F44-EE93-F8C9-5A9A-FF6E5706FA56}"/>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5" name="Footer Placeholder 4">
            <a:extLst>
              <a:ext uri="{FF2B5EF4-FFF2-40B4-BE49-F238E27FC236}">
                <a16:creationId xmlns:a16="http://schemas.microsoft.com/office/drawing/2014/main" id="{BE4F30DE-72EB-D22B-74AA-3D4556251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981A8-A8AB-D968-1402-EB44C2C0566F}"/>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70441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8934-F172-5816-6801-9326A650C6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EA25F-A92F-3290-7A44-57BBD9B17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372AA-8BCB-1F4B-39FB-FABC441A6A93}"/>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5" name="Footer Placeholder 4">
            <a:extLst>
              <a:ext uri="{FF2B5EF4-FFF2-40B4-BE49-F238E27FC236}">
                <a16:creationId xmlns:a16="http://schemas.microsoft.com/office/drawing/2014/main" id="{B5071D2C-D050-08A7-10DE-620E46B8D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CE5FC-C2F7-0566-F463-30433D92D765}"/>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348977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93879B-C627-F3F9-06CB-43F2C1937C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AD795F-7236-4696-1BE6-518F880CE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E7072-A657-F7EE-7910-8BF2FE4CA1F0}"/>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5" name="Footer Placeholder 4">
            <a:extLst>
              <a:ext uri="{FF2B5EF4-FFF2-40B4-BE49-F238E27FC236}">
                <a16:creationId xmlns:a16="http://schemas.microsoft.com/office/drawing/2014/main" id="{611F7E83-3122-2DD6-9415-4507FA32A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849CF-111A-2231-E39A-1CCCF8E9CD26}"/>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102183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00A9-2091-5948-0283-820B576C2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695541-3962-19BF-44DA-8841C1563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42C47-6DD7-035D-3DBA-B709631949FD}"/>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5" name="Footer Placeholder 4">
            <a:extLst>
              <a:ext uri="{FF2B5EF4-FFF2-40B4-BE49-F238E27FC236}">
                <a16:creationId xmlns:a16="http://schemas.microsoft.com/office/drawing/2014/main" id="{CDB2865D-E3ED-28F7-DE5F-0348356E1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6DDD3-FA3A-5968-BEA4-274E9F590222}"/>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118130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78AB-7221-7DC2-2C30-4376768D4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2B983D-91C6-C0DC-E177-89FCF310A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B3167-899A-C412-B71E-43A1D59C705C}"/>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5" name="Footer Placeholder 4">
            <a:extLst>
              <a:ext uri="{FF2B5EF4-FFF2-40B4-BE49-F238E27FC236}">
                <a16:creationId xmlns:a16="http://schemas.microsoft.com/office/drawing/2014/main" id="{8931A3D1-A6BA-C986-6A42-98856FFC1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F367B-22C7-C871-B7DB-B668A728B582}"/>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103266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C44A-148C-3F1E-3D57-6E1F9BC3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23AB5-1A06-2934-AE5E-DC8AA1A88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FFF79-5233-8F51-E3D6-3EE5CA4C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22248-6E2A-104E-7D69-A36864A30301}"/>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6" name="Footer Placeholder 5">
            <a:extLst>
              <a:ext uri="{FF2B5EF4-FFF2-40B4-BE49-F238E27FC236}">
                <a16:creationId xmlns:a16="http://schemas.microsoft.com/office/drawing/2014/main" id="{0CF0DDED-AD33-82C3-F26A-EA7C17ACC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E93AE-7A87-3229-E3D0-254F6E770589}"/>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257226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AB8C-35D5-898F-EC26-BCF75BF23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35D8A-B825-183C-FBE5-2982A7AAB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217A1-7281-19BF-57A4-E96128300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482C96-E77B-4B90-3DA6-08516DBEA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6E0A5-9A46-6E9D-8D23-E3C88828C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F5B3DC-3F88-150A-8EC1-EB0BDCD8293E}"/>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8" name="Footer Placeholder 7">
            <a:extLst>
              <a:ext uri="{FF2B5EF4-FFF2-40B4-BE49-F238E27FC236}">
                <a16:creationId xmlns:a16="http://schemas.microsoft.com/office/drawing/2014/main" id="{C951F262-831E-865C-44C6-F9F9040DE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F86C7-F2FD-783A-B93A-7ADE62A31E6E}"/>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133304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E0BE-F680-7F48-608E-370B67AFF2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6FCF5-EEEC-F3C6-31EB-D062393FD289}"/>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4" name="Footer Placeholder 3">
            <a:extLst>
              <a:ext uri="{FF2B5EF4-FFF2-40B4-BE49-F238E27FC236}">
                <a16:creationId xmlns:a16="http://schemas.microsoft.com/office/drawing/2014/main" id="{39064A49-078C-E302-FB8A-0871FC6F6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087152-E8B0-2C7E-75D4-9193076558C0}"/>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38891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CFCB0-90D6-362B-289D-B9475D8CE947}"/>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3" name="Footer Placeholder 2">
            <a:extLst>
              <a:ext uri="{FF2B5EF4-FFF2-40B4-BE49-F238E27FC236}">
                <a16:creationId xmlns:a16="http://schemas.microsoft.com/office/drawing/2014/main" id="{73A97A7E-C798-ED40-234C-181A29FA2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F2FDB-7D62-02E5-2385-B67B49ED492E}"/>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61111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64E-5C2C-2C77-7AFD-8B6FFBC9F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B3110-48DD-3D02-A2CA-0A3706B72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B4C1D7-9B18-1168-5397-0EB909369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08388-8740-F98C-95A0-2134FCE6850E}"/>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6" name="Footer Placeholder 5">
            <a:extLst>
              <a:ext uri="{FF2B5EF4-FFF2-40B4-BE49-F238E27FC236}">
                <a16:creationId xmlns:a16="http://schemas.microsoft.com/office/drawing/2014/main" id="{E5501CC5-B72F-F59A-7CE7-4251F1992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5BFF3-1E67-E8B8-F036-A400C683ABF5}"/>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101754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1BF4-EFEF-AE22-4B5C-38F7EECD2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3CDDC0-3297-1D0D-5521-28248F086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518D6F-8C1A-356B-ABA9-40F8F1B8E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31811-14FF-C942-26DF-2F0B5232AAE6}"/>
              </a:ext>
            </a:extLst>
          </p:cNvPr>
          <p:cNvSpPr>
            <a:spLocks noGrp="1"/>
          </p:cNvSpPr>
          <p:nvPr>
            <p:ph type="dt" sz="half" idx="10"/>
          </p:nvPr>
        </p:nvSpPr>
        <p:spPr/>
        <p:txBody>
          <a:bodyPr/>
          <a:lstStyle/>
          <a:p>
            <a:fld id="{F18DAAEB-0A1F-43EA-BC71-2C5FAC928906}" type="datetimeFigureOut">
              <a:rPr lang="en-US" smtClean="0"/>
              <a:t>5/31/2022</a:t>
            </a:fld>
            <a:endParaRPr lang="en-US"/>
          </a:p>
        </p:txBody>
      </p:sp>
      <p:sp>
        <p:nvSpPr>
          <p:cNvPr id="6" name="Footer Placeholder 5">
            <a:extLst>
              <a:ext uri="{FF2B5EF4-FFF2-40B4-BE49-F238E27FC236}">
                <a16:creationId xmlns:a16="http://schemas.microsoft.com/office/drawing/2014/main" id="{5E78BAFD-2017-3E53-07D4-0172D691B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C3668-01B5-4E1F-8BB2-97FDDF954003}"/>
              </a:ext>
            </a:extLst>
          </p:cNvPr>
          <p:cNvSpPr>
            <a:spLocks noGrp="1"/>
          </p:cNvSpPr>
          <p:nvPr>
            <p:ph type="sldNum" sz="quarter" idx="12"/>
          </p:nvPr>
        </p:nvSpPr>
        <p:spPr/>
        <p:txBody>
          <a:bodyPr/>
          <a:lstStyle/>
          <a:p>
            <a:fld id="{1862D4B8-19DF-44B8-B45E-D4B46E234163}" type="slidenum">
              <a:rPr lang="en-US" smtClean="0"/>
              <a:t>‹#›</a:t>
            </a:fld>
            <a:endParaRPr lang="en-US"/>
          </a:p>
        </p:txBody>
      </p:sp>
    </p:spTree>
    <p:extLst>
      <p:ext uri="{BB962C8B-B14F-4D97-AF65-F5344CB8AC3E}">
        <p14:creationId xmlns:p14="http://schemas.microsoft.com/office/powerpoint/2010/main" val="214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DFB90-3B36-3730-93D8-F79BE7A16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06B68-3080-A2A6-5829-550D6BF24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56EF0-FA29-7C22-3462-291F7DA79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AAEB-0A1F-43EA-BC71-2C5FAC928906}" type="datetimeFigureOut">
              <a:rPr lang="en-US" smtClean="0"/>
              <a:t>5/31/2022</a:t>
            </a:fld>
            <a:endParaRPr lang="en-US"/>
          </a:p>
        </p:txBody>
      </p:sp>
      <p:sp>
        <p:nvSpPr>
          <p:cNvPr id="5" name="Footer Placeholder 4">
            <a:extLst>
              <a:ext uri="{FF2B5EF4-FFF2-40B4-BE49-F238E27FC236}">
                <a16:creationId xmlns:a16="http://schemas.microsoft.com/office/drawing/2014/main" id="{27351B5E-76A2-414E-246C-ABCC6292A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D4A39D-85DD-7A32-B1A2-729060D33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2D4B8-19DF-44B8-B45E-D4B46E234163}" type="slidenum">
              <a:rPr lang="en-US" smtClean="0"/>
              <a:t>‹#›</a:t>
            </a:fld>
            <a:endParaRPr lang="en-US"/>
          </a:p>
        </p:txBody>
      </p:sp>
      <p:pic>
        <p:nvPicPr>
          <p:cNvPr id="7" name="Picture 6">
            <a:extLst>
              <a:ext uri="{FF2B5EF4-FFF2-40B4-BE49-F238E27FC236}">
                <a16:creationId xmlns:a16="http://schemas.microsoft.com/office/drawing/2014/main" id="{A0A6F9F5-E231-1976-44A8-DAA99F45D165}"/>
              </a:ext>
            </a:extLst>
          </p:cNvPr>
          <p:cNvPicPr>
            <a:picLocks noChangeAspect="1"/>
          </p:cNvPicPr>
          <p:nvPr userDrawn="1"/>
        </p:nvPicPr>
        <p:blipFill>
          <a:blip r:embed="rId13"/>
          <a:stretch>
            <a:fillRect/>
          </a:stretch>
        </p:blipFill>
        <p:spPr>
          <a:xfrm>
            <a:off x="7292234" y="4287"/>
            <a:ext cx="827962" cy="619991"/>
          </a:xfrm>
          <a:prstGeom prst="rect">
            <a:avLst/>
          </a:prstGeom>
        </p:spPr>
      </p:pic>
      <p:pic>
        <p:nvPicPr>
          <p:cNvPr id="8" name="Picture 7">
            <a:extLst>
              <a:ext uri="{FF2B5EF4-FFF2-40B4-BE49-F238E27FC236}">
                <a16:creationId xmlns:a16="http://schemas.microsoft.com/office/drawing/2014/main" id="{F041549B-D1C8-46A4-F28D-EC8FC516CA0E}"/>
              </a:ext>
            </a:extLst>
          </p:cNvPr>
          <p:cNvPicPr>
            <a:picLocks noChangeAspect="1"/>
          </p:cNvPicPr>
          <p:nvPr userDrawn="1"/>
        </p:nvPicPr>
        <p:blipFill>
          <a:blip r:embed="rId14"/>
          <a:stretch>
            <a:fillRect/>
          </a:stretch>
        </p:blipFill>
        <p:spPr>
          <a:xfrm>
            <a:off x="3649054" y="0"/>
            <a:ext cx="1052532" cy="623474"/>
          </a:xfrm>
          <a:prstGeom prst="rect">
            <a:avLst/>
          </a:prstGeom>
        </p:spPr>
      </p:pic>
      <p:pic>
        <p:nvPicPr>
          <p:cNvPr id="9" name="Picture 8">
            <a:extLst>
              <a:ext uri="{FF2B5EF4-FFF2-40B4-BE49-F238E27FC236}">
                <a16:creationId xmlns:a16="http://schemas.microsoft.com/office/drawing/2014/main" id="{0EE77822-0EE8-9F87-48ED-D5BFF6674398}"/>
              </a:ext>
            </a:extLst>
          </p:cNvPr>
          <p:cNvPicPr>
            <a:picLocks noChangeAspect="1"/>
          </p:cNvPicPr>
          <p:nvPr userDrawn="1"/>
        </p:nvPicPr>
        <p:blipFill>
          <a:blip r:embed="rId15"/>
          <a:stretch>
            <a:fillRect/>
          </a:stretch>
        </p:blipFill>
        <p:spPr>
          <a:xfrm>
            <a:off x="5459012" y="0"/>
            <a:ext cx="1052532" cy="599069"/>
          </a:xfrm>
          <a:prstGeom prst="rect">
            <a:avLst/>
          </a:prstGeom>
        </p:spPr>
      </p:pic>
      <p:pic>
        <p:nvPicPr>
          <p:cNvPr id="10" name="Picture 9">
            <a:extLst>
              <a:ext uri="{FF2B5EF4-FFF2-40B4-BE49-F238E27FC236}">
                <a16:creationId xmlns:a16="http://schemas.microsoft.com/office/drawing/2014/main" id="{DF036908-B969-C513-7EE1-9CC2984B1AC8}"/>
              </a:ext>
            </a:extLst>
          </p:cNvPr>
          <p:cNvPicPr>
            <a:picLocks noChangeAspect="1"/>
          </p:cNvPicPr>
          <p:nvPr userDrawn="1"/>
        </p:nvPicPr>
        <p:blipFill>
          <a:blip r:embed="rId16"/>
          <a:stretch>
            <a:fillRect/>
          </a:stretch>
        </p:blipFill>
        <p:spPr>
          <a:xfrm>
            <a:off x="1189160" y="6292745"/>
            <a:ext cx="1049923" cy="446927"/>
          </a:xfrm>
          <a:prstGeom prst="rect">
            <a:avLst/>
          </a:prstGeom>
        </p:spPr>
      </p:pic>
      <p:sp>
        <p:nvSpPr>
          <p:cNvPr id="11" name="TextBox 10">
            <a:extLst>
              <a:ext uri="{FF2B5EF4-FFF2-40B4-BE49-F238E27FC236}">
                <a16:creationId xmlns:a16="http://schemas.microsoft.com/office/drawing/2014/main" id="{DDB40BB0-A7AF-9960-3969-8D007C8A1205}"/>
              </a:ext>
            </a:extLst>
          </p:cNvPr>
          <p:cNvSpPr txBox="1"/>
          <p:nvPr userDrawn="1"/>
        </p:nvSpPr>
        <p:spPr>
          <a:xfrm>
            <a:off x="3230311" y="6417385"/>
            <a:ext cx="6001630" cy="253916"/>
          </a:xfrm>
          <a:prstGeom prst="rect">
            <a:avLst/>
          </a:prstGeom>
          <a:noFill/>
        </p:spPr>
        <p:txBody>
          <a:bodyPr wrap="square" rtlCol="0">
            <a:spAutoFit/>
          </a:bodyPr>
          <a:lstStyle/>
          <a:p>
            <a:pPr marL="0" marR="0" algn="ctr">
              <a:spcBef>
                <a:spcPts val="0"/>
              </a:spcBef>
              <a:spcAft>
                <a:spcPts val="0"/>
              </a:spcAft>
              <a:tabLst>
                <a:tab pos="2971800" algn="ctr"/>
                <a:tab pos="5943600" algn="r"/>
                <a:tab pos="2854960" algn="ctr"/>
                <a:tab pos="2971800" algn="ctr"/>
                <a:tab pos="5943600" algn="r"/>
              </a:tabLst>
            </a:pPr>
            <a:r>
              <a:rPr lang="en-US" sz="1050" spc="-50" dirty="0" err="1"/>
              <a:t>Proiect</a:t>
            </a:r>
            <a:r>
              <a:rPr lang="en-US" sz="1050" spc="-50" dirty="0"/>
              <a:t> </a:t>
            </a:r>
            <a:r>
              <a:rPr lang="en-US" sz="1050" spc="-50" dirty="0" err="1"/>
              <a:t>cofinantat</a:t>
            </a:r>
            <a:r>
              <a:rPr lang="en-US" sz="1050" spc="-50" dirty="0"/>
              <a:t> din </a:t>
            </a:r>
            <a:r>
              <a:rPr lang="ro-RO" sz="1050" spc="-50" dirty="0"/>
              <a:t>Fondul Social European</a:t>
            </a:r>
            <a:r>
              <a:rPr lang="en-US" sz="1050" spc="-50" dirty="0"/>
              <a:t> </a:t>
            </a:r>
            <a:r>
              <a:rPr lang="en-US" sz="1050" spc="-50" dirty="0" err="1"/>
              <a:t>prin</a:t>
            </a:r>
            <a:r>
              <a:rPr lang="en-US" sz="1050" spc="-50" dirty="0"/>
              <a:t> </a:t>
            </a:r>
            <a:r>
              <a:rPr lang="ro-RO" sz="1050" spc="-50" dirty="0"/>
              <a:t>Programul Operaţional Capital Uman 2014-2020 </a:t>
            </a:r>
            <a:endParaRPr lang="en-US" sz="1050" spc="-50" dirty="0"/>
          </a:p>
        </p:txBody>
      </p:sp>
      <p:cxnSp>
        <p:nvCxnSpPr>
          <p:cNvPr id="12" name="Straight Connector 11">
            <a:extLst>
              <a:ext uri="{FF2B5EF4-FFF2-40B4-BE49-F238E27FC236}">
                <a16:creationId xmlns:a16="http://schemas.microsoft.com/office/drawing/2014/main" id="{3F1A641E-13DE-3BDD-5B88-061A0A16864D}"/>
              </a:ext>
            </a:extLst>
          </p:cNvPr>
          <p:cNvCxnSpPr>
            <a:cxnSpLocks/>
          </p:cNvCxnSpPr>
          <p:nvPr userDrawn="1"/>
        </p:nvCxnSpPr>
        <p:spPr>
          <a:xfrm>
            <a:off x="581114" y="6126173"/>
            <a:ext cx="11005559" cy="0"/>
          </a:xfrm>
          <a:prstGeom prst="line">
            <a:avLst/>
          </a:prstGeom>
          <a:ln w="28575">
            <a:solidFill>
              <a:srgbClr val="DE411B"/>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91E00BB-5B23-65AB-708F-37E4D232028A}"/>
              </a:ext>
            </a:extLst>
          </p:cNvPr>
          <p:cNvPicPr>
            <a:picLocks noChangeAspect="1"/>
          </p:cNvPicPr>
          <p:nvPr userDrawn="1"/>
        </p:nvPicPr>
        <p:blipFill>
          <a:blip r:embed="rId17"/>
          <a:stretch>
            <a:fillRect/>
          </a:stretch>
        </p:blipFill>
        <p:spPr>
          <a:xfrm>
            <a:off x="10015672" y="6264787"/>
            <a:ext cx="1034041" cy="539763"/>
          </a:xfrm>
          <a:prstGeom prst="rect">
            <a:avLst/>
          </a:prstGeom>
        </p:spPr>
      </p:pic>
    </p:spTree>
    <p:extLst>
      <p:ext uri="{BB962C8B-B14F-4D97-AF65-F5344CB8AC3E}">
        <p14:creationId xmlns:p14="http://schemas.microsoft.com/office/powerpoint/2010/main" val="4079025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java/technologies/javase/jdk11-archive-download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etbrains.com/idea/download/#section=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0B04-2EBF-DA3F-71A2-C829EE71EE9B}"/>
              </a:ext>
            </a:extLst>
          </p:cNvPr>
          <p:cNvSpPr>
            <a:spLocks noGrp="1"/>
          </p:cNvSpPr>
          <p:nvPr>
            <p:ph type="ctrTitle"/>
          </p:nvPr>
        </p:nvSpPr>
        <p:spPr/>
        <p:txBody>
          <a:bodyPr/>
          <a:lstStyle/>
          <a:p>
            <a:r>
              <a:rPr lang="en-US" dirty="0"/>
              <a:t>Selenium prerequisites</a:t>
            </a:r>
          </a:p>
        </p:txBody>
      </p:sp>
    </p:spTree>
    <p:extLst>
      <p:ext uri="{BB962C8B-B14F-4D97-AF65-F5344CB8AC3E}">
        <p14:creationId xmlns:p14="http://schemas.microsoft.com/office/powerpoint/2010/main" val="185565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E99B-FAA1-0C1C-6759-8A770A986720}"/>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D15243B1-3983-7527-28F1-10A717AB949C}"/>
              </a:ext>
            </a:extLst>
          </p:cNvPr>
          <p:cNvSpPr>
            <a:spLocks noGrp="1"/>
          </p:cNvSpPr>
          <p:nvPr>
            <p:ph idx="1"/>
          </p:nvPr>
        </p:nvSpPr>
        <p:spPr/>
        <p:txBody>
          <a:bodyPr>
            <a:noAutofit/>
          </a:bodyPr>
          <a:lstStyle/>
          <a:p>
            <a:pPr lvl="1"/>
            <a:r>
              <a:rPr lang="en-US" sz="1400" dirty="0"/>
              <a:t>Java JDK 11 needs to be installed - </a:t>
            </a:r>
            <a:r>
              <a:rPr lang="en-US" sz="1400" dirty="0">
                <a:hlinkClick r:id="rId2"/>
              </a:rPr>
              <a:t>https://www.oracle.com/java/technologies/javase/jdk11-archive-downloads</a:t>
            </a:r>
            <a:r>
              <a:rPr lang="en-US" sz="1400">
                <a:hlinkClick r:id="rId2"/>
              </a:rPr>
              <a:t>.html</a:t>
            </a:r>
            <a:endParaRPr lang="en-US" sz="1400" dirty="0"/>
          </a:p>
          <a:p>
            <a:pPr marL="457200" lvl="1" indent="0">
              <a:buNone/>
            </a:pPr>
            <a:endParaRPr lang="en-US" sz="1400" dirty="0"/>
          </a:p>
          <a:p>
            <a:pPr lvl="1"/>
            <a:r>
              <a:rPr lang="en-US" sz="1400" dirty="0"/>
              <a:t>Right-click the Computer icon on your desktop and select Properties -&gt; Advanced system settings -&gt; Environment variables</a:t>
            </a:r>
          </a:p>
          <a:p>
            <a:pPr lvl="1"/>
            <a:r>
              <a:rPr lang="en-US" sz="1400" dirty="0"/>
              <a:t>Under System variables, click New.</a:t>
            </a:r>
          </a:p>
          <a:p>
            <a:pPr lvl="1"/>
            <a:r>
              <a:rPr lang="en-US" sz="1400" dirty="0"/>
              <a:t>Enter JAVA_HOME as the variable name.</a:t>
            </a:r>
          </a:p>
          <a:p>
            <a:pPr lvl="1"/>
            <a:r>
              <a:rPr lang="en-US" sz="1400" dirty="0"/>
              <a:t>Enter the path to the JDK as the variable value. For example, C:\Program Files (x86)\Java\jdk-11.0.11 -&gt; save</a:t>
            </a:r>
          </a:p>
          <a:p>
            <a:pPr lvl="1"/>
            <a:r>
              <a:rPr lang="en-US" sz="1400" dirty="0"/>
              <a:t>Locate the PATH variable.</a:t>
            </a:r>
          </a:p>
          <a:p>
            <a:pPr lvl="1"/>
            <a:r>
              <a:rPr lang="en-US" sz="1400" dirty="0"/>
              <a:t>Append the path to the JDK (up to the bin folder) as the PATH value. For example, C:\Program Files (x86)\Java\ jdk-11.0.11 \bin or ‘%JAVA_HOME%\bin’</a:t>
            </a:r>
          </a:p>
          <a:p>
            <a:pPr marL="457200" lvl="1" indent="0">
              <a:buNone/>
            </a:pPr>
            <a:endParaRPr lang="en-US" sz="1400" dirty="0"/>
          </a:p>
          <a:p>
            <a:pPr lvl="1"/>
            <a:r>
              <a:rPr lang="en-US" sz="1400" b="1" dirty="0"/>
              <a:t>Verify by running in windows CMD</a:t>
            </a:r>
            <a:r>
              <a:rPr lang="en-US" sz="1400" dirty="0"/>
              <a:t>: </a:t>
            </a:r>
          </a:p>
          <a:p>
            <a:pPr lvl="1"/>
            <a:r>
              <a:rPr lang="en-US" sz="1400" dirty="0"/>
              <a:t>“Java -version” -&gt; Java 1.11</a:t>
            </a:r>
          </a:p>
          <a:p>
            <a:pPr lvl="1"/>
            <a:endParaRPr lang="en-US" sz="1400" dirty="0"/>
          </a:p>
          <a:p>
            <a:pPr marL="457200" lvl="1" indent="0">
              <a:buNone/>
            </a:pPr>
            <a:r>
              <a:rPr lang="en-US" sz="1400" dirty="0"/>
              <a:t>Tips:</a:t>
            </a:r>
          </a:p>
          <a:p>
            <a:pPr lvl="1"/>
            <a:r>
              <a:rPr lang="en-US" sz="1400" dirty="0"/>
              <a:t>Check environment variable value by typing in windows </a:t>
            </a:r>
            <a:r>
              <a:rPr lang="en-US" sz="1400" dirty="0" err="1"/>
              <a:t>cmd</a:t>
            </a:r>
            <a:r>
              <a:rPr lang="en-US" sz="1400" dirty="0"/>
              <a:t> for example ‘echo %JAVA_HOME%’</a:t>
            </a:r>
          </a:p>
          <a:p>
            <a:pPr marL="457200" lvl="1" indent="0">
              <a:buNone/>
            </a:pPr>
            <a:endParaRPr lang="en-US" sz="1400" dirty="0"/>
          </a:p>
          <a:p>
            <a:pPr lvl="1"/>
            <a:endParaRPr lang="en-US" sz="1100" dirty="0"/>
          </a:p>
          <a:p>
            <a:pPr lvl="1"/>
            <a:endParaRPr lang="en-US" sz="1100" dirty="0"/>
          </a:p>
          <a:p>
            <a:pPr lvl="1"/>
            <a:endParaRPr lang="en-US" sz="1100" dirty="0"/>
          </a:p>
          <a:p>
            <a:pPr lvl="1"/>
            <a:endParaRPr lang="en-US" sz="1100" dirty="0"/>
          </a:p>
          <a:p>
            <a:endParaRPr lang="en-US" sz="1100" dirty="0"/>
          </a:p>
        </p:txBody>
      </p:sp>
    </p:spTree>
    <p:extLst>
      <p:ext uri="{BB962C8B-B14F-4D97-AF65-F5344CB8AC3E}">
        <p14:creationId xmlns:p14="http://schemas.microsoft.com/office/powerpoint/2010/main" val="256586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C8E8-2D87-F4DD-9FCA-64501BB45B0E}"/>
              </a:ext>
            </a:extLst>
          </p:cNvPr>
          <p:cNvSpPr>
            <a:spLocks noGrp="1"/>
          </p:cNvSpPr>
          <p:nvPr>
            <p:ph type="title"/>
          </p:nvPr>
        </p:nvSpPr>
        <p:spPr/>
        <p:txBody>
          <a:bodyPr/>
          <a:lstStyle/>
          <a:p>
            <a:r>
              <a:rPr lang="en-US" dirty="0"/>
              <a:t>Maven</a:t>
            </a:r>
          </a:p>
        </p:txBody>
      </p:sp>
      <p:sp>
        <p:nvSpPr>
          <p:cNvPr id="3" name="Content Placeholder 2">
            <a:extLst>
              <a:ext uri="{FF2B5EF4-FFF2-40B4-BE49-F238E27FC236}">
                <a16:creationId xmlns:a16="http://schemas.microsoft.com/office/drawing/2014/main" id="{BBAC3E73-D0D1-7559-D7FC-31BAAC4DE1F8}"/>
              </a:ext>
            </a:extLst>
          </p:cNvPr>
          <p:cNvSpPr>
            <a:spLocks noGrp="1"/>
          </p:cNvSpPr>
          <p:nvPr>
            <p:ph idx="1"/>
          </p:nvPr>
        </p:nvSpPr>
        <p:spPr/>
        <p:txBody>
          <a:bodyPr/>
          <a:lstStyle/>
          <a:p>
            <a:pPr lvl="1"/>
            <a:r>
              <a:rPr lang="en-US" sz="1400" dirty="0"/>
              <a:t>Maven 3.8.5 downloaded and installed </a:t>
            </a:r>
            <a:r>
              <a:rPr lang="en-US" sz="1400" u="sng" dirty="0">
                <a:solidFill>
                  <a:srgbClr val="0563C1"/>
                </a:solidFill>
                <a:effectLst/>
                <a:ea typeface="Calibri" panose="020F0502020204030204" pitchFamily="34" charset="0"/>
                <a:hlinkClick r:id="rId2"/>
              </a:rPr>
              <a:t>https://maven.apache.org/download.cgi</a:t>
            </a:r>
            <a:endParaRPr lang="en-US" sz="1400" u="sng" dirty="0">
              <a:solidFill>
                <a:srgbClr val="0563C1"/>
              </a:solidFill>
              <a:effectLst/>
              <a:ea typeface="Calibri" panose="020F0502020204030204" pitchFamily="34" charset="0"/>
            </a:endParaRPr>
          </a:p>
          <a:p>
            <a:pPr marL="457200" lvl="1" indent="0">
              <a:buNone/>
            </a:pPr>
            <a:endParaRPr lang="en-US" sz="1400" dirty="0"/>
          </a:p>
          <a:p>
            <a:pPr lvl="1"/>
            <a:r>
              <a:rPr lang="en-US" sz="1400" dirty="0"/>
              <a:t>Go to environment variables and set new variable M2_HOME with value the path to Maven. For example, </a:t>
            </a:r>
            <a:r>
              <a:rPr lang="en-US" sz="1400" b="0" i="0" dirty="0">
                <a:solidFill>
                  <a:srgbClr val="000000"/>
                </a:solidFill>
                <a:effectLst/>
              </a:rPr>
              <a:t>C:\Program Files\Apache\apache-maven-3.8.4</a:t>
            </a:r>
            <a:r>
              <a:rPr lang="en-US" sz="1400" dirty="0"/>
              <a:t> </a:t>
            </a:r>
          </a:p>
          <a:p>
            <a:pPr lvl="1"/>
            <a:r>
              <a:rPr lang="en-US" sz="1400" dirty="0"/>
              <a:t>Edit PATH variable and append the path to Maven ‘%M2_HOME%\bin’</a:t>
            </a:r>
          </a:p>
          <a:p>
            <a:pPr marL="457200" lvl="1" indent="0">
              <a:buNone/>
            </a:pPr>
            <a:endParaRPr lang="en-US" sz="1400" dirty="0"/>
          </a:p>
          <a:p>
            <a:pPr lvl="1"/>
            <a:r>
              <a:rPr lang="en-US" sz="1400" b="1" dirty="0"/>
              <a:t>Verify by running in windows CMD:</a:t>
            </a:r>
            <a:r>
              <a:rPr lang="en-US" sz="1400" dirty="0"/>
              <a:t> </a:t>
            </a:r>
          </a:p>
          <a:p>
            <a:pPr lvl="1"/>
            <a:r>
              <a:rPr lang="en-US" sz="1400" dirty="0"/>
              <a:t>“</a:t>
            </a:r>
            <a:r>
              <a:rPr lang="en-US" sz="1400" dirty="0" err="1"/>
              <a:t>mvn</a:t>
            </a:r>
            <a:r>
              <a:rPr lang="en-US" sz="1400" dirty="0"/>
              <a:t> –v” -&gt; Maven 3.8.5</a:t>
            </a:r>
          </a:p>
          <a:p>
            <a:pPr lvl="1"/>
            <a:endParaRPr lang="en-US" sz="1400" dirty="0"/>
          </a:p>
          <a:p>
            <a:pPr marL="457200" lvl="1" indent="0">
              <a:buNone/>
            </a:pPr>
            <a:r>
              <a:rPr lang="en-US" sz="1400" b="1" dirty="0"/>
              <a:t>About Maven:</a:t>
            </a:r>
          </a:p>
          <a:p>
            <a:pPr lvl="1"/>
            <a:r>
              <a:rPr lang="en-US" sz="1400" dirty="0"/>
              <a:t>Maven allows a project to build using its project object model (POM) and a set of plugins that are shared by all projects using Maven, providing a uniform build system</a:t>
            </a:r>
          </a:p>
          <a:p>
            <a:pPr lvl="1"/>
            <a:r>
              <a:rPr lang="en-US" sz="1400" dirty="0"/>
              <a:t>Providing a uniform build system</a:t>
            </a:r>
          </a:p>
          <a:p>
            <a:pPr lvl="1"/>
            <a:r>
              <a:rPr lang="en-US" sz="1400" dirty="0"/>
              <a:t>Providing quality project information: such as unit test reports including coverage</a:t>
            </a:r>
          </a:p>
          <a:p>
            <a:pPr lvl="1"/>
            <a:r>
              <a:rPr lang="en-US" sz="1400" dirty="0"/>
              <a:t>Provide guidelines for best practices development: specification, execution and reporting of unit tests are part of the normal build cycle using Maven. Some best practices were used as guidelines (e.g. using test case naming conventions to locate and execute tests)</a:t>
            </a:r>
          </a:p>
          <a:p>
            <a:pPr lvl="1"/>
            <a:endParaRPr lang="en-US" sz="1100" dirty="0"/>
          </a:p>
          <a:p>
            <a:pPr marL="457200" lvl="1" indent="0">
              <a:buNone/>
            </a:pPr>
            <a:endParaRPr lang="en-US" sz="1400" dirty="0"/>
          </a:p>
          <a:p>
            <a:pPr marL="0" indent="0">
              <a:buNone/>
            </a:pPr>
            <a:endParaRPr lang="en-US" dirty="0"/>
          </a:p>
        </p:txBody>
      </p:sp>
    </p:spTree>
    <p:extLst>
      <p:ext uri="{BB962C8B-B14F-4D97-AF65-F5344CB8AC3E}">
        <p14:creationId xmlns:p14="http://schemas.microsoft.com/office/powerpoint/2010/main" val="160058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CA7C-128A-9A02-BB60-1B45A188B858}"/>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2C749F70-8860-65D9-C5EA-4F469725D7D2}"/>
              </a:ext>
            </a:extLst>
          </p:cNvPr>
          <p:cNvSpPr>
            <a:spLocks noGrp="1"/>
          </p:cNvSpPr>
          <p:nvPr>
            <p:ph idx="1"/>
          </p:nvPr>
        </p:nvSpPr>
        <p:spPr/>
        <p:txBody>
          <a:bodyPr/>
          <a:lstStyle/>
          <a:p>
            <a:pPr lvl="1"/>
            <a:r>
              <a:rPr lang="en-US" sz="1400" dirty="0"/>
              <a:t>Git latest version downloaded and installed (64bit) </a:t>
            </a:r>
            <a:r>
              <a:rPr lang="en-US" sz="1400" u="sng" dirty="0">
                <a:solidFill>
                  <a:srgbClr val="0563C1"/>
                </a:solidFill>
                <a:effectLst/>
                <a:ea typeface="Calibri" panose="020F0502020204030204" pitchFamily="34" charset="0"/>
                <a:hlinkClick r:id="rId2"/>
              </a:rPr>
              <a:t>https://git-scm.com/download/win</a:t>
            </a:r>
            <a:endParaRPr lang="en-US" sz="1400" dirty="0"/>
          </a:p>
          <a:p>
            <a:pPr lvl="1"/>
            <a:endParaRPr lang="en-US" sz="1400" b="1" dirty="0"/>
          </a:p>
          <a:p>
            <a:pPr lvl="1"/>
            <a:r>
              <a:rPr lang="en-US" sz="1400" b="1" dirty="0"/>
              <a:t>Verify by running in windows CMD:</a:t>
            </a:r>
            <a:r>
              <a:rPr lang="en-US" sz="1400" dirty="0"/>
              <a:t> </a:t>
            </a:r>
          </a:p>
          <a:p>
            <a:pPr lvl="1"/>
            <a:r>
              <a:rPr lang="en-US" sz="1400" dirty="0"/>
              <a:t>“git --version” -&gt; git version 2.36</a:t>
            </a:r>
          </a:p>
          <a:p>
            <a:pPr lvl="1"/>
            <a:endParaRPr lang="en-US" sz="1400" dirty="0"/>
          </a:p>
          <a:p>
            <a:pPr marL="457200" lvl="1" indent="0">
              <a:buNone/>
            </a:pPr>
            <a:r>
              <a:rPr lang="en-US" sz="1400" b="1" dirty="0"/>
              <a:t>About Git:</a:t>
            </a:r>
          </a:p>
          <a:p>
            <a:pPr lvl="1"/>
            <a:r>
              <a:rPr lang="en-US" sz="1400" dirty="0"/>
              <a:t>Git is a version control system used for tracking changes in computer files. It is generally used for source code management in software development.</a:t>
            </a:r>
          </a:p>
          <a:p>
            <a:pPr marL="457200" lvl="1" indent="0">
              <a:buNone/>
            </a:pPr>
            <a:endParaRPr lang="en-US" sz="1400" dirty="0"/>
          </a:p>
          <a:p>
            <a:pPr lvl="1"/>
            <a:r>
              <a:rPr lang="en-US" sz="1400" dirty="0"/>
              <a:t>Git is used to tracking changes in the source code</a:t>
            </a:r>
          </a:p>
          <a:p>
            <a:pPr lvl="1"/>
            <a:r>
              <a:rPr lang="en-US" sz="1400" dirty="0"/>
              <a:t>The distributed version control tool is used for source code management</a:t>
            </a:r>
          </a:p>
          <a:p>
            <a:pPr lvl="1"/>
            <a:r>
              <a:rPr lang="en-US" sz="1400" dirty="0"/>
              <a:t>It allows multiple developers to work together</a:t>
            </a:r>
          </a:p>
          <a:p>
            <a:pPr lvl="1"/>
            <a:r>
              <a:rPr lang="en-US" sz="1400" dirty="0"/>
              <a:t>It supports non-linear development through its thousands of parallel branches</a:t>
            </a:r>
          </a:p>
          <a:p>
            <a:pPr marL="0" indent="0">
              <a:buNone/>
            </a:pPr>
            <a:endParaRPr lang="en-US" dirty="0"/>
          </a:p>
        </p:txBody>
      </p:sp>
    </p:spTree>
    <p:extLst>
      <p:ext uri="{BB962C8B-B14F-4D97-AF65-F5344CB8AC3E}">
        <p14:creationId xmlns:p14="http://schemas.microsoft.com/office/powerpoint/2010/main" val="192423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6744-27A2-CD30-753D-1FAF753D0499}"/>
              </a:ext>
            </a:extLst>
          </p:cNvPr>
          <p:cNvSpPr>
            <a:spLocks noGrp="1"/>
          </p:cNvSpPr>
          <p:nvPr>
            <p:ph type="title"/>
          </p:nvPr>
        </p:nvSpPr>
        <p:spPr/>
        <p:txBody>
          <a:bodyPr/>
          <a:lstStyle/>
          <a:p>
            <a:r>
              <a:rPr lang="en-US" dirty="0"/>
              <a:t>IntelliJ</a:t>
            </a:r>
          </a:p>
        </p:txBody>
      </p:sp>
      <p:sp>
        <p:nvSpPr>
          <p:cNvPr id="3" name="Content Placeholder 2">
            <a:extLst>
              <a:ext uri="{FF2B5EF4-FFF2-40B4-BE49-F238E27FC236}">
                <a16:creationId xmlns:a16="http://schemas.microsoft.com/office/drawing/2014/main" id="{95AEA599-8611-DB73-E3F8-E2F385409182}"/>
              </a:ext>
            </a:extLst>
          </p:cNvPr>
          <p:cNvSpPr>
            <a:spLocks noGrp="1"/>
          </p:cNvSpPr>
          <p:nvPr>
            <p:ph idx="1"/>
          </p:nvPr>
        </p:nvSpPr>
        <p:spPr>
          <a:xfrm>
            <a:off x="838200" y="1435694"/>
            <a:ext cx="10515600" cy="4741270"/>
          </a:xfrm>
        </p:spPr>
        <p:txBody>
          <a:bodyPr>
            <a:normAutofit/>
          </a:bodyPr>
          <a:lstStyle/>
          <a:p>
            <a:pPr lvl="1"/>
            <a:endParaRPr lang="en-US" sz="1100" dirty="0"/>
          </a:p>
          <a:p>
            <a:pPr lvl="1"/>
            <a:r>
              <a:rPr lang="en-US" sz="1400" dirty="0">
                <a:solidFill>
                  <a:srgbClr val="242424"/>
                </a:solidFill>
                <a:effectLst/>
                <a:ea typeface="Calibri" panose="020F0502020204030204" pitchFamily="34" charset="0"/>
              </a:rPr>
              <a:t>IntelliJ Community Edition latest version </a:t>
            </a:r>
            <a:r>
              <a:rPr lang="en-US" sz="1400" dirty="0"/>
              <a:t>downloaded and installed (64bit) </a:t>
            </a:r>
            <a:r>
              <a:rPr lang="en-US" sz="1400" u="sng" dirty="0">
                <a:solidFill>
                  <a:srgbClr val="0563C1"/>
                </a:solidFill>
                <a:effectLst/>
                <a:ea typeface="Calibri" panose="020F0502020204030204" pitchFamily="34" charset="0"/>
                <a:hlinkClick r:id="rId2"/>
              </a:rPr>
              <a:t>https://www.jetbrains.com/idea/download/#section=windows</a:t>
            </a:r>
            <a:endParaRPr lang="en-US" sz="1400" u="sng" dirty="0">
              <a:solidFill>
                <a:srgbClr val="0563C1"/>
              </a:solidFill>
              <a:effectLst/>
              <a:ea typeface="Calibri" panose="020F0502020204030204" pitchFamily="34" charset="0"/>
            </a:endParaRPr>
          </a:p>
          <a:p>
            <a:pPr marL="457200" lvl="1" indent="0">
              <a:buNone/>
            </a:pPr>
            <a:endParaRPr lang="en-US" sz="1400" dirty="0"/>
          </a:p>
          <a:p>
            <a:pPr lvl="1"/>
            <a:r>
              <a:rPr lang="en-US" sz="1400" dirty="0"/>
              <a:t>Open IntelliJ – Go to File -&gt; Settings -&gt; Plugins and search and install Cucumber for Java and Gherkin plugins</a:t>
            </a:r>
          </a:p>
          <a:p>
            <a:pPr marL="457200" lvl="1" indent="0">
              <a:buNone/>
            </a:pPr>
            <a:endParaRPr lang="en-US" sz="1400" dirty="0"/>
          </a:p>
          <a:p>
            <a:pPr marL="457200" lvl="1" indent="0">
              <a:buNone/>
            </a:pPr>
            <a:endParaRPr lang="en-US" sz="1400" dirty="0"/>
          </a:p>
          <a:p>
            <a:pPr marL="457200" lvl="1" indent="0">
              <a:buNone/>
            </a:pPr>
            <a:r>
              <a:rPr lang="en-US" sz="1400" b="1" dirty="0"/>
              <a:t>About IntelliJ:</a:t>
            </a:r>
          </a:p>
          <a:p>
            <a:pPr lvl="1"/>
            <a:r>
              <a:rPr lang="en-US" sz="1400" dirty="0"/>
              <a:t>IntelliJ IDEA is specifically designed to maximize developer’s productivity. Powerful static code analysis and ergonomic design make development not only productive but also an enjoyable experience.</a:t>
            </a:r>
          </a:p>
          <a:p>
            <a:pPr lvl="1"/>
            <a:endParaRPr lang="en-US" sz="1400" dirty="0"/>
          </a:p>
          <a:p>
            <a:pPr lvl="1"/>
            <a:r>
              <a:rPr lang="en-US" sz="1400" b="1" dirty="0"/>
              <a:t>Deep intelligence: </a:t>
            </a:r>
            <a:r>
              <a:rPr lang="en-US" sz="1400" dirty="0"/>
              <a:t>After IntelliJ IDEA’s indexed your source code it can offer intelligent experience by giving relevant suggestions in every context: completion, on-the-fly code analysis, etc.</a:t>
            </a:r>
          </a:p>
          <a:p>
            <a:pPr lvl="1"/>
            <a:r>
              <a:rPr lang="en-US" sz="1400" b="1" dirty="0"/>
              <a:t>Smart code completion: </a:t>
            </a:r>
            <a:r>
              <a:rPr lang="en-US" sz="1400" dirty="0"/>
              <a:t>While the basic completion suggests name of classes, methods and keywords within the visibility scope, the smart completion suggests only those types that are expected in the current context</a:t>
            </a:r>
          </a:p>
          <a:p>
            <a:pPr lvl="1"/>
            <a:r>
              <a:rPr lang="en-US" sz="1400" b="1" dirty="0"/>
              <a:t>Framework-specific assistance: </a:t>
            </a:r>
            <a:r>
              <a:rPr lang="en-US" sz="1400" dirty="0"/>
              <a:t>This IDE is for Java but it also understands and provides intelligent coding assistance for a large variety of other languages, such as: SQL, HTML, JavaScript, etc.</a:t>
            </a:r>
          </a:p>
          <a:p>
            <a:pPr lvl="1"/>
            <a:r>
              <a:rPr lang="en-US" sz="1400" b="1" dirty="0"/>
              <a:t>Unobtrusive Intelligence: </a:t>
            </a:r>
            <a:r>
              <a:rPr lang="en-US" sz="1400" dirty="0"/>
              <a:t>The coding assistance on IntelliJ IDEA is not about only the editor: it helps you stay productive while dealing with other parts as well: filling a field, searching over a list of elements, accessing a tool window, toggling for a setting, etc.</a:t>
            </a:r>
          </a:p>
          <a:p>
            <a:pPr lvl="1"/>
            <a:endParaRPr lang="en-US" sz="1000" dirty="0"/>
          </a:p>
          <a:p>
            <a:pPr marL="457200" lvl="1" indent="0">
              <a:buNone/>
            </a:pPr>
            <a:endParaRPr lang="en-US" sz="1100" dirty="0"/>
          </a:p>
        </p:txBody>
      </p:sp>
    </p:spTree>
    <p:extLst>
      <p:ext uri="{BB962C8B-B14F-4D97-AF65-F5344CB8AC3E}">
        <p14:creationId xmlns:p14="http://schemas.microsoft.com/office/powerpoint/2010/main" val="245905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9F4F-5055-E918-77B1-5B5434BF02E5}"/>
              </a:ext>
            </a:extLst>
          </p:cNvPr>
          <p:cNvSpPr>
            <a:spLocks noGrp="1"/>
          </p:cNvSpPr>
          <p:nvPr>
            <p:ph type="title"/>
          </p:nvPr>
        </p:nvSpPr>
        <p:spPr/>
        <p:txBody>
          <a:bodyPr/>
          <a:lstStyle/>
          <a:p>
            <a:r>
              <a:rPr lang="en-US" dirty="0"/>
              <a:t>Create a </a:t>
            </a:r>
            <a:r>
              <a:rPr lang="en-US" dirty="0">
                <a:solidFill>
                  <a:srgbClr val="DE412F"/>
                </a:solidFill>
              </a:rPr>
              <a:t>maven project </a:t>
            </a:r>
            <a:r>
              <a:rPr lang="en-US" dirty="0"/>
              <a:t>with IntelliJ</a:t>
            </a:r>
          </a:p>
        </p:txBody>
      </p:sp>
      <p:sp>
        <p:nvSpPr>
          <p:cNvPr id="3" name="Content Placeholder 2">
            <a:extLst>
              <a:ext uri="{FF2B5EF4-FFF2-40B4-BE49-F238E27FC236}">
                <a16:creationId xmlns:a16="http://schemas.microsoft.com/office/drawing/2014/main" id="{A98F3A65-3847-2569-7162-8811EDCF9BA1}"/>
              </a:ext>
            </a:extLst>
          </p:cNvPr>
          <p:cNvSpPr>
            <a:spLocks noGrp="1"/>
          </p:cNvSpPr>
          <p:nvPr>
            <p:ph idx="1"/>
          </p:nvPr>
        </p:nvSpPr>
        <p:spPr/>
        <p:txBody>
          <a:bodyPr>
            <a:normAutofit/>
          </a:bodyPr>
          <a:lstStyle/>
          <a:p>
            <a:pPr marL="342900" indent="-342900" algn="l">
              <a:buFont typeface="+mj-lt"/>
              <a:buAutoNum type="arabicPeriod"/>
            </a:pPr>
            <a:r>
              <a:rPr lang="en-US" sz="1400" dirty="0"/>
              <a:t>Open IntelliJ IDEA</a:t>
            </a:r>
          </a:p>
          <a:p>
            <a:pPr marL="342900" indent="-342900" algn="l">
              <a:buFont typeface="+mj-lt"/>
              <a:buAutoNum type="arabicPeriod"/>
            </a:pPr>
            <a:r>
              <a:rPr lang="en-US" sz="1400" dirty="0"/>
              <a:t>Choose to create New project - &gt; Maven</a:t>
            </a:r>
            <a:endParaRPr lang="en-US" sz="1400" dirty="0">
              <a:sym typeface="Wingdings" panose="05000000000000000000" pitchFamily="2" charset="2"/>
            </a:endParaRPr>
          </a:p>
          <a:p>
            <a:pPr marL="342900" indent="-342900" algn="l">
              <a:buFont typeface="+mj-lt"/>
              <a:buAutoNum type="arabicPeriod"/>
            </a:pPr>
            <a:r>
              <a:rPr lang="en-US" sz="1400" dirty="0">
                <a:sym typeface="Wingdings" panose="05000000000000000000" pitchFamily="2" charset="2"/>
              </a:rPr>
              <a:t>Select the Project SDK version from the dropdown list. If there is no SDK version in the, click on the New button and select the JDK location</a:t>
            </a:r>
          </a:p>
          <a:p>
            <a:pPr marL="342900" indent="-342900" algn="l">
              <a:buFont typeface="+mj-lt"/>
              <a:buAutoNum type="arabicPeriod"/>
            </a:pPr>
            <a:endParaRPr lang="en-US" sz="1400" dirty="0"/>
          </a:p>
          <a:p>
            <a:pPr marL="342900" indent="-342900" algn="l">
              <a:buFont typeface="+mj-lt"/>
              <a:buAutoNum type="arabicPeriod"/>
            </a:pPr>
            <a:endParaRPr lang="en-US" sz="1400" dirty="0"/>
          </a:p>
          <a:p>
            <a:pPr marL="342900" indent="-342900" algn="l">
              <a:buFont typeface="+mj-lt"/>
              <a:buAutoNum type="arabicPeriod"/>
            </a:pPr>
            <a:endParaRPr lang="en-US" sz="1400" dirty="0"/>
          </a:p>
          <a:p>
            <a:pPr marL="0" indent="0" algn="l">
              <a:buNone/>
            </a:pPr>
            <a:endParaRPr lang="en-US" sz="1400" dirty="0"/>
          </a:p>
          <a:p>
            <a:pPr marL="342900" indent="-342900" algn="l">
              <a:buFont typeface="+mj-lt"/>
              <a:buAutoNum type="arabicPeriod"/>
            </a:pPr>
            <a:endParaRPr lang="en-US" sz="1400" dirty="0"/>
          </a:p>
          <a:p>
            <a:pPr marL="342900" indent="-342900" algn="l">
              <a:buFont typeface="+mj-lt"/>
              <a:buAutoNum type="arabicPeriod"/>
            </a:pPr>
            <a:endParaRPr lang="en-US" sz="1400" dirty="0"/>
          </a:p>
          <a:p>
            <a:pPr marL="342900" indent="-342900" algn="l">
              <a:buFont typeface="+mj-lt"/>
              <a:buAutoNum type="arabicPeriod"/>
            </a:pPr>
            <a:endParaRPr lang="en-US" sz="1400" dirty="0"/>
          </a:p>
          <a:p>
            <a:pPr marL="342900" indent="-342900" algn="l">
              <a:buFont typeface="+mj-lt"/>
              <a:buAutoNum type="arabicPeriod"/>
            </a:pPr>
            <a:r>
              <a:rPr lang="en-US" sz="1400" dirty="0"/>
              <a:t>Click on Next and add the </a:t>
            </a:r>
            <a:r>
              <a:rPr lang="en-US" sz="1400" dirty="0" err="1"/>
              <a:t>GroupId</a:t>
            </a:r>
            <a:r>
              <a:rPr lang="en-US" sz="1400" dirty="0"/>
              <a:t> and </a:t>
            </a:r>
            <a:r>
              <a:rPr lang="en-US" sz="1400" dirty="0" err="1"/>
              <a:t>ArtifactId</a:t>
            </a:r>
            <a:r>
              <a:rPr lang="en-US" sz="1400" dirty="0"/>
              <a:t> names</a:t>
            </a:r>
          </a:p>
          <a:p>
            <a:pPr marL="342900" indent="-342900" algn="l">
              <a:buFont typeface="+mj-lt"/>
              <a:buAutoNum type="arabicPeriod"/>
            </a:pPr>
            <a:r>
              <a:rPr lang="en-US" sz="1400" dirty="0"/>
              <a:t>Click on Next and change if necessary the Project’s name, location, </a:t>
            </a:r>
            <a:r>
              <a:rPr lang="en-US" sz="1400" dirty="0" err="1"/>
              <a:t>etc</a:t>
            </a:r>
            <a:endParaRPr lang="en-US" sz="1400" dirty="0"/>
          </a:p>
          <a:p>
            <a:pPr marL="342900" indent="-342900" algn="l">
              <a:buFont typeface="+mj-lt"/>
              <a:buAutoNum type="arabicPeriod"/>
            </a:pPr>
            <a:r>
              <a:rPr lang="en-US" sz="1400" dirty="0"/>
              <a:t>Click on the Finish button</a:t>
            </a:r>
          </a:p>
          <a:p>
            <a:pPr marL="0" indent="0" algn="l">
              <a:buNone/>
            </a:pPr>
            <a:endParaRPr lang="en-US" sz="1400" dirty="0"/>
          </a:p>
        </p:txBody>
      </p:sp>
      <p:pic>
        <p:nvPicPr>
          <p:cNvPr id="4" name="Picture 3">
            <a:extLst>
              <a:ext uri="{FF2B5EF4-FFF2-40B4-BE49-F238E27FC236}">
                <a16:creationId xmlns:a16="http://schemas.microsoft.com/office/drawing/2014/main" id="{41653686-3817-2CB9-D7C2-96EC4109B94E}"/>
              </a:ext>
            </a:extLst>
          </p:cNvPr>
          <p:cNvPicPr>
            <a:picLocks noChangeAspect="1"/>
          </p:cNvPicPr>
          <p:nvPr/>
        </p:nvPicPr>
        <p:blipFill>
          <a:blip r:embed="rId2"/>
          <a:stretch>
            <a:fillRect/>
          </a:stretch>
        </p:blipFill>
        <p:spPr>
          <a:xfrm>
            <a:off x="2511346" y="2764451"/>
            <a:ext cx="3308340" cy="2191979"/>
          </a:xfrm>
          <a:prstGeom prst="rect">
            <a:avLst/>
          </a:prstGeom>
        </p:spPr>
      </p:pic>
    </p:spTree>
    <p:extLst>
      <p:ext uri="{BB962C8B-B14F-4D97-AF65-F5344CB8AC3E}">
        <p14:creationId xmlns:p14="http://schemas.microsoft.com/office/powerpoint/2010/main" val="3451189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755</Words>
  <Application>Microsoft Office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Selenium prerequisites</vt:lpstr>
      <vt:lpstr>Java</vt:lpstr>
      <vt:lpstr>Maven</vt:lpstr>
      <vt:lpstr>Git</vt:lpstr>
      <vt:lpstr>IntelliJ</vt:lpstr>
      <vt:lpstr>Create a maven project with IntelliJ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prerequisites</dc:title>
  <dc:creator>Corina Lupu</dc:creator>
  <cp:lastModifiedBy>Corina Lupu</cp:lastModifiedBy>
  <cp:revision>3</cp:revision>
  <dcterms:created xsi:type="dcterms:W3CDTF">2022-05-26T07:51:22Z</dcterms:created>
  <dcterms:modified xsi:type="dcterms:W3CDTF">2022-05-31T09:08:42Z</dcterms:modified>
</cp:coreProperties>
</file>