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3" r:id="rId3"/>
    <p:sldId id="286" r:id="rId4"/>
    <p:sldId id="265" r:id="rId5"/>
    <p:sldId id="270" r:id="rId6"/>
    <p:sldId id="290" r:id="rId7"/>
    <p:sldId id="292" r:id="rId8"/>
    <p:sldId id="284" r:id="rId9"/>
    <p:sldId id="291" r:id="rId10"/>
    <p:sldId id="262" r:id="rId11"/>
    <p:sldId id="279" r:id="rId12"/>
    <p:sldId id="289" r:id="rId13"/>
    <p:sldId id="281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2810" autoAdjust="0"/>
  </p:normalViewPr>
  <p:slideViewPr>
    <p:cSldViewPr snapToGrid="0">
      <p:cViewPr varScale="1">
        <p:scale>
          <a:sx n="77" d="100"/>
          <a:sy n="77" d="100"/>
        </p:scale>
        <p:origin x="17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590E8-20EB-43F5-ABD0-8EB1FA7FFCF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991D0-209B-4EB4-A1E3-AB18E8B6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91D0-209B-4EB4-A1E3-AB18E8B631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91D0-209B-4EB4-A1E3-AB18E8B631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91D0-209B-4EB4-A1E3-AB18E8B63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91D0-209B-4EB4-A1E3-AB18E8B63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91D0-209B-4EB4-A1E3-AB18E8B63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9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91D0-209B-4EB4-A1E3-AB18E8B63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91D0-209B-4EB4-A1E3-AB18E8B63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91D0-209B-4EB4-A1E3-AB18E8B63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91D0-209B-4EB4-A1E3-AB18E8B63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ver Qualit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3304"/>
            <a:ext cx="9386595" cy="469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5527221" y="2212521"/>
            <a:ext cx="5798683" cy="1387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AA0B19"/>
              </a:buClr>
              <a:buFont typeface="Calibri"/>
              <a:buNone/>
              <a:defRPr sz="48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5530557" y="3626533"/>
            <a:ext cx="5817798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4A4E52"/>
              </a:buClr>
              <a:buFont typeface="Arial"/>
              <a:buNone/>
              <a:defRPr sz="38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625660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4A4E5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21"/>
          <p:cNvSpPr txBox="1"/>
          <p:nvPr/>
        </p:nvSpPr>
        <p:spPr>
          <a:xfrm>
            <a:off x="8610600" y="634268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r">
              <a:buSzPct val="25000"/>
            </a:pPr>
            <a:r>
              <a:rPr lang="en-US" sz="1600" b="1" kern="0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rPr>
              <a:t>endava.com</a:t>
            </a:r>
          </a:p>
        </p:txBody>
      </p:sp>
      <p:cxnSp>
        <p:nvCxnSpPr>
          <p:cNvPr id="22" name="Shape 22"/>
          <p:cNvCxnSpPr/>
          <p:nvPr/>
        </p:nvCxnSpPr>
        <p:spPr>
          <a:xfrm>
            <a:off x="0" y="1314488"/>
            <a:ext cx="4588329" cy="8124"/>
          </a:xfrm>
          <a:prstGeom prst="straightConnector1">
            <a:avLst/>
          </a:prstGeom>
          <a:noFill/>
          <a:ln w="9525" cap="flat" cmpd="sng">
            <a:solidFill>
              <a:srgbClr val="4A4E5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" name="Shape 23"/>
          <p:cNvSpPr txBox="1"/>
          <p:nvPr/>
        </p:nvSpPr>
        <p:spPr>
          <a:xfrm>
            <a:off x="1131208" y="969670"/>
            <a:ext cx="355146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r>
              <a:rPr lang="en-US" sz="1600" kern="0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rPr>
              <a:t>QUALITY. PRODUCTIVITY. INNOVATION.</a:t>
            </a:r>
          </a:p>
        </p:txBody>
      </p:sp>
    </p:spTree>
    <p:extLst>
      <p:ext uri="{BB962C8B-B14F-4D97-AF65-F5344CB8AC3E}">
        <p14:creationId xmlns:p14="http://schemas.microsoft.com/office/powerpoint/2010/main" val="418371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phic_on_the_lef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160655" y="1620348"/>
            <a:ext cx="5193143" cy="4396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AA0B19"/>
              </a:buClr>
              <a:buFont typeface="Arial"/>
              <a:buNone/>
              <a:defRPr sz="16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16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4765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1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810304" y="1617967"/>
            <a:ext cx="5193143" cy="4399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AA0B19"/>
              </a:buClr>
              <a:buFont typeface="Arial"/>
              <a:buNone/>
              <a:defRPr sz="16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2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15240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2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0304" y="233265"/>
            <a:ext cx="8513309" cy="109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4E52"/>
              </a:buClr>
              <a:buFont typeface="Calibri"/>
              <a:buNone/>
              <a:defRPr sz="36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781920" y="6400028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20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20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65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A0B19"/>
              </a:buClr>
              <a:buFont typeface="Arial"/>
              <a:buNone/>
              <a:defRPr sz="30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30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15240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2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9262" y="4523014"/>
            <a:ext cx="5817970" cy="1768247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A4E52"/>
              </a:buClr>
              <a:buFont typeface="Arial"/>
              <a:buNone/>
              <a:defRPr sz="30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30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/>
              <a:buNone/>
              <a:defRPr sz="30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2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8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Digital Medi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4395" y="0"/>
            <a:ext cx="12513206" cy="625660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5527221" y="2212521"/>
            <a:ext cx="5798683" cy="1387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AA0B19"/>
              </a:buClr>
              <a:buFont typeface="Calibri"/>
              <a:buNone/>
              <a:defRPr sz="48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5530557" y="3626533"/>
            <a:ext cx="5817798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4A4E52"/>
              </a:buClr>
              <a:buFont typeface="Arial"/>
              <a:buNone/>
              <a:defRPr sz="38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625660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4A4E5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Shape 30"/>
          <p:cNvSpPr txBox="1"/>
          <p:nvPr/>
        </p:nvSpPr>
        <p:spPr>
          <a:xfrm>
            <a:off x="8610600" y="634268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r">
              <a:buSzPct val="25000"/>
            </a:pPr>
            <a:r>
              <a:rPr lang="en-US" sz="1600" b="1" kern="0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rPr>
              <a:t>endava.com</a:t>
            </a:r>
          </a:p>
        </p:txBody>
      </p:sp>
      <p:cxnSp>
        <p:nvCxnSpPr>
          <p:cNvPr id="31" name="Shape 31"/>
          <p:cNvCxnSpPr/>
          <p:nvPr/>
        </p:nvCxnSpPr>
        <p:spPr>
          <a:xfrm>
            <a:off x="0" y="1314488"/>
            <a:ext cx="4588329" cy="8124"/>
          </a:xfrm>
          <a:prstGeom prst="straightConnector1">
            <a:avLst/>
          </a:prstGeom>
          <a:noFill/>
          <a:ln w="9525" cap="flat" cmpd="sng">
            <a:solidFill>
              <a:srgbClr val="4A4E5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" name="Shape 32"/>
          <p:cNvSpPr txBox="1"/>
          <p:nvPr/>
        </p:nvSpPr>
        <p:spPr>
          <a:xfrm>
            <a:off x="1131208" y="969670"/>
            <a:ext cx="355146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r>
              <a:rPr lang="en-US" sz="1600" kern="0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rPr>
              <a:t>QUALITY. PRODUCTIVITY. INNOVATION.</a:t>
            </a:r>
          </a:p>
        </p:txBody>
      </p:sp>
    </p:spTree>
    <p:extLst>
      <p:ext uri="{BB962C8B-B14F-4D97-AF65-F5344CB8AC3E}">
        <p14:creationId xmlns:p14="http://schemas.microsoft.com/office/powerpoint/2010/main" val="350910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269008" y="1495425"/>
            <a:ext cx="4710548" cy="1158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AA0B19"/>
              </a:buClr>
              <a:buFont typeface="Calibri"/>
              <a:buNone/>
              <a:defRPr sz="38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269008" y="2653434"/>
            <a:ext cx="4716448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4A4E52"/>
              </a:buClr>
              <a:buFont typeface="Arial"/>
              <a:buNone/>
              <a:defRPr sz="24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589155" y="1495425"/>
            <a:ext cx="5764644" cy="4230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92100" algn="l" rtl="0">
              <a:lnSpc>
                <a:spcPct val="90000"/>
              </a:lnSpc>
              <a:spcBef>
                <a:spcPts val="1000"/>
              </a:spcBef>
              <a:buClr>
                <a:srgbClr val="81ADB5"/>
              </a:buClr>
              <a:buSzPct val="100000"/>
              <a:buFont typeface="Noto Sans Symbols"/>
              <a:buChar char="∙"/>
              <a:defRPr sz="26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26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15240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2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1460" y="3674028"/>
            <a:ext cx="3137693" cy="318397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632440" y="6342680"/>
            <a:ext cx="372135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r">
              <a:buSzPct val="25000"/>
            </a:pPr>
            <a:r>
              <a:rPr lang="en-US">
                <a:solidFill>
                  <a:srgbClr val="DC5D2A"/>
                </a:solidFill>
                <a:latin typeface="Calibri"/>
                <a:ea typeface="Calibri"/>
                <a:cs typeface="Calibri"/>
                <a:sym typeface="Calibri"/>
              </a:rPr>
              <a:t>QUALITY. PRODUCTIVITY. INNOVATION.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781920" y="6400028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2000" kern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20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12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269008" y="1495425"/>
            <a:ext cx="4710548" cy="1158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AA0B19"/>
              </a:buClr>
              <a:buFont typeface="Calibri"/>
              <a:buNone/>
              <a:defRPr sz="38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9008" y="2653434"/>
            <a:ext cx="4716448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4A4E52"/>
              </a:buClr>
              <a:buFont typeface="Arial"/>
              <a:buNone/>
              <a:defRPr sz="24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589155" y="1495425"/>
            <a:ext cx="5764644" cy="4230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92100" algn="l" rtl="0">
              <a:lnSpc>
                <a:spcPct val="90000"/>
              </a:lnSpc>
              <a:spcBef>
                <a:spcPts val="1000"/>
              </a:spcBef>
              <a:buClr>
                <a:srgbClr val="81ADB5"/>
              </a:buClr>
              <a:buSzPct val="100000"/>
              <a:buFont typeface="Noto Sans Symbols"/>
              <a:buChar char="∙"/>
              <a:defRPr sz="26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26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15240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2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32440" y="6342680"/>
            <a:ext cx="372135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r">
              <a:buSzPct val="25000"/>
            </a:pPr>
            <a:r>
              <a:rPr lang="en-US">
                <a:solidFill>
                  <a:srgbClr val="DC5D2A"/>
                </a:solidFill>
                <a:latin typeface="Calibri"/>
                <a:ea typeface="Calibri"/>
                <a:cs typeface="Calibri"/>
                <a:sym typeface="Calibri"/>
              </a:rPr>
              <a:t>QUALITY. PRODUCTIVITY. INNOVATION.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781920" y="6400028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20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20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6659" y="3657600"/>
            <a:ext cx="3092888" cy="3217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79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simp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0304" y="233265"/>
            <a:ext cx="8513309" cy="109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4E52"/>
              </a:buClr>
              <a:buFont typeface="Calibri"/>
              <a:buNone/>
              <a:defRPr sz="36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10302" y="1617967"/>
            <a:ext cx="10543494" cy="4399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AA0B19"/>
              </a:buClr>
              <a:buFont typeface="Arial"/>
              <a:buNone/>
              <a:defRPr sz="16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16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4765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1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876730" y="3275111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20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20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781920" y="6400028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endParaRPr lang="en-US" sz="20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5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_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367643" y="2400299"/>
            <a:ext cx="2775856" cy="24260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A4E52"/>
              </a:buClr>
              <a:buFont typeface="Arial"/>
              <a:buNone/>
              <a:defRPr sz="20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30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15240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2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EE17A9-4485-464F-0DA1-05843B99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580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Peop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53143"/>
            <a:ext cx="11206920" cy="56034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5527221" y="2212521"/>
            <a:ext cx="5798683" cy="1387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AA0B19"/>
              </a:buClr>
              <a:buFont typeface="Calibri"/>
              <a:buNone/>
              <a:defRPr sz="48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5530557" y="3626533"/>
            <a:ext cx="5817798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4A4E52"/>
              </a:buClr>
              <a:buFont typeface="Arial"/>
              <a:buNone/>
              <a:defRPr sz="36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0" y="625660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4A4E5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3" name="Shape 73"/>
          <p:cNvCxnSpPr/>
          <p:nvPr/>
        </p:nvCxnSpPr>
        <p:spPr>
          <a:xfrm>
            <a:off x="0" y="1314488"/>
            <a:ext cx="4588329" cy="8124"/>
          </a:xfrm>
          <a:prstGeom prst="straightConnector1">
            <a:avLst/>
          </a:prstGeom>
          <a:noFill/>
          <a:ln w="9525" cap="flat" cmpd="sng">
            <a:solidFill>
              <a:srgbClr val="4A4E5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" name="Shape 74"/>
          <p:cNvSpPr txBox="1"/>
          <p:nvPr/>
        </p:nvSpPr>
        <p:spPr>
          <a:xfrm>
            <a:off x="1131208" y="969670"/>
            <a:ext cx="355146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r>
              <a:rPr lang="en-US" sz="1600" kern="0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rPr>
              <a:t>QUALITY. PRODUCTIVITY. INNOVATION.</a:t>
            </a:r>
          </a:p>
        </p:txBody>
      </p:sp>
    </p:spTree>
    <p:extLst>
      <p:ext uri="{BB962C8B-B14F-4D97-AF65-F5344CB8AC3E}">
        <p14:creationId xmlns:p14="http://schemas.microsoft.com/office/powerpoint/2010/main" val="58989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Agi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32755"/>
            <a:ext cx="10847693" cy="542384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5527221" y="2212521"/>
            <a:ext cx="5798683" cy="1387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AA0B19"/>
              </a:buClr>
              <a:buFont typeface="Calibri"/>
              <a:buNone/>
              <a:defRPr sz="48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5530557" y="3626533"/>
            <a:ext cx="5817798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4A4E52"/>
              </a:buClr>
              <a:buFont typeface="Arial"/>
              <a:buNone/>
              <a:defRPr sz="38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0" y="625660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4A4E5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0" y="1314488"/>
            <a:ext cx="4588329" cy="8124"/>
          </a:xfrm>
          <a:prstGeom prst="straightConnector1">
            <a:avLst/>
          </a:prstGeom>
          <a:noFill/>
          <a:ln w="9525" cap="flat" cmpd="sng">
            <a:solidFill>
              <a:srgbClr val="4A4E5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" name="Shape 83"/>
          <p:cNvSpPr txBox="1"/>
          <p:nvPr/>
        </p:nvSpPr>
        <p:spPr>
          <a:xfrm>
            <a:off x="1131208" y="969670"/>
            <a:ext cx="355146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r>
              <a:rPr lang="en-US" sz="1600" kern="0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rPr>
              <a:t>QUALITY. PRODUCTIVITY. INNOVATION.</a:t>
            </a:r>
          </a:p>
        </p:txBody>
      </p:sp>
    </p:spTree>
    <p:extLst>
      <p:ext uri="{BB962C8B-B14F-4D97-AF65-F5344CB8AC3E}">
        <p14:creationId xmlns:p14="http://schemas.microsoft.com/office/powerpoint/2010/main" val="423210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160655" y="1518557"/>
            <a:ext cx="5193143" cy="4710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AA0B19"/>
              </a:buClr>
              <a:buFont typeface="Arial"/>
              <a:buNone/>
              <a:defRPr sz="16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16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4300" marR="0" lvl="2" indent="-37075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86300" marR="0" lvl="3" indent="-260799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1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810304" y="1518557"/>
            <a:ext cx="5193143" cy="4710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AA0B19"/>
              </a:buClr>
              <a:buFont typeface="Arial"/>
              <a:buNone/>
              <a:defRPr sz="1600" b="1" i="0" u="none" strike="noStrike" cap="none">
                <a:solidFill>
                  <a:srgbClr val="AA0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Font typeface="Arial"/>
              <a:buNone/>
              <a:defRPr sz="16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20000" marR="0" lvl="2" indent="-256450" algn="l" rtl="0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72000" marR="0" lvl="3" indent="-146499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Calibri"/>
              <a:buChar char="-"/>
              <a:defRPr sz="14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4A4E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10304" y="233265"/>
            <a:ext cx="8513309" cy="109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4E52"/>
              </a:buClr>
              <a:buFont typeface="Calibri"/>
              <a:buNone/>
              <a:defRPr sz="3600" b="1" i="0" u="none" strike="noStrike" cap="none">
                <a:solidFill>
                  <a:srgbClr val="4A4E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781920" y="6400028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20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ctr">
                <a:buSzPct val="25000"/>
              </a:pPr>
              <a:t>‹#›</a:t>
            </a:fld>
            <a:endParaRPr lang="en-US" sz="20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19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395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395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kern="0">
                <a:solidFill>
                  <a:srgbClr val="939596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kern="0">
              <a:solidFill>
                <a:srgbClr val="9395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BC266-F99D-A50A-8F15-B12DCF31EB5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01020" y="4287"/>
            <a:ext cx="1019176" cy="76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9A1D3-2C84-5E4D-8EBA-9474167D14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05978" y="0"/>
            <a:ext cx="1295608" cy="767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4BD47-C45A-D31E-3441-D3463FD2C4B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215936" y="0"/>
            <a:ext cx="1295608" cy="737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064419-BB4F-9541-9E1E-A15FC306197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29186" y="6194623"/>
            <a:ext cx="1409897" cy="600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A9908B-AC15-F986-9D47-41204494042E}"/>
              </a:ext>
            </a:extLst>
          </p:cNvPr>
          <p:cNvSpPr txBox="1"/>
          <p:nvPr userDrawn="1"/>
        </p:nvSpPr>
        <p:spPr>
          <a:xfrm>
            <a:off x="2495539" y="6387634"/>
            <a:ext cx="6736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</a:pPr>
            <a:r>
              <a:rPr lang="en-US" sz="1050" spc="-50" dirty="0" err="1"/>
              <a:t>Proiect</a:t>
            </a:r>
            <a:r>
              <a:rPr lang="en-US" sz="1050" spc="-50" dirty="0"/>
              <a:t> </a:t>
            </a:r>
            <a:r>
              <a:rPr lang="en-US" sz="1050" spc="-50" dirty="0" err="1"/>
              <a:t>cofinantat</a:t>
            </a:r>
            <a:r>
              <a:rPr lang="en-US" sz="1050" spc="-50" dirty="0"/>
              <a:t> din </a:t>
            </a:r>
            <a:r>
              <a:rPr lang="ro-RO" sz="1050" spc="-50" dirty="0"/>
              <a:t>Fondul Social European</a:t>
            </a:r>
            <a:r>
              <a:rPr lang="en-US" sz="1050" spc="-50" dirty="0"/>
              <a:t> </a:t>
            </a:r>
            <a:r>
              <a:rPr lang="en-US" sz="1050" spc="-50" dirty="0" err="1"/>
              <a:t>prin</a:t>
            </a:r>
            <a:r>
              <a:rPr lang="en-US" sz="1050" spc="-50" dirty="0"/>
              <a:t> </a:t>
            </a:r>
            <a:r>
              <a:rPr lang="ro-RO" sz="1050" spc="-50" dirty="0"/>
              <a:t>Programul Operaţional Capital Uman 2014-2020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5559D-94B2-182A-C407-27B8580FB679}"/>
              </a:ext>
            </a:extLst>
          </p:cNvPr>
          <p:cNvCxnSpPr/>
          <p:nvPr userDrawn="1"/>
        </p:nvCxnSpPr>
        <p:spPr>
          <a:xfrm>
            <a:off x="605326" y="6155883"/>
            <a:ext cx="10981346" cy="59821"/>
          </a:xfrm>
          <a:prstGeom prst="line">
            <a:avLst/>
          </a:prstGeom>
          <a:ln w="28575">
            <a:solidFill>
              <a:srgbClr val="DE41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ED19894-5EC7-A5DD-9954-8C70225A158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863618" y="6243577"/>
            <a:ext cx="1160457" cy="6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26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elenium/index.htm" TargetMode="External"/><Relationship Id="rId2" Type="http://schemas.openxmlformats.org/officeDocument/2006/relationships/hyperlink" Target="http://junit.org/junit4/javadoc/latest/index.html?overview-summar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aucelabs.com/blog/write-great-cucumber-tests" TargetMode="External"/><Relationship Id="rId5" Type="http://schemas.openxmlformats.org/officeDocument/2006/relationships/hyperlink" Target="https://www.tutorialspoint.com/cucumber/index.htm" TargetMode="External"/><Relationship Id="rId4" Type="http://schemas.openxmlformats.org/officeDocument/2006/relationships/hyperlink" Target="https://cucumber.io/docs/install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0512" y="1825584"/>
            <a:ext cx="9764931" cy="1151298"/>
          </a:xfrm>
        </p:spPr>
        <p:txBody>
          <a:bodyPr/>
          <a:lstStyle/>
          <a:p>
            <a:pPr algn="ctr"/>
            <a:r>
              <a:rPr lang="en-US" sz="5400" dirty="0"/>
              <a:t>JUnit &amp; Cucumber-JVM </a:t>
            </a:r>
          </a:p>
        </p:txBody>
      </p:sp>
    </p:spTree>
    <p:extLst>
      <p:ext uri="{BB962C8B-B14F-4D97-AF65-F5344CB8AC3E}">
        <p14:creationId xmlns:p14="http://schemas.microsoft.com/office/powerpoint/2010/main" val="152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11311" y="1426398"/>
            <a:ext cx="7281643" cy="4005204"/>
          </a:xfrm>
        </p:spPr>
        <p:txBody>
          <a:bodyPr/>
          <a:lstStyle/>
          <a:p>
            <a:r>
              <a:rPr lang="en-US" sz="2600" dirty="0"/>
              <a:t>Feature file keywords: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Feature</a:t>
            </a:r>
            <a:r>
              <a:rPr lang="en-US" sz="2100" b="0" dirty="0"/>
              <a:t> - describes the application feature under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Scenario</a:t>
            </a:r>
            <a:r>
              <a:rPr lang="en-US" sz="2100" b="0" dirty="0"/>
              <a:t> - describes the test case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Given - </a:t>
            </a:r>
            <a:r>
              <a:rPr lang="en-US" sz="2100" b="0" dirty="0"/>
              <a:t>describes the preconditions and initial state before the start of a test and allows for any pre-test setup that may occur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When - </a:t>
            </a:r>
            <a:r>
              <a:rPr lang="en-US" sz="2100" b="0" dirty="0"/>
              <a:t>describes actions taken by a user during a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Then - </a:t>
            </a:r>
            <a:r>
              <a:rPr lang="en-US" sz="2100" b="0" dirty="0"/>
              <a:t>describes the outcome resulting from actions taken in the </a:t>
            </a:r>
            <a:r>
              <a:rPr lang="en-US" sz="2100" dirty="0"/>
              <a:t>When</a:t>
            </a:r>
            <a:r>
              <a:rPr lang="en-US" sz="2100" b="0" dirty="0"/>
              <a:t>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And</a:t>
            </a:r>
            <a:r>
              <a:rPr lang="en-US" sz="2100" b="0" dirty="0"/>
              <a:t> - is logical “and”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0A907C-FE4C-4507-A2BF-391A67EBC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4" y="663879"/>
            <a:ext cx="3443087" cy="52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02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10304" y="1563105"/>
            <a:ext cx="10899343" cy="4207381"/>
          </a:xfrm>
        </p:spPr>
        <p:txBody>
          <a:bodyPr/>
          <a:lstStyle/>
          <a:p>
            <a:r>
              <a:rPr lang="en-US" dirty="0"/>
              <a:t>Given</a:t>
            </a:r>
            <a:r>
              <a:rPr lang="en-US" b="0" dirty="0"/>
              <a:t> steps </a:t>
            </a:r>
            <a:r>
              <a:rPr lang="en-US" dirty="0"/>
              <a:t>- </a:t>
            </a:r>
            <a:r>
              <a:rPr lang="en-US" b="0" dirty="0"/>
              <a:t>are used to describe the initial context of the system</a:t>
            </a:r>
          </a:p>
          <a:p>
            <a:r>
              <a:rPr lang="en-US" dirty="0"/>
              <a:t>When</a:t>
            </a:r>
            <a:r>
              <a:rPr lang="en-US" b="0" dirty="0"/>
              <a:t> steps </a:t>
            </a:r>
            <a:r>
              <a:rPr lang="en-US" dirty="0"/>
              <a:t>- </a:t>
            </a:r>
            <a:r>
              <a:rPr lang="en-US" b="0" dirty="0"/>
              <a:t>are used to describe an event or an action</a:t>
            </a:r>
          </a:p>
          <a:p>
            <a:r>
              <a:rPr lang="en-US" dirty="0"/>
              <a:t>Then</a:t>
            </a:r>
            <a:r>
              <a:rPr lang="en-US" b="0" dirty="0"/>
              <a:t> steps </a:t>
            </a:r>
            <a:r>
              <a:rPr lang="en-US" dirty="0"/>
              <a:t>- </a:t>
            </a:r>
            <a:r>
              <a:rPr lang="en-US" b="0" dirty="0"/>
              <a:t>are used to describe an expected outcome or result</a:t>
            </a:r>
          </a:p>
          <a:p>
            <a:r>
              <a:rPr lang="en-US" dirty="0"/>
              <a:t>But</a:t>
            </a:r>
            <a:r>
              <a:rPr lang="en-US" b="0" dirty="0"/>
              <a:t> steps - are logically the same as </a:t>
            </a:r>
            <a:r>
              <a:rPr lang="en-US" dirty="0"/>
              <a:t>And</a:t>
            </a:r>
            <a:r>
              <a:rPr lang="en-US" b="0" dirty="0"/>
              <a:t> steps, but used in the negative form</a:t>
            </a:r>
          </a:p>
          <a:p>
            <a:r>
              <a:rPr lang="en-US" dirty="0"/>
              <a:t>Gherkin -</a:t>
            </a:r>
            <a:r>
              <a:rPr lang="en-US" b="0" dirty="0"/>
              <a:t> supports using an asterisk (*) in place of any of the normal step keywords</a:t>
            </a:r>
          </a:p>
          <a:p>
            <a:r>
              <a:rPr lang="en-US" dirty="0"/>
              <a:t>Scenario Outline - </a:t>
            </a:r>
            <a:r>
              <a:rPr lang="en-US" b="0" dirty="0"/>
              <a:t>used to run the same Scenario multiple times with different combinations of values</a:t>
            </a:r>
          </a:p>
          <a:p>
            <a:r>
              <a:rPr lang="en-US" dirty="0"/>
              <a:t>Background - </a:t>
            </a:r>
            <a:r>
              <a:rPr lang="en-US" b="0" dirty="0"/>
              <a:t>setup before each scenario runs (like @BeforeMethod from JUnit).</a:t>
            </a:r>
            <a:endParaRPr lang="en-US" dirty="0"/>
          </a:p>
          <a:p>
            <a:r>
              <a:rPr lang="en-US" dirty="0"/>
              <a:t>Tags - </a:t>
            </a:r>
            <a:r>
              <a:rPr lang="en-US" b="0" dirty="0"/>
              <a:t>used to organize your features and scenarios. E.g.: @SmokeTest </a:t>
            </a:r>
          </a:p>
          <a:p>
            <a:r>
              <a:rPr lang="en-US" dirty="0"/>
              <a:t>Glue - </a:t>
            </a:r>
            <a:r>
              <a:rPr lang="en-US" b="0" dirty="0"/>
              <a:t>defines the location where the steps are defined</a:t>
            </a:r>
            <a:endParaRPr lang="en-US" dirty="0"/>
          </a:p>
          <a:p>
            <a:r>
              <a:rPr lang="en-US" dirty="0"/>
              <a:t>Comments - </a:t>
            </a:r>
            <a:r>
              <a:rPr lang="en-US" b="0" dirty="0"/>
              <a:t>use “#” in the feature file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0304" y="233265"/>
            <a:ext cx="8513309" cy="10916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Cucumber – other key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D2D7A-9134-46D3-ABBF-D9BF9277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119" y="1324945"/>
            <a:ext cx="2179509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7CA8-E0A2-4E56-9EFC-7B419B1E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Cucumber - alternatives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0780C-ECC2-4381-AEBD-14BEA893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58" y="1197502"/>
            <a:ext cx="6958046" cy="49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2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3" y="1045029"/>
            <a:ext cx="8077198" cy="4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0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19330" y="1677880"/>
            <a:ext cx="9278912" cy="4048218"/>
          </a:xfrm>
        </p:spPr>
        <p:txBody>
          <a:bodyPr/>
          <a:lstStyle/>
          <a:p>
            <a:r>
              <a:rPr lang="en-US" sz="2400" dirty="0"/>
              <a:t>JUnit</a:t>
            </a:r>
          </a:p>
          <a:p>
            <a:r>
              <a:rPr lang="en-US" sz="1800" dirty="0">
                <a:hlinkClick r:id="rId2"/>
              </a:rPr>
              <a:t>http://junit.org/junit4/javadoc/latest/index.html?overview-summary.html</a:t>
            </a:r>
            <a:r>
              <a:rPr lang="en-US" sz="1800" dirty="0"/>
              <a:t> </a:t>
            </a:r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https://examples.javacodegeeks.com/core-java/junit/junit-best-practices/</a:t>
            </a:r>
          </a:p>
          <a:p>
            <a:endParaRPr lang="en-US" dirty="0"/>
          </a:p>
          <a:p>
            <a:r>
              <a:rPr lang="en-US" sz="2400" dirty="0"/>
              <a:t>Cucumber</a:t>
            </a:r>
          </a:p>
          <a:p>
            <a:r>
              <a:rPr lang="en-US" sz="1800" dirty="0">
                <a:hlinkClick r:id="rId4"/>
              </a:rPr>
              <a:t>https://cucumber.io/docs/installation/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https://cucumber.io/docs/guides/10-minute-tutorial/</a:t>
            </a:r>
          </a:p>
          <a:p>
            <a:r>
              <a:rPr lang="en-US" sz="1800" dirty="0">
                <a:hlinkClick r:id="rId6"/>
              </a:rPr>
              <a:t>https://saucelabs.com/blog/write-great-cucumber-tests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0304" y="233265"/>
            <a:ext cx="8513309" cy="10916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135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6946" y="1506984"/>
            <a:ext cx="10118107" cy="3844031"/>
          </a:xfrm>
        </p:spPr>
        <p:txBody>
          <a:bodyPr/>
          <a:lstStyle/>
          <a:p>
            <a:r>
              <a:rPr lang="en-US" sz="2800" dirty="0"/>
              <a:t>Pre-requisites: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Java 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IntelliJ IDEA Community 13.x (latest – includes Maven)</a:t>
            </a:r>
          </a:p>
          <a:p>
            <a:endParaRPr lang="en-US" sz="2800" dirty="0"/>
          </a:p>
          <a:p>
            <a:r>
              <a:rPr lang="en-US" sz="2800" dirty="0"/>
              <a:t>Maven dependencies (pom.xml):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junit 4.x (latest)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cucumber-</a:t>
            </a:r>
            <a:r>
              <a:rPr lang="en-US" sz="2800" b="0" dirty="0" err="1"/>
              <a:t>jvm</a:t>
            </a:r>
            <a:r>
              <a:rPr lang="en-US" sz="2800" b="0" dirty="0"/>
              <a:t> 7.x (latest)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0304" y="233265"/>
            <a:ext cx="8513309" cy="109168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10304" y="2596243"/>
            <a:ext cx="9764931" cy="2413078"/>
          </a:xfrm>
        </p:spPr>
        <p:txBody>
          <a:bodyPr/>
          <a:lstStyle/>
          <a:p>
            <a:r>
              <a:rPr lang="en-US" sz="2800" dirty="0"/>
              <a:t>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Provides assertions for testing expected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Provides test runners for running 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Provides annotations to identify test methods.</a:t>
            </a:r>
          </a:p>
          <a:p>
            <a:endParaRPr lang="en-US" dirty="0"/>
          </a:p>
        </p:txBody>
      </p:sp>
      <p:pic>
        <p:nvPicPr>
          <p:cNvPr id="1026" name="Picture 2" descr="JUnit">
            <a:extLst>
              <a:ext uri="{FF2B5EF4-FFF2-40B4-BE49-F238E27FC236}">
                <a16:creationId xmlns:a16="http://schemas.microsoft.com/office/drawing/2014/main" id="{A35FBAE3-43B2-4CDA-950D-4418EEDB7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325" y="918679"/>
            <a:ext cx="2475048" cy="99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2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0891" y="1324944"/>
            <a:ext cx="10670218" cy="43833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4A4E52"/>
                </a:solidFill>
                <a:latin typeface="Calibri"/>
                <a:cs typeface="Calibri"/>
                <a:sym typeface="Calibri"/>
              </a:rPr>
              <a:t>Assert class </a:t>
            </a:r>
            <a:r>
              <a:rPr lang="en-US" sz="2800" b="0" dirty="0">
                <a:solidFill>
                  <a:srgbClr val="4A4E52"/>
                </a:solidFill>
                <a:latin typeface="Calibri"/>
                <a:cs typeface="Calibri"/>
                <a:sym typeface="Calibri"/>
              </a:rPr>
              <a:t>- provides a set of assertion methods useful for writing tests</a:t>
            </a:r>
            <a:endParaRPr lang="en-US" sz="2400" dirty="0"/>
          </a:p>
          <a:p>
            <a:r>
              <a:rPr lang="en-US" sz="2200" dirty="0"/>
              <a:t>   void </a:t>
            </a:r>
            <a:r>
              <a:rPr lang="en-US" sz="2200" dirty="0" err="1"/>
              <a:t>assertEquals</a:t>
            </a:r>
            <a:r>
              <a:rPr lang="en-US" sz="2200" dirty="0"/>
              <a:t>(Object expected, Object actual) </a:t>
            </a:r>
            <a:r>
              <a:rPr lang="en-US" sz="2200" b="0" dirty="0"/>
              <a:t>- asserts that two objects are equal.</a:t>
            </a:r>
          </a:p>
          <a:p>
            <a:r>
              <a:rPr lang="en-US" sz="2200" dirty="0"/>
              <a:t>   void </a:t>
            </a:r>
            <a:r>
              <a:rPr lang="en-US" sz="2200" dirty="0" err="1"/>
              <a:t>assertTrue</a:t>
            </a:r>
            <a:r>
              <a:rPr lang="en-US" sz="2200" dirty="0"/>
              <a:t>(</a:t>
            </a:r>
            <a:r>
              <a:rPr lang="en-US" sz="2200" dirty="0" err="1"/>
              <a:t>boolean</a:t>
            </a:r>
            <a:r>
              <a:rPr lang="en-US" sz="2200" dirty="0"/>
              <a:t> condition) </a:t>
            </a:r>
            <a:r>
              <a:rPr lang="en-US" sz="2200" b="0" dirty="0"/>
              <a:t>- asserts that a condition is true.</a:t>
            </a:r>
          </a:p>
          <a:p>
            <a:r>
              <a:rPr lang="en-US" sz="2200" dirty="0"/>
              <a:t>   void </a:t>
            </a:r>
            <a:r>
              <a:rPr lang="en-US" sz="2200" dirty="0" err="1"/>
              <a:t>assertFalse</a:t>
            </a:r>
            <a:r>
              <a:rPr lang="en-US" sz="2200" dirty="0"/>
              <a:t>(</a:t>
            </a:r>
            <a:r>
              <a:rPr lang="en-US" sz="2200" dirty="0" err="1"/>
              <a:t>boolean</a:t>
            </a:r>
            <a:r>
              <a:rPr lang="en-US" sz="2200" dirty="0"/>
              <a:t> condition) </a:t>
            </a:r>
            <a:r>
              <a:rPr lang="en-US" sz="2200" b="0" dirty="0"/>
              <a:t>- asserts that a condition is false.</a:t>
            </a:r>
          </a:p>
          <a:p>
            <a:r>
              <a:rPr lang="en-US" sz="2200" dirty="0"/>
              <a:t>   void </a:t>
            </a:r>
            <a:r>
              <a:rPr lang="en-US" sz="2200" dirty="0" err="1"/>
              <a:t>assertNotNull</a:t>
            </a:r>
            <a:r>
              <a:rPr lang="en-US" sz="2200" dirty="0"/>
              <a:t>(Object object) </a:t>
            </a:r>
            <a:r>
              <a:rPr lang="en-US" sz="2200" b="0" dirty="0"/>
              <a:t>- asserts that an object isn't null.</a:t>
            </a:r>
          </a:p>
          <a:p>
            <a:r>
              <a:rPr lang="en-US" sz="2200" dirty="0"/>
              <a:t>   void </a:t>
            </a:r>
            <a:r>
              <a:rPr lang="en-US" sz="2200" dirty="0" err="1"/>
              <a:t>assertNull</a:t>
            </a:r>
            <a:r>
              <a:rPr lang="en-US" sz="2200" dirty="0"/>
              <a:t>(Object object) </a:t>
            </a:r>
            <a:r>
              <a:rPr lang="en-US" sz="2200" b="0" dirty="0"/>
              <a:t>- asserts that an object is null.</a:t>
            </a:r>
          </a:p>
          <a:p>
            <a:r>
              <a:rPr lang="en-US" sz="2200" dirty="0"/>
              <a:t>   void fail() </a:t>
            </a:r>
            <a:r>
              <a:rPr lang="en-US" sz="2200" b="0" dirty="0"/>
              <a:t>- fails a test with no message.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0304" y="233265"/>
            <a:ext cx="8513309" cy="109168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JUnit - API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6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10304" y="1480931"/>
            <a:ext cx="10543495" cy="38961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/>
              <a:t>Annotation Types:</a:t>
            </a:r>
          </a:p>
          <a:p>
            <a:r>
              <a:rPr lang="en-US" sz="2400" dirty="0"/>
              <a:t>   @Before - </a:t>
            </a:r>
            <a:r>
              <a:rPr lang="en-US" sz="2400" b="0" dirty="0"/>
              <a:t>method is executed before each test.</a:t>
            </a:r>
          </a:p>
          <a:p>
            <a:r>
              <a:rPr lang="en-US" sz="2400" dirty="0"/>
              <a:t>   @BeforeClass - </a:t>
            </a:r>
            <a:r>
              <a:rPr lang="en-US" sz="2400" b="0" dirty="0"/>
              <a:t>method is executed once before each test class.</a:t>
            </a:r>
            <a:endParaRPr lang="en-US" sz="2400" dirty="0"/>
          </a:p>
          <a:p>
            <a:r>
              <a:rPr lang="en-US" sz="2400" dirty="0"/>
              <a:t>   @After - </a:t>
            </a:r>
            <a:r>
              <a:rPr lang="en-US" sz="2400" b="0" dirty="0"/>
              <a:t>method is executed after each test.</a:t>
            </a:r>
          </a:p>
          <a:p>
            <a:r>
              <a:rPr lang="en-US" sz="2400" dirty="0"/>
              <a:t>   @AfterClass - </a:t>
            </a:r>
            <a:r>
              <a:rPr lang="en-US" sz="2400" b="0" dirty="0"/>
              <a:t>method is executed once after each test class.</a:t>
            </a:r>
            <a:endParaRPr lang="en-US" sz="2400" dirty="0"/>
          </a:p>
          <a:p>
            <a:r>
              <a:rPr lang="en-US" sz="2400" dirty="0"/>
              <a:t>   @Test - </a:t>
            </a:r>
            <a:r>
              <a:rPr lang="en-US" sz="2400" b="0" dirty="0"/>
              <a:t>identifies a method as a test method.</a:t>
            </a:r>
            <a:endParaRPr lang="en-US" sz="2400" dirty="0"/>
          </a:p>
          <a:p>
            <a:r>
              <a:rPr lang="en-US" sz="2400" dirty="0"/>
              <a:t>   @Ignore -</a:t>
            </a:r>
            <a:r>
              <a:rPr lang="en-US" sz="2400" b="0" dirty="0"/>
              <a:t> method will be ignored when running the test suite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0304" y="233265"/>
            <a:ext cx="8513309" cy="109168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JUnit - API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49704-8A05-4F31-94A2-F93BD8BE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613" y="1090612"/>
            <a:ext cx="24098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CBB6E8-6B15-476A-9530-6EBE0D02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53" y="1662112"/>
            <a:ext cx="4295775" cy="3533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332C4-DF1C-4BE4-8A3F-FCCA5E43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Junit - Alternatives</a:t>
            </a:r>
          </a:p>
        </p:txBody>
      </p:sp>
      <p:pic>
        <p:nvPicPr>
          <p:cNvPr id="2052" name="Picture 4" descr="JUnit 5 – usage and first test">
            <a:extLst>
              <a:ext uri="{FF2B5EF4-FFF2-40B4-BE49-F238E27FC236}">
                <a16:creationId xmlns:a16="http://schemas.microsoft.com/office/drawing/2014/main" id="{5AA92BD3-31B0-4C06-9CDB-5A7B558A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4" y="3841804"/>
            <a:ext cx="5339306" cy="217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Unit 5 – Assertions and Assumptions. Part 1">
            <a:extLst>
              <a:ext uri="{FF2B5EF4-FFF2-40B4-BE49-F238E27FC236}">
                <a16:creationId xmlns:a16="http://schemas.microsoft.com/office/drawing/2014/main" id="{15823E87-3312-4B44-AB85-6A1B987F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2" y="1324945"/>
            <a:ext cx="5331988" cy="25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estNG Interview Questions - naveen automationlabs">
            <a:extLst>
              <a:ext uri="{FF2B5EF4-FFF2-40B4-BE49-F238E27FC236}">
                <a16:creationId xmlns:a16="http://schemas.microsoft.com/office/drawing/2014/main" id="{ECB26B10-27A3-4926-9432-BBA7EED5C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17" y="3063287"/>
            <a:ext cx="1538242" cy="86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36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3" y="1045029"/>
            <a:ext cx="8077198" cy="4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F86830-A2B8-4662-96DC-00584BA712D5}"/>
              </a:ext>
            </a:extLst>
          </p:cNvPr>
          <p:cNvSpPr txBox="1"/>
          <p:nvPr/>
        </p:nvSpPr>
        <p:spPr>
          <a:xfrm>
            <a:off x="3675219" y="1209618"/>
            <a:ext cx="39572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Cucumber-JVM</a:t>
            </a:r>
          </a:p>
        </p:txBody>
      </p:sp>
      <p:pic>
        <p:nvPicPr>
          <p:cNvPr id="9" name="Picture 2" descr="Test Automation from inside: Cucumber JVM: Advanced Reporting 2. Detailed  Report (HTML, PDF)">
            <a:extLst>
              <a:ext uri="{FF2B5EF4-FFF2-40B4-BE49-F238E27FC236}">
                <a16:creationId xmlns:a16="http://schemas.microsoft.com/office/drawing/2014/main" id="{FFA79B5C-E3C2-416E-BA25-AB73ED4AC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226" y="873491"/>
            <a:ext cx="712132" cy="7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9C7AE37-23A8-49F7-9FB5-7083C157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569" y="2569610"/>
            <a:ext cx="9516862" cy="3236386"/>
          </a:xfrm>
        </p:spPr>
        <p:txBody>
          <a:bodyPr/>
          <a:lstStyle/>
          <a:p>
            <a:r>
              <a:rPr lang="en-US" sz="2800" dirty="0"/>
              <a:t>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Based on Gherkin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Helps employing Behavior-Driven Development (BDD)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Supports many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Acts as a bridge between the business and technical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Allows the involvement of non-programmers as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4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8C75-188D-4223-8CC9-B3B3D9B7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Cucumber -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64843E-2C2E-4605-BBF7-F5EB138B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11" y="1569128"/>
            <a:ext cx="9185778" cy="37197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405171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ndava">
      <a:dk1>
        <a:srgbClr val="4A4E52"/>
      </a:dk1>
      <a:lt1>
        <a:srgbClr val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22134</TotalTime>
  <Words>593</Words>
  <Application>Microsoft Office PowerPoint</Application>
  <PresentationFormat>Widescreen</PresentationFormat>
  <Paragraphs>75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Sans Symbols</vt:lpstr>
      <vt:lpstr>1_Office Theme</vt:lpstr>
      <vt:lpstr>PowerPoint Presentation</vt:lpstr>
      <vt:lpstr> </vt:lpstr>
      <vt:lpstr>PowerPoint Presentation</vt:lpstr>
      <vt:lpstr>  JUnit - API </vt:lpstr>
      <vt:lpstr>  JUnit - API </vt:lpstr>
      <vt:lpstr> Junit - Alternatives</vt:lpstr>
      <vt:lpstr>PowerPoint Presentation</vt:lpstr>
      <vt:lpstr>PowerPoint Presentation</vt:lpstr>
      <vt:lpstr> Cucumber - example</vt:lpstr>
      <vt:lpstr>PowerPoint Presentation</vt:lpstr>
      <vt:lpstr> Cucumber – other key features</vt:lpstr>
      <vt:lpstr> Cucumber - alternatives</vt:lpstr>
      <vt:lpstr>PowerPoint Presentation</vt:lpstr>
      <vt:lpstr>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Dragos Puscasu</dc:creator>
  <cp:lastModifiedBy>Corina Lupu</cp:lastModifiedBy>
  <cp:revision>89</cp:revision>
  <dcterms:created xsi:type="dcterms:W3CDTF">2017-01-08T09:21:50Z</dcterms:created>
  <dcterms:modified xsi:type="dcterms:W3CDTF">2022-05-24T06:58:09Z</dcterms:modified>
</cp:coreProperties>
</file>