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1282" r:id="rId4"/>
    <p:sldId id="260" r:id="rId5"/>
    <p:sldId id="280" r:id="rId6"/>
    <p:sldId id="1289" r:id="rId7"/>
    <p:sldId id="1284" r:id="rId8"/>
    <p:sldId id="1281" r:id="rId9"/>
    <p:sldId id="299" r:id="rId10"/>
    <p:sldId id="1295" r:id="rId11"/>
    <p:sldId id="298" r:id="rId12"/>
    <p:sldId id="295" r:id="rId13"/>
    <p:sldId id="296" r:id="rId14"/>
    <p:sldId id="297" r:id="rId15"/>
    <p:sldId id="1274" r:id="rId16"/>
    <p:sldId id="289" r:id="rId17"/>
    <p:sldId id="1276" r:id="rId18"/>
    <p:sldId id="285" r:id="rId19"/>
    <p:sldId id="1288" r:id="rId20"/>
    <p:sldId id="1285" r:id="rId21"/>
    <p:sldId id="1292" r:id="rId22"/>
    <p:sldId id="286" r:id="rId23"/>
    <p:sldId id="1275" r:id="rId24"/>
    <p:sldId id="1278" r:id="rId25"/>
    <p:sldId id="1290" r:id="rId26"/>
    <p:sldId id="1291" r:id="rId27"/>
    <p:sldId id="1287" r:id="rId28"/>
    <p:sldId id="1277" r:id="rId29"/>
    <p:sldId id="1294" r:id="rId30"/>
    <p:sldId id="257" r:id="rId31"/>
    <p:sldId id="1293"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B1AD9F-E00F-0000-7F2E-BC0B67E1B3E5}" v="743" dt="2021-02-22T08:52:07.943"/>
    <p1510:client id="{32CC784B-A7A3-195E-1499-BA7F742804DC}" v="398" dt="2021-02-21T11:50:43.627"/>
    <p1510:client id="{4E4D45E3-D9FD-8A98-3C98-8139442C19A8}" v="579" dt="2021-02-22T05:56:53.091"/>
    <p1510:client id="{A7AB9EDF-61D0-A2A3-114F-250317A478C2}" v="87" dt="2021-02-22T11:54:58.863"/>
    <p1510:client id="{B13D80ED-9764-A007-5490-80DC3DA6575D}" v="804" dt="2021-02-22T05:03:02.578"/>
    <p1510:client id="{B2D1FCDD-5B04-499C-BD28-8C21DE000510}" v="942" dt="2021-02-21T10:39:31.642"/>
    <p1510:client id="{C165AD9F-3012-0000-7F2E-BC2F213A9344}" v="121" dt="2021-02-21T10:46:23.690"/>
    <p1510:client id="{C3A4AD9F-50DF-0000-7F2E-BDDC905F13D8}" v="12" dt="2021-02-22T05:04:53.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30" autoAdjust="0"/>
    <p:restoredTop sz="94660"/>
  </p:normalViewPr>
  <p:slideViewPr>
    <p:cSldViewPr snapToGrid="0">
      <p:cViewPr varScale="1">
        <p:scale>
          <a:sx n="114" d="100"/>
          <a:sy n="114" d="100"/>
        </p:scale>
        <p:origin x="58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9.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3D20F-733C-41D7-99E0-3C1800149B9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64946CE-77A9-4894-83F0-A3B9B81513C1}">
      <dgm:prSet/>
      <dgm:spPr/>
      <dgm:t>
        <a:bodyPr/>
        <a:lstStyle/>
        <a:p>
          <a:r>
            <a:rPr lang="en-US"/>
            <a:t>PROPOSED SYSTEM</a:t>
          </a:r>
        </a:p>
      </dgm:t>
    </dgm:pt>
    <dgm:pt modelId="{05A3F243-D875-4D4F-BADD-F4BF90380421}" type="parTrans" cxnId="{5ACAC07B-7FFA-49B9-81DD-E029879D5C22}">
      <dgm:prSet/>
      <dgm:spPr/>
      <dgm:t>
        <a:bodyPr/>
        <a:lstStyle/>
        <a:p>
          <a:pPr algn="ctr"/>
          <a:endParaRPr lang="en-US"/>
        </a:p>
      </dgm:t>
    </dgm:pt>
    <dgm:pt modelId="{10124B35-1A07-4CB3-BF94-5F2BDBFA4C47}" type="sibTrans" cxnId="{5ACAC07B-7FFA-49B9-81DD-E029879D5C22}">
      <dgm:prSet/>
      <dgm:spPr/>
      <dgm:t>
        <a:bodyPr/>
        <a:lstStyle/>
        <a:p>
          <a:endParaRPr lang="en-US"/>
        </a:p>
      </dgm:t>
    </dgm:pt>
    <dgm:pt modelId="{196F943E-2B50-4A8F-BA92-1FB69F812CA5}">
      <dgm:prSet/>
      <dgm:spPr/>
      <dgm:t>
        <a:bodyPr/>
        <a:lstStyle/>
        <a:p>
          <a:r>
            <a:rPr lang="en-US"/>
            <a:t>SCOPE</a:t>
          </a:r>
        </a:p>
      </dgm:t>
    </dgm:pt>
    <dgm:pt modelId="{CCD2CF2F-B67A-49CE-A061-FA19950C708A}" type="parTrans" cxnId="{16871E7B-CFA0-4E98-A900-2BD286B47586}">
      <dgm:prSet/>
      <dgm:spPr/>
      <dgm:t>
        <a:bodyPr/>
        <a:lstStyle/>
        <a:p>
          <a:pPr algn="ctr"/>
          <a:endParaRPr lang="en-US"/>
        </a:p>
      </dgm:t>
    </dgm:pt>
    <dgm:pt modelId="{2F600F91-BE67-4136-B3A6-3827C39B4815}" type="sibTrans" cxnId="{16871E7B-CFA0-4E98-A900-2BD286B47586}">
      <dgm:prSet/>
      <dgm:spPr/>
      <dgm:t>
        <a:bodyPr/>
        <a:lstStyle/>
        <a:p>
          <a:endParaRPr lang="en-US"/>
        </a:p>
      </dgm:t>
    </dgm:pt>
    <dgm:pt modelId="{9E4B362A-4232-4C27-8F98-5017EDAB1D6C}">
      <dgm:prSet/>
      <dgm:spPr>
        <a:solidFill>
          <a:schemeClr val="accent1"/>
        </a:solidFill>
      </dgm:spPr>
      <dgm:t>
        <a:bodyPr/>
        <a:lstStyle/>
        <a:p>
          <a:r>
            <a:rPr lang="en-US" b="0" i="0" dirty="0"/>
            <a:t>DATASET SCHEMA</a:t>
          </a:r>
          <a:endParaRPr lang="en-US" dirty="0"/>
        </a:p>
      </dgm:t>
    </dgm:pt>
    <dgm:pt modelId="{2353A029-63A7-4F86-9A9A-7C78B008B2C6}" type="parTrans" cxnId="{CE2711B7-3D26-42DF-BD2C-35789E963CAE}">
      <dgm:prSet/>
      <dgm:spPr/>
      <dgm:t>
        <a:bodyPr/>
        <a:lstStyle/>
        <a:p>
          <a:pPr algn="ctr"/>
          <a:endParaRPr lang="en-US"/>
        </a:p>
      </dgm:t>
    </dgm:pt>
    <dgm:pt modelId="{C9B801A7-D1AF-40A8-BC2F-1C17542445EE}" type="sibTrans" cxnId="{CE2711B7-3D26-42DF-BD2C-35789E963CAE}">
      <dgm:prSet/>
      <dgm:spPr/>
      <dgm:t>
        <a:bodyPr/>
        <a:lstStyle/>
        <a:p>
          <a:endParaRPr lang="en-US"/>
        </a:p>
      </dgm:t>
    </dgm:pt>
    <dgm:pt modelId="{103AC8B8-C0A4-4FD4-86F5-519C004DD356}">
      <dgm:prSet/>
      <dgm:spPr/>
      <dgm:t>
        <a:bodyPr/>
        <a:lstStyle/>
        <a:p>
          <a:r>
            <a:rPr lang="en-US" b="0" i="0"/>
            <a:t>FEATURE IDENTIFICATION</a:t>
          </a:r>
          <a:endParaRPr lang="en-US"/>
        </a:p>
      </dgm:t>
    </dgm:pt>
    <dgm:pt modelId="{A210731F-89CC-4B27-A562-1E3EAA75CDE6}" type="parTrans" cxnId="{E5AC039B-C87F-4142-87BB-8E47B3172139}">
      <dgm:prSet/>
      <dgm:spPr/>
      <dgm:t>
        <a:bodyPr/>
        <a:lstStyle/>
        <a:p>
          <a:pPr algn="ctr"/>
          <a:endParaRPr lang="en-US"/>
        </a:p>
      </dgm:t>
    </dgm:pt>
    <dgm:pt modelId="{2E12F043-2401-4C0E-8EF8-F252285D755D}" type="sibTrans" cxnId="{E5AC039B-C87F-4142-87BB-8E47B3172139}">
      <dgm:prSet/>
      <dgm:spPr/>
      <dgm:t>
        <a:bodyPr/>
        <a:lstStyle/>
        <a:p>
          <a:endParaRPr lang="en-US"/>
        </a:p>
      </dgm:t>
    </dgm:pt>
    <dgm:pt modelId="{C18CA52F-D8CB-478E-82B8-FA657DC65F2F}">
      <dgm:prSet/>
      <dgm:spPr/>
      <dgm:t>
        <a:bodyPr/>
        <a:lstStyle/>
        <a:p>
          <a:r>
            <a:rPr lang="en-US" b="0" i="0"/>
            <a:t>ANALYSIS USING RFM</a:t>
          </a:r>
          <a:endParaRPr lang="en-US"/>
        </a:p>
      </dgm:t>
    </dgm:pt>
    <dgm:pt modelId="{66945E14-76A7-4B3A-9087-00A384F8683C}" type="parTrans" cxnId="{8E9212A6-0F22-442A-8ABF-227571A7E654}">
      <dgm:prSet/>
      <dgm:spPr/>
      <dgm:t>
        <a:bodyPr/>
        <a:lstStyle/>
        <a:p>
          <a:pPr algn="ctr"/>
          <a:endParaRPr lang="en-US"/>
        </a:p>
      </dgm:t>
    </dgm:pt>
    <dgm:pt modelId="{A85FF7B0-2B1F-4E55-A816-F28C54EBD63D}" type="sibTrans" cxnId="{8E9212A6-0F22-442A-8ABF-227571A7E654}">
      <dgm:prSet/>
      <dgm:spPr/>
      <dgm:t>
        <a:bodyPr/>
        <a:lstStyle/>
        <a:p>
          <a:endParaRPr lang="en-US"/>
        </a:p>
      </dgm:t>
    </dgm:pt>
    <dgm:pt modelId="{9694FC09-A4EF-4614-85EB-1D7EDF5C85E6}">
      <dgm:prSet/>
      <dgm:spPr/>
      <dgm:t>
        <a:bodyPr/>
        <a:lstStyle/>
        <a:p>
          <a:r>
            <a:rPr lang="en-IN" b="0" i="0"/>
            <a:t>RFM TABLE</a:t>
          </a:r>
          <a:endParaRPr lang="en-US"/>
        </a:p>
      </dgm:t>
    </dgm:pt>
    <dgm:pt modelId="{D6A48FF2-4E51-403F-8A7B-956BDBCF1B3C}" type="parTrans" cxnId="{5723B774-E327-45EC-8DCC-775CB1EEB92C}">
      <dgm:prSet/>
      <dgm:spPr/>
      <dgm:t>
        <a:bodyPr/>
        <a:lstStyle/>
        <a:p>
          <a:pPr algn="ctr"/>
          <a:endParaRPr lang="en-US"/>
        </a:p>
      </dgm:t>
    </dgm:pt>
    <dgm:pt modelId="{86C1893E-A363-4E80-834A-4930409C9E2C}" type="sibTrans" cxnId="{5723B774-E327-45EC-8DCC-775CB1EEB92C}">
      <dgm:prSet/>
      <dgm:spPr/>
      <dgm:t>
        <a:bodyPr/>
        <a:lstStyle/>
        <a:p>
          <a:endParaRPr lang="en-US"/>
        </a:p>
      </dgm:t>
    </dgm:pt>
    <dgm:pt modelId="{024E50D2-5974-4923-8E9C-F1132016581E}">
      <dgm:prSet/>
      <dgm:spPr>
        <a:solidFill>
          <a:schemeClr val="tx1">
            <a:lumMod val="75000"/>
            <a:lumOff val="25000"/>
          </a:schemeClr>
        </a:solidFill>
      </dgm:spPr>
      <dgm:t>
        <a:bodyPr/>
        <a:lstStyle/>
        <a:p>
          <a:r>
            <a:rPr lang="en-US"/>
            <a:t>FINDING CLUSTERS BY K- Means</a:t>
          </a:r>
        </a:p>
      </dgm:t>
    </dgm:pt>
    <dgm:pt modelId="{95A2B67D-527C-4E50-BFB0-93B1E8418D82}" type="parTrans" cxnId="{F49AD24E-F080-48F1-8C53-F367BB691AA4}">
      <dgm:prSet/>
      <dgm:spPr/>
      <dgm:t>
        <a:bodyPr/>
        <a:lstStyle/>
        <a:p>
          <a:pPr algn="ctr"/>
          <a:endParaRPr lang="en-US"/>
        </a:p>
      </dgm:t>
    </dgm:pt>
    <dgm:pt modelId="{0ADFAEEB-216D-4E76-9677-A449F0485179}" type="sibTrans" cxnId="{F49AD24E-F080-48F1-8C53-F367BB691AA4}">
      <dgm:prSet/>
      <dgm:spPr/>
      <dgm:t>
        <a:bodyPr/>
        <a:lstStyle/>
        <a:p>
          <a:endParaRPr lang="en-US"/>
        </a:p>
      </dgm:t>
    </dgm:pt>
    <dgm:pt modelId="{B5E3FE1F-8C3D-4BF9-9233-8937933E733A}">
      <dgm:prSet phldr="0"/>
      <dgm:spPr>
        <a:solidFill>
          <a:schemeClr val="accent1">
            <a:lumMod val="50000"/>
          </a:schemeClr>
        </a:solidFill>
      </dgm:spPr>
      <dgm:t>
        <a:bodyPr/>
        <a:lstStyle/>
        <a:p>
          <a:r>
            <a:rPr lang="en-US" dirty="0"/>
            <a:t>NORMALIZING AND HANDLING UNDESIRED VALUES</a:t>
          </a:r>
        </a:p>
      </dgm:t>
    </dgm:pt>
    <dgm:pt modelId="{7A0EF0E5-26E6-44B0-852D-8B845F235DE7}" type="parTrans" cxnId="{5679D611-85B2-414A-A3F7-198D2ECDAFEF}">
      <dgm:prSet/>
      <dgm:spPr/>
      <dgm:t>
        <a:bodyPr/>
        <a:lstStyle/>
        <a:p>
          <a:pPr algn="ctr"/>
          <a:endParaRPr lang="en-IN"/>
        </a:p>
      </dgm:t>
    </dgm:pt>
    <dgm:pt modelId="{36C7014D-2E5B-40FA-B9FA-463DCA87771C}" type="sibTrans" cxnId="{5679D611-85B2-414A-A3F7-198D2ECDAFEF}">
      <dgm:prSet/>
      <dgm:spPr/>
      <dgm:t>
        <a:bodyPr/>
        <a:lstStyle/>
        <a:p>
          <a:endParaRPr lang="en-US"/>
        </a:p>
      </dgm:t>
    </dgm:pt>
    <dgm:pt modelId="{2D70B9A0-0909-48B7-8346-8908F0A8B675}">
      <dgm:prSet/>
      <dgm:spPr/>
      <dgm:t>
        <a:bodyPr/>
        <a:lstStyle/>
        <a:p>
          <a:r>
            <a:rPr lang="en-US"/>
            <a:t>INFERENCES AND CONCLUSIONS</a:t>
          </a:r>
        </a:p>
      </dgm:t>
    </dgm:pt>
    <dgm:pt modelId="{CB647C02-14FF-4C96-919D-8E470FC7C6D6}" type="parTrans" cxnId="{F73A915F-8F2A-4D2D-90A9-A57DE366481D}">
      <dgm:prSet/>
      <dgm:spPr/>
      <dgm:t>
        <a:bodyPr/>
        <a:lstStyle/>
        <a:p>
          <a:endParaRPr lang="en-IN"/>
        </a:p>
      </dgm:t>
    </dgm:pt>
    <dgm:pt modelId="{A92B0B42-43D7-48A2-AE19-405F55D26C00}" type="sibTrans" cxnId="{F73A915F-8F2A-4D2D-90A9-A57DE366481D}">
      <dgm:prSet/>
      <dgm:spPr/>
      <dgm:t>
        <a:bodyPr/>
        <a:lstStyle/>
        <a:p>
          <a:endParaRPr lang="en-IN"/>
        </a:p>
      </dgm:t>
    </dgm:pt>
    <dgm:pt modelId="{FD31E33D-5890-499E-A6BB-4F3D5CA19A42}" type="pres">
      <dgm:prSet presAssocID="{CDA3D20F-733C-41D7-99E0-3C1800149B9B}" presName="diagram" presStyleCnt="0">
        <dgm:presLayoutVars>
          <dgm:dir/>
          <dgm:resizeHandles val="exact"/>
        </dgm:presLayoutVars>
      </dgm:prSet>
      <dgm:spPr/>
    </dgm:pt>
    <dgm:pt modelId="{415F8B41-36D1-4B2B-BF4B-DE9F67A50F30}" type="pres">
      <dgm:prSet presAssocID="{964946CE-77A9-4894-83F0-A3B9B81513C1}" presName="node" presStyleLbl="node1" presStyleIdx="0" presStyleCnt="9">
        <dgm:presLayoutVars>
          <dgm:bulletEnabled val="1"/>
        </dgm:presLayoutVars>
      </dgm:prSet>
      <dgm:spPr/>
    </dgm:pt>
    <dgm:pt modelId="{1F3A9B51-7D44-4A8C-B626-6F574B5C954A}" type="pres">
      <dgm:prSet presAssocID="{10124B35-1A07-4CB3-BF94-5F2BDBFA4C47}" presName="sibTrans" presStyleCnt="0"/>
      <dgm:spPr/>
    </dgm:pt>
    <dgm:pt modelId="{C9712FA0-99ED-4A4D-8E9A-5801CE3490E2}" type="pres">
      <dgm:prSet presAssocID="{196F943E-2B50-4A8F-BA92-1FB69F812CA5}" presName="node" presStyleLbl="node1" presStyleIdx="1" presStyleCnt="9">
        <dgm:presLayoutVars>
          <dgm:bulletEnabled val="1"/>
        </dgm:presLayoutVars>
      </dgm:prSet>
      <dgm:spPr/>
    </dgm:pt>
    <dgm:pt modelId="{FECD7C0D-5126-4888-92ED-97B3452C03E3}" type="pres">
      <dgm:prSet presAssocID="{2F600F91-BE67-4136-B3A6-3827C39B4815}" presName="sibTrans" presStyleCnt="0"/>
      <dgm:spPr/>
    </dgm:pt>
    <dgm:pt modelId="{591B28BF-3EF4-4E5C-B864-1C77C1347320}" type="pres">
      <dgm:prSet presAssocID="{9E4B362A-4232-4C27-8F98-5017EDAB1D6C}" presName="node" presStyleLbl="node1" presStyleIdx="2" presStyleCnt="9">
        <dgm:presLayoutVars>
          <dgm:bulletEnabled val="1"/>
        </dgm:presLayoutVars>
      </dgm:prSet>
      <dgm:spPr/>
    </dgm:pt>
    <dgm:pt modelId="{E4205C38-7858-45F8-B601-705361FADAEA}" type="pres">
      <dgm:prSet presAssocID="{C9B801A7-D1AF-40A8-BC2F-1C17542445EE}" presName="sibTrans" presStyleCnt="0"/>
      <dgm:spPr/>
    </dgm:pt>
    <dgm:pt modelId="{6E422EB3-3852-4197-9241-E84989CB1325}" type="pres">
      <dgm:prSet presAssocID="{103AC8B8-C0A4-4FD4-86F5-519C004DD356}" presName="node" presStyleLbl="node1" presStyleIdx="3" presStyleCnt="9">
        <dgm:presLayoutVars>
          <dgm:bulletEnabled val="1"/>
        </dgm:presLayoutVars>
      </dgm:prSet>
      <dgm:spPr/>
    </dgm:pt>
    <dgm:pt modelId="{952E5FD6-0FBC-4008-A25D-55D871A820DA}" type="pres">
      <dgm:prSet presAssocID="{2E12F043-2401-4C0E-8EF8-F252285D755D}" presName="sibTrans" presStyleCnt="0"/>
      <dgm:spPr/>
    </dgm:pt>
    <dgm:pt modelId="{6ADCD0F6-C878-47B3-B64E-92FE4F74347E}" type="pres">
      <dgm:prSet presAssocID="{C18CA52F-D8CB-478E-82B8-FA657DC65F2F}" presName="node" presStyleLbl="node1" presStyleIdx="4" presStyleCnt="9">
        <dgm:presLayoutVars>
          <dgm:bulletEnabled val="1"/>
        </dgm:presLayoutVars>
      </dgm:prSet>
      <dgm:spPr/>
    </dgm:pt>
    <dgm:pt modelId="{2B97A42E-EB29-4210-BB42-9C01117C9A13}" type="pres">
      <dgm:prSet presAssocID="{A85FF7B0-2B1F-4E55-A816-F28C54EBD63D}" presName="sibTrans" presStyleCnt="0"/>
      <dgm:spPr/>
    </dgm:pt>
    <dgm:pt modelId="{2344A5B8-AF93-4788-8704-6D862F5EA4F0}" type="pres">
      <dgm:prSet presAssocID="{9694FC09-A4EF-4614-85EB-1D7EDF5C85E6}" presName="node" presStyleLbl="node1" presStyleIdx="5" presStyleCnt="9">
        <dgm:presLayoutVars>
          <dgm:bulletEnabled val="1"/>
        </dgm:presLayoutVars>
      </dgm:prSet>
      <dgm:spPr/>
    </dgm:pt>
    <dgm:pt modelId="{8F9B11F8-F1A7-4873-8700-81D0F3F54643}" type="pres">
      <dgm:prSet presAssocID="{86C1893E-A363-4E80-834A-4930409C9E2C}" presName="sibTrans" presStyleCnt="0"/>
      <dgm:spPr/>
    </dgm:pt>
    <dgm:pt modelId="{D40E8345-DF9F-4324-AB19-C80273D7F942}" type="pres">
      <dgm:prSet presAssocID="{B5E3FE1F-8C3D-4BF9-9233-8937933E733A}" presName="node" presStyleLbl="node1" presStyleIdx="6" presStyleCnt="9">
        <dgm:presLayoutVars>
          <dgm:bulletEnabled val="1"/>
        </dgm:presLayoutVars>
      </dgm:prSet>
      <dgm:spPr/>
    </dgm:pt>
    <dgm:pt modelId="{3227599C-9FD2-495A-82D3-60370D87951E}" type="pres">
      <dgm:prSet presAssocID="{36C7014D-2E5B-40FA-B9FA-463DCA87771C}" presName="sibTrans" presStyleCnt="0"/>
      <dgm:spPr/>
    </dgm:pt>
    <dgm:pt modelId="{CF9CA353-175F-4600-A9F9-101E664EAE5F}" type="pres">
      <dgm:prSet presAssocID="{024E50D2-5974-4923-8E9C-F1132016581E}" presName="node" presStyleLbl="node1" presStyleIdx="7" presStyleCnt="9">
        <dgm:presLayoutVars>
          <dgm:bulletEnabled val="1"/>
        </dgm:presLayoutVars>
      </dgm:prSet>
      <dgm:spPr/>
    </dgm:pt>
    <dgm:pt modelId="{B7C8B8BA-E964-4D04-AFE5-7D55FD7C2C25}" type="pres">
      <dgm:prSet presAssocID="{0ADFAEEB-216D-4E76-9677-A449F0485179}" presName="sibTrans" presStyleCnt="0"/>
      <dgm:spPr/>
    </dgm:pt>
    <dgm:pt modelId="{885E1EA0-D491-4B6C-9EDC-BF87F0A73B3E}" type="pres">
      <dgm:prSet presAssocID="{2D70B9A0-0909-48B7-8346-8908F0A8B675}" presName="node" presStyleLbl="node1" presStyleIdx="8" presStyleCnt="9">
        <dgm:presLayoutVars>
          <dgm:bulletEnabled val="1"/>
        </dgm:presLayoutVars>
      </dgm:prSet>
      <dgm:spPr/>
    </dgm:pt>
  </dgm:ptLst>
  <dgm:cxnLst>
    <dgm:cxn modelId="{615F310D-C8AB-42BB-80A9-8D6AA3343621}" type="presOf" srcId="{964946CE-77A9-4894-83F0-A3B9B81513C1}" destId="{415F8B41-36D1-4B2B-BF4B-DE9F67A50F30}" srcOrd="0" destOrd="0" presId="urn:microsoft.com/office/officeart/2005/8/layout/default"/>
    <dgm:cxn modelId="{5679D611-85B2-414A-A3F7-198D2ECDAFEF}" srcId="{CDA3D20F-733C-41D7-99E0-3C1800149B9B}" destId="{B5E3FE1F-8C3D-4BF9-9233-8937933E733A}" srcOrd="6" destOrd="0" parTransId="{7A0EF0E5-26E6-44B0-852D-8B845F235DE7}" sibTransId="{36C7014D-2E5B-40FA-B9FA-463DCA87771C}"/>
    <dgm:cxn modelId="{8946EF16-4E0C-40F4-9537-937A50029F5C}" type="presOf" srcId="{B5E3FE1F-8C3D-4BF9-9233-8937933E733A}" destId="{D40E8345-DF9F-4324-AB19-C80273D7F942}" srcOrd="0" destOrd="0" presId="urn:microsoft.com/office/officeart/2005/8/layout/default"/>
    <dgm:cxn modelId="{F73A915F-8F2A-4D2D-90A9-A57DE366481D}" srcId="{CDA3D20F-733C-41D7-99E0-3C1800149B9B}" destId="{2D70B9A0-0909-48B7-8346-8908F0A8B675}" srcOrd="8" destOrd="0" parTransId="{CB647C02-14FF-4C96-919D-8E470FC7C6D6}" sibTransId="{A92B0B42-43D7-48A2-AE19-405F55D26C00}"/>
    <dgm:cxn modelId="{948CE463-E5ED-4D85-B24C-8896F2B0768C}" type="presOf" srcId="{2D70B9A0-0909-48B7-8346-8908F0A8B675}" destId="{885E1EA0-D491-4B6C-9EDC-BF87F0A73B3E}" srcOrd="0" destOrd="0" presId="urn:microsoft.com/office/officeart/2005/8/layout/default"/>
    <dgm:cxn modelId="{55B0D66B-4EE9-4C2C-9D93-FF0F309F7CA4}" type="presOf" srcId="{9694FC09-A4EF-4614-85EB-1D7EDF5C85E6}" destId="{2344A5B8-AF93-4788-8704-6D862F5EA4F0}" srcOrd="0" destOrd="0" presId="urn:microsoft.com/office/officeart/2005/8/layout/default"/>
    <dgm:cxn modelId="{E581826D-2AA1-4183-8823-4063DF65E046}" type="presOf" srcId="{024E50D2-5974-4923-8E9C-F1132016581E}" destId="{CF9CA353-175F-4600-A9F9-101E664EAE5F}" srcOrd="0" destOrd="0" presId="urn:microsoft.com/office/officeart/2005/8/layout/default"/>
    <dgm:cxn modelId="{F49AD24E-F080-48F1-8C53-F367BB691AA4}" srcId="{CDA3D20F-733C-41D7-99E0-3C1800149B9B}" destId="{024E50D2-5974-4923-8E9C-F1132016581E}" srcOrd="7" destOrd="0" parTransId="{95A2B67D-527C-4E50-BFB0-93B1E8418D82}" sibTransId="{0ADFAEEB-216D-4E76-9677-A449F0485179}"/>
    <dgm:cxn modelId="{301AE951-4892-4109-9DFB-A41FAAAC5ACA}" type="presOf" srcId="{C18CA52F-D8CB-478E-82B8-FA657DC65F2F}" destId="{6ADCD0F6-C878-47B3-B64E-92FE4F74347E}" srcOrd="0" destOrd="0" presId="urn:microsoft.com/office/officeart/2005/8/layout/default"/>
    <dgm:cxn modelId="{5723B774-E327-45EC-8DCC-775CB1EEB92C}" srcId="{CDA3D20F-733C-41D7-99E0-3C1800149B9B}" destId="{9694FC09-A4EF-4614-85EB-1D7EDF5C85E6}" srcOrd="5" destOrd="0" parTransId="{D6A48FF2-4E51-403F-8A7B-956BDBCF1B3C}" sibTransId="{86C1893E-A363-4E80-834A-4930409C9E2C}"/>
    <dgm:cxn modelId="{16871E7B-CFA0-4E98-A900-2BD286B47586}" srcId="{CDA3D20F-733C-41D7-99E0-3C1800149B9B}" destId="{196F943E-2B50-4A8F-BA92-1FB69F812CA5}" srcOrd="1" destOrd="0" parTransId="{CCD2CF2F-B67A-49CE-A061-FA19950C708A}" sibTransId="{2F600F91-BE67-4136-B3A6-3827C39B4815}"/>
    <dgm:cxn modelId="{5ACAC07B-7FFA-49B9-81DD-E029879D5C22}" srcId="{CDA3D20F-733C-41D7-99E0-3C1800149B9B}" destId="{964946CE-77A9-4894-83F0-A3B9B81513C1}" srcOrd="0" destOrd="0" parTransId="{05A3F243-D875-4D4F-BADD-F4BF90380421}" sibTransId="{10124B35-1A07-4CB3-BF94-5F2BDBFA4C47}"/>
    <dgm:cxn modelId="{58E84C7C-9CEC-448C-ADB8-EA29A0CF46EA}" type="presOf" srcId="{9E4B362A-4232-4C27-8F98-5017EDAB1D6C}" destId="{591B28BF-3EF4-4E5C-B864-1C77C1347320}" srcOrd="0" destOrd="0" presId="urn:microsoft.com/office/officeart/2005/8/layout/default"/>
    <dgm:cxn modelId="{E5AC039B-C87F-4142-87BB-8E47B3172139}" srcId="{CDA3D20F-733C-41D7-99E0-3C1800149B9B}" destId="{103AC8B8-C0A4-4FD4-86F5-519C004DD356}" srcOrd="3" destOrd="0" parTransId="{A210731F-89CC-4B27-A562-1E3EAA75CDE6}" sibTransId="{2E12F043-2401-4C0E-8EF8-F252285D755D}"/>
    <dgm:cxn modelId="{D6F422A2-906B-43A2-BA79-19242E0B4736}" type="presOf" srcId="{196F943E-2B50-4A8F-BA92-1FB69F812CA5}" destId="{C9712FA0-99ED-4A4D-8E9A-5801CE3490E2}" srcOrd="0" destOrd="0" presId="urn:microsoft.com/office/officeart/2005/8/layout/default"/>
    <dgm:cxn modelId="{8E9212A6-0F22-442A-8ABF-227571A7E654}" srcId="{CDA3D20F-733C-41D7-99E0-3C1800149B9B}" destId="{C18CA52F-D8CB-478E-82B8-FA657DC65F2F}" srcOrd="4" destOrd="0" parTransId="{66945E14-76A7-4B3A-9087-00A384F8683C}" sibTransId="{A85FF7B0-2B1F-4E55-A816-F28C54EBD63D}"/>
    <dgm:cxn modelId="{CE2711B7-3D26-42DF-BD2C-35789E963CAE}" srcId="{CDA3D20F-733C-41D7-99E0-3C1800149B9B}" destId="{9E4B362A-4232-4C27-8F98-5017EDAB1D6C}" srcOrd="2" destOrd="0" parTransId="{2353A029-63A7-4F86-9A9A-7C78B008B2C6}" sibTransId="{C9B801A7-D1AF-40A8-BC2F-1C17542445EE}"/>
    <dgm:cxn modelId="{D080DACE-07C8-4A17-BD16-BB8A0ED5337C}" type="presOf" srcId="{103AC8B8-C0A4-4FD4-86F5-519C004DD356}" destId="{6E422EB3-3852-4197-9241-E84989CB1325}" srcOrd="0" destOrd="0" presId="urn:microsoft.com/office/officeart/2005/8/layout/default"/>
    <dgm:cxn modelId="{94467FD9-E9DD-4208-8854-BA049029D27E}" type="presOf" srcId="{CDA3D20F-733C-41D7-99E0-3C1800149B9B}" destId="{FD31E33D-5890-499E-A6BB-4F3D5CA19A42}" srcOrd="0" destOrd="0" presId="urn:microsoft.com/office/officeart/2005/8/layout/default"/>
    <dgm:cxn modelId="{AD28D54D-7143-4FAD-98D7-2160DA3BC9C5}" type="presParOf" srcId="{FD31E33D-5890-499E-A6BB-4F3D5CA19A42}" destId="{415F8B41-36D1-4B2B-BF4B-DE9F67A50F30}" srcOrd="0" destOrd="0" presId="urn:microsoft.com/office/officeart/2005/8/layout/default"/>
    <dgm:cxn modelId="{078BF543-AC25-4FA8-A601-74E612CF21FA}" type="presParOf" srcId="{FD31E33D-5890-499E-A6BB-4F3D5CA19A42}" destId="{1F3A9B51-7D44-4A8C-B626-6F574B5C954A}" srcOrd="1" destOrd="0" presId="urn:microsoft.com/office/officeart/2005/8/layout/default"/>
    <dgm:cxn modelId="{2028B55C-F724-4663-90D2-D60E9950EE26}" type="presParOf" srcId="{FD31E33D-5890-499E-A6BB-4F3D5CA19A42}" destId="{C9712FA0-99ED-4A4D-8E9A-5801CE3490E2}" srcOrd="2" destOrd="0" presId="urn:microsoft.com/office/officeart/2005/8/layout/default"/>
    <dgm:cxn modelId="{B23BC2DA-0B43-48D9-ACC6-550A074C8B1D}" type="presParOf" srcId="{FD31E33D-5890-499E-A6BB-4F3D5CA19A42}" destId="{FECD7C0D-5126-4888-92ED-97B3452C03E3}" srcOrd="3" destOrd="0" presId="urn:microsoft.com/office/officeart/2005/8/layout/default"/>
    <dgm:cxn modelId="{16C7F50E-7DCE-4219-8237-82D7BADB4052}" type="presParOf" srcId="{FD31E33D-5890-499E-A6BB-4F3D5CA19A42}" destId="{591B28BF-3EF4-4E5C-B864-1C77C1347320}" srcOrd="4" destOrd="0" presId="urn:microsoft.com/office/officeart/2005/8/layout/default"/>
    <dgm:cxn modelId="{E912F73B-5FA0-4FC7-BD67-C693C91B1DC9}" type="presParOf" srcId="{FD31E33D-5890-499E-A6BB-4F3D5CA19A42}" destId="{E4205C38-7858-45F8-B601-705361FADAEA}" srcOrd="5" destOrd="0" presId="urn:microsoft.com/office/officeart/2005/8/layout/default"/>
    <dgm:cxn modelId="{700CBE2C-864A-4F71-BE03-57717DA76113}" type="presParOf" srcId="{FD31E33D-5890-499E-A6BB-4F3D5CA19A42}" destId="{6E422EB3-3852-4197-9241-E84989CB1325}" srcOrd="6" destOrd="0" presId="urn:microsoft.com/office/officeart/2005/8/layout/default"/>
    <dgm:cxn modelId="{9F71F624-6FC3-4F24-BFB6-A198B6CECA82}" type="presParOf" srcId="{FD31E33D-5890-499E-A6BB-4F3D5CA19A42}" destId="{952E5FD6-0FBC-4008-A25D-55D871A820DA}" srcOrd="7" destOrd="0" presId="urn:microsoft.com/office/officeart/2005/8/layout/default"/>
    <dgm:cxn modelId="{0E9178CD-12B3-4298-83BD-62278EC586E4}" type="presParOf" srcId="{FD31E33D-5890-499E-A6BB-4F3D5CA19A42}" destId="{6ADCD0F6-C878-47B3-B64E-92FE4F74347E}" srcOrd="8" destOrd="0" presId="urn:microsoft.com/office/officeart/2005/8/layout/default"/>
    <dgm:cxn modelId="{86D9D869-EEAA-4B2D-A16B-89FD5EAD2500}" type="presParOf" srcId="{FD31E33D-5890-499E-A6BB-4F3D5CA19A42}" destId="{2B97A42E-EB29-4210-BB42-9C01117C9A13}" srcOrd="9" destOrd="0" presId="urn:microsoft.com/office/officeart/2005/8/layout/default"/>
    <dgm:cxn modelId="{4A47FB95-C4DE-42C5-8201-284399120A19}" type="presParOf" srcId="{FD31E33D-5890-499E-A6BB-4F3D5CA19A42}" destId="{2344A5B8-AF93-4788-8704-6D862F5EA4F0}" srcOrd="10" destOrd="0" presId="urn:microsoft.com/office/officeart/2005/8/layout/default"/>
    <dgm:cxn modelId="{0CDAE13D-8976-492C-8E25-C78566E8498E}" type="presParOf" srcId="{FD31E33D-5890-499E-A6BB-4F3D5CA19A42}" destId="{8F9B11F8-F1A7-4873-8700-81D0F3F54643}" srcOrd="11" destOrd="0" presId="urn:microsoft.com/office/officeart/2005/8/layout/default"/>
    <dgm:cxn modelId="{D39FA639-DF76-4366-A978-7C5DD16BDAA3}" type="presParOf" srcId="{FD31E33D-5890-499E-A6BB-4F3D5CA19A42}" destId="{D40E8345-DF9F-4324-AB19-C80273D7F942}" srcOrd="12" destOrd="0" presId="urn:microsoft.com/office/officeart/2005/8/layout/default"/>
    <dgm:cxn modelId="{BFB00294-1AF1-4BA8-A172-03FA7A71C075}" type="presParOf" srcId="{FD31E33D-5890-499E-A6BB-4F3D5CA19A42}" destId="{3227599C-9FD2-495A-82D3-60370D87951E}" srcOrd="13" destOrd="0" presId="urn:microsoft.com/office/officeart/2005/8/layout/default"/>
    <dgm:cxn modelId="{15FF738B-B4D5-4C2E-BE7A-8E60ABF73D3B}" type="presParOf" srcId="{FD31E33D-5890-499E-A6BB-4F3D5CA19A42}" destId="{CF9CA353-175F-4600-A9F9-101E664EAE5F}" srcOrd="14" destOrd="0" presId="urn:microsoft.com/office/officeart/2005/8/layout/default"/>
    <dgm:cxn modelId="{23B9FD91-2EA2-4C1F-A76C-4C0313810EDC}" type="presParOf" srcId="{FD31E33D-5890-499E-A6BB-4F3D5CA19A42}" destId="{B7C8B8BA-E964-4D04-AFE5-7D55FD7C2C25}" srcOrd="15" destOrd="0" presId="urn:microsoft.com/office/officeart/2005/8/layout/default"/>
    <dgm:cxn modelId="{EF9824EE-649C-4AC6-ADA0-E324187A2095}" type="presParOf" srcId="{FD31E33D-5890-499E-A6BB-4F3D5CA19A42}" destId="{885E1EA0-D491-4B6C-9EDC-BF87F0A73B3E}"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F02609-09DF-4C64-B49A-9938C3D42BF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397E178-5956-48FD-8B43-4EFC021B1914}">
      <dgm:prSet/>
      <dgm:spPr/>
      <dgm:t>
        <a:bodyPr/>
        <a:lstStyle/>
        <a:p>
          <a:r>
            <a:rPr lang="en-US" dirty="0"/>
            <a:t>In order to see how value is generated in a segment and how a company can adapt its marketing and sales activities according to that knowledge, we have used the MRL retail customer transaction data. </a:t>
          </a:r>
        </a:p>
      </dgm:t>
    </dgm:pt>
    <dgm:pt modelId="{2CECAFA6-0E09-4E7B-89C6-2B8264A61385}" type="parTrans" cxnId="{5A81738C-E06C-4FFA-9F6D-B1480DEE3986}">
      <dgm:prSet/>
      <dgm:spPr/>
      <dgm:t>
        <a:bodyPr/>
        <a:lstStyle/>
        <a:p>
          <a:endParaRPr lang="en-US"/>
        </a:p>
      </dgm:t>
    </dgm:pt>
    <dgm:pt modelId="{1B64D5F3-C00A-4EC3-B2BB-38C2ED61AED2}" type="sibTrans" cxnId="{5A81738C-E06C-4FFA-9F6D-B1480DEE3986}">
      <dgm:prSet/>
      <dgm:spPr/>
      <dgm:t>
        <a:bodyPr/>
        <a:lstStyle/>
        <a:p>
          <a:endParaRPr lang="en-US"/>
        </a:p>
      </dgm:t>
    </dgm:pt>
    <dgm:pt modelId="{417DE133-6950-4B8A-A9E6-1CE46B2919B0}">
      <dgm:prSet/>
      <dgm:spPr/>
      <dgm:t>
        <a:bodyPr/>
        <a:lstStyle/>
        <a:p>
          <a:r>
            <a:rPr lang="en-US"/>
            <a:t>To find out how value is generated for customers in this segment, we have used a theoretical framework (RFM) consisting of customer-perceived value and its influences on buying behavior. </a:t>
          </a:r>
        </a:p>
      </dgm:t>
    </dgm:pt>
    <dgm:pt modelId="{BFF06B49-2CD7-4A66-A975-838F3896ABF6}" type="parTrans" cxnId="{25B0AAE8-988F-4EEC-A419-FA305EBEA79B}">
      <dgm:prSet/>
      <dgm:spPr/>
      <dgm:t>
        <a:bodyPr/>
        <a:lstStyle/>
        <a:p>
          <a:endParaRPr lang="en-US"/>
        </a:p>
      </dgm:t>
    </dgm:pt>
    <dgm:pt modelId="{1D62F6D0-E17B-4B96-A1CC-C716FA8DC058}" type="sibTrans" cxnId="{25B0AAE8-988F-4EEC-A419-FA305EBEA79B}">
      <dgm:prSet/>
      <dgm:spPr/>
      <dgm:t>
        <a:bodyPr/>
        <a:lstStyle/>
        <a:p>
          <a:endParaRPr lang="en-US"/>
        </a:p>
      </dgm:t>
    </dgm:pt>
    <dgm:pt modelId="{189963BB-077B-4C04-BA67-8084AF8509A6}">
      <dgm:prSet/>
      <dgm:spPr/>
      <dgm:t>
        <a:bodyPr/>
        <a:lstStyle/>
        <a:p>
          <a:r>
            <a:rPr lang="en-US"/>
            <a:t>This understanding can be used to create segment specific marketing and sales strategies and as a result become customer focused. </a:t>
          </a:r>
        </a:p>
      </dgm:t>
    </dgm:pt>
    <dgm:pt modelId="{49A50E49-662A-4AC3-9C46-17139CCD9E53}" type="parTrans" cxnId="{C5BF1714-61EF-4486-8275-B3E7F0BEB910}">
      <dgm:prSet/>
      <dgm:spPr/>
      <dgm:t>
        <a:bodyPr/>
        <a:lstStyle/>
        <a:p>
          <a:endParaRPr lang="en-US"/>
        </a:p>
      </dgm:t>
    </dgm:pt>
    <dgm:pt modelId="{E2743CFC-CFDC-498E-AEE1-556A4B397E2C}" type="sibTrans" cxnId="{C5BF1714-61EF-4486-8275-B3E7F0BEB910}">
      <dgm:prSet/>
      <dgm:spPr/>
      <dgm:t>
        <a:bodyPr/>
        <a:lstStyle/>
        <a:p>
          <a:endParaRPr lang="en-US"/>
        </a:p>
      </dgm:t>
    </dgm:pt>
    <dgm:pt modelId="{95D3E4F6-80AD-43D4-89F1-D080087EBD13}" type="pres">
      <dgm:prSet presAssocID="{23F02609-09DF-4C64-B49A-9938C3D42BF9}" presName="root" presStyleCnt="0">
        <dgm:presLayoutVars>
          <dgm:dir/>
          <dgm:resizeHandles val="exact"/>
        </dgm:presLayoutVars>
      </dgm:prSet>
      <dgm:spPr/>
    </dgm:pt>
    <dgm:pt modelId="{D280B854-267F-4CA3-8D39-E8CF2076E12D}" type="pres">
      <dgm:prSet presAssocID="{6397E178-5956-48FD-8B43-4EFC021B1914}" presName="compNode" presStyleCnt="0"/>
      <dgm:spPr/>
    </dgm:pt>
    <dgm:pt modelId="{2467E626-3582-424A-8E47-5C7A35934D02}" type="pres">
      <dgm:prSet presAssocID="{6397E178-5956-48FD-8B43-4EFC021B1914}" presName="bgRect" presStyleLbl="bgShp" presStyleIdx="0" presStyleCnt="3"/>
      <dgm:spPr/>
    </dgm:pt>
    <dgm:pt modelId="{8A741696-D775-4D4D-9598-9B3BA4533416}" type="pres">
      <dgm:prSet presAssocID="{6397E178-5956-48FD-8B43-4EFC021B19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1AB44828-C230-4D11-A39E-62A6025834F3}" type="pres">
      <dgm:prSet presAssocID="{6397E178-5956-48FD-8B43-4EFC021B1914}" presName="spaceRect" presStyleCnt="0"/>
      <dgm:spPr/>
    </dgm:pt>
    <dgm:pt modelId="{E32266C4-BCF2-4CB3-9A6D-E6EC12CC16D2}" type="pres">
      <dgm:prSet presAssocID="{6397E178-5956-48FD-8B43-4EFC021B1914}" presName="parTx" presStyleLbl="revTx" presStyleIdx="0" presStyleCnt="3">
        <dgm:presLayoutVars>
          <dgm:chMax val="0"/>
          <dgm:chPref val="0"/>
        </dgm:presLayoutVars>
      </dgm:prSet>
      <dgm:spPr/>
    </dgm:pt>
    <dgm:pt modelId="{34107FED-13BB-47C5-8F93-67514372B51A}" type="pres">
      <dgm:prSet presAssocID="{1B64D5F3-C00A-4EC3-B2BB-38C2ED61AED2}" presName="sibTrans" presStyleCnt="0"/>
      <dgm:spPr/>
    </dgm:pt>
    <dgm:pt modelId="{C584C407-F67F-4162-8EE6-F51C0C08A3D9}" type="pres">
      <dgm:prSet presAssocID="{417DE133-6950-4B8A-A9E6-1CE46B2919B0}" presName="compNode" presStyleCnt="0"/>
      <dgm:spPr/>
    </dgm:pt>
    <dgm:pt modelId="{34574177-AF61-4993-96DE-39B08BA07982}" type="pres">
      <dgm:prSet presAssocID="{417DE133-6950-4B8A-A9E6-1CE46B2919B0}" presName="bgRect" presStyleLbl="bgShp" presStyleIdx="1" presStyleCnt="3"/>
      <dgm:spPr/>
    </dgm:pt>
    <dgm:pt modelId="{FB634F0C-D97F-4728-B223-645EC1CB3BED}" type="pres">
      <dgm:prSet presAssocID="{417DE133-6950-4B8A-A9E6-1CE46B2919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206F8404-E52F-4F86-9D91-31EBCA219E0A}" type="pres">
      <dgm:prSet presAssocID="{417DE133-6950-4B8A-A9E6-1CE46B2919B0}" presName="spaceRect" presStyleCnt="0"/>
      <dgm:spPr/>
    </dgm:pt>
    <dgm:pt modelId="{14179A14-3F70-4F3B-9D6C-1526D01531DB}" type="pres">
      <dgm:prSet presAssocID="{417DE133-6950-4B8A-A9E6-1CE46B2919B0}" presName="parTx" presStyleLbl="revTx" presStyleIdx="1" presStyleCnt="3">
        <dgm:presLayoutVars>
          <dgm:chMax val="0"/>
          <dgm:chPref val="0"/>
        </dgm:presLayoutVars>
      </dgm:prSet>
      <dgm:spPr/>
    </dgm:pt>
    <dgm:pt modelId="{4EE8EDE9-6285-4223-9C94-A3E156CA861C}" type="pres">
      <dgm:prSet presAssocID="{1D62F6D0-E17B-4B96-A1CC-C716FA8DC058}" presName="sibTrans" presStyleCnt="0"/>
      <dgm:spPr/>
    </dgm:pt>
    <dgm:pt modelId="{B3754525-9ADD-4E85-A2D6-C84E7BD5169D}" type="pres">
      <dgm:prSet presAssocID="{189963BB-077B-4C04-BA67-8084AF8509A6}" presName="compNode" presStyleCnt="0"/>
      <dgm:spPr/>
    </dgm:pt>
    <dgm:pt modelId="{7B288A6B-8CA2-4AA4-BBC1-F019F1518E44}" type="pres">
      <dgm:prSet presAssocID="{189963BB-077B-4C04-BA67-8084AF8509A6}" presName="bgRect" presStyleLbl="bgShp" presStyleIdx="2" presStyleCnt="3"/>
      <dgm:spPr/>
    </dgm:pt>
    <dgm:pt modelId="{B30CB9C9-A4E5-414C-8F94-9A4A05F0ADE5}" type="pres">
      <dgm:prSet presAssocID="{189963BB-077B-4C04-BA67-8084AF8509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8D4DCA9B-1421-4EC0-9E1B-A79C09A91B05}" type="pres">
      <dgm:prSet presAssocID="{189963BB-077B-4C04-BA67-8084AF8509A6}" presName="spaceRect" presStyleCnt="0"/>
      <dgm:spPr/>
    </dgm:pt>
    <dgm:pt modelId="{7EEBB108-1EAA-46FC-88A8-F6DE5A24D9CE}" type="pres">
      <dgm:prSet presAssocID="{189963BB-077B-4C04-BA67-8084AF8509A6}" presName="parTx" presStyleLbl="revTx" presStyleIdx="2" presStyleCnt="3">
        <dgm:presLayoutVars>
          <dgm:chMax val="0"/>
          <dgm:chPref val="0"/>
        </dgm:presLayoutVars>
      </dgm:prSet>
      <dgm:spPr/>
    </dgm:pt>
  </dgm:ptLst>
  <dgm:cxnLst>
    <dgm:cxn modelId="{B05B1005-05F6-480E-9397-3823DCAA44CD}" type="presOf" srcId="{417DE133-6950-4B8A-A9E6-1CE46B2919B0}" destId="{14179A14-3F70-4F3B-9D6C-1526D01531DB}" srcOrd="0" destOrd="0" presId="urn:microsoft.com/office/officeart/2018/2/layout/IconVerticalSolidList"/>
    <dgm:cxn modelId="{D6095C0F-FC7E-4323-AD4A-75996A3D3638}" type="presOf" srcId="{189963BB-077B-4C04-BA67-8084AF8509A6}" destId="{7EEBB108-1EAA-46FC-88A8-F6DE5A24D9CE}" srcOrd="0" destOrd="0" presId="urn:microsoft.com/office/officeart/2018/2/layout/IconVerticalSolidList"/>
    <dgm:cxn modelId="{C5BF1714-61EF-4486-8275-B3E7F0BEB910}" srcId="{23F02609-09DF-4C64-B49A-9938C3D42BF9}" destId="{189963BB-077B-4C04-BA67-8084AF8509A6}" srcOrd="2" destOrd="0" parTransId="{49A50E49-662A-4AC3-9C46-17139CCD9E53}" sibTransId="{E2743CFC-CFDC-498E-AEE1-556A4B397E2C}"/>
    <dgm:cxn modelId="{6C82CB62-6E3E-475E-B831-235A35498852}" type="presOf" srcId="{23F02609-09DF-4C64-B49A-9938C3D42BF9}" destId="{95D3E4F6-80AD-43D4-89F1-D080087EBD13}" srcOrd="0" destOrd="0" presId="urn:microsoft.com/office/officeart/2018/2/layout/IconVerticalSolidList"/>
    <dgm:cxn modelId="{70ECDF72-5708-491E-B512-697206DA2618}" type="presOf" srcId="{6397E178-5956-48FD-8B43-4EFC021B1914}" destId="{E32266C4-BCF2-4CB3-9A6D-E6EC12CC16D2}" srcOrd="0" destOrd="0" presId="urn:microsoft.com/office/officeart/2018/2/layout/IconVerticalSolidList"/>
    <dgm:cxn modelId="{5A81738C-E06C-4FFA-9F6D-B1480DEE3986}" srcId="{23F02609-09DF-4C64-B49A-9938C3D42BF9}" destId="{6397E178-5956-48FD-8B43-4EFC021B1914}" srcOrd="0" destOrd="0" parTransId="{2CECAFA6-0E09-4E7B-89C6-2B8264A61385}" sibTransId="{1B64D5F3-C00A-4EC3-B2BB-38C2ED61AED2}"/>
    <dgm:cxn modelId="{25B0AAE8-988F-4EEC-A419-FA305EBEA79B}" srcId="{23F02609-09DF-4C64-B49A-9938C3D42BF9}" destId="{417DE133-6950-4B8A-A9E6-1CE46B2919B0}" srcOrd="1" destOrd="0" parTransId="{BFF06B49-2CD7-4A66-A975-838F3896ABF6}" sibTransId="{1D62F6D0-E17B-4B96-A1CC-C716FA8DC058}"/>
    <dgm:cxn modelId="{53DBCB78-0FA5-4AF1-BDD9-25207174EB3C}" type="presParOf" srcId="{95D3E4F6-80AD-43D4-89F1-D080087EBD13}" destId="{D280B854-267F-4CA3-8D39-E8CF2076E12D}" srcOrd="0" destOrd="0" presId="urn:microsoft.com/office/officeart/2018/2/layout/IconVerticalSolidList"/>
    <dgm:cxn modelId="{52724232-335C-4AA0-8643-57A467EB150B}" type="presParOf" srcId="{D280B854-267F-4CA3-8D39-E8CF2076E12D}" destId="{2467E626-3582-424A-8E47-5C7A35934D02}" srcOrd="0" destOrd="0" presId="urn:microsoft.com/office/officeart/2018/2/layout/IconVerticalSolidList"/>
    <dgm:cxn modelId="{C7809ED6-8F68-474A-9575-889F7C689A62}" type="presParOf" srcId="{D280B854-267F-4CA3-8D39-E8CF2076E12D}" destId="{8A741696-D775-4D4D-9598-9B3BA4533416}" srcOrd="1" destOrd="0" presId="urn:microsoft.com/office/officeart/2018/2/layout/IconVerticalSolidList"/>
    <dgm:cxn modelId="{B001C919-127E-439F-ACEC-C7D96A029179}" type="presParOf" srcId="{D280B854-267F-4CA3-8D39-E8CF2076E12D}" destId="{1AB44828-C230-4D11-A39E-62A6025834F3}" srcOrd="2" destOrd="0" presId="urn:microsoft.com/office/officeart/2018/2/layout/IconVerticalSolidList"/>
    <dgm:cxn modelId="{D2F37EF6-83A4-4D74-8ED6-5E45BEE69A3E}" type="presParOf" srcId="{D280B854-267F-4CA3-8D39-E8CF2076E12D}" destId="{E32266C4-BCF2-4CB3-9A6D-E6EC12CC16D2}" srcOrd="3" destOrd="0" presId="urn:microsoft.com/office/officeart/2018/2/layout/IconVerticalSolidList"/>
    <dgm:cxn modelId="{ED4BDBB8-876A-4047-91C0-CFC0CAF5F4C8}" type="presParOf" srcId="{95D3E4F6-80AD-43D4-89F1-D080087EBD13}" destId="{34107FED-13BB-47C5-8F93-67514372B51A}" srcOrd="1" destOrd="0" presId="urn:microsoft.com/office/officeart/2018/2/layout/IconVerticalSolidList"/>
    <dgm:cxn modelId="{F0CCD510-9D18-4C38-971B-6783B49749AC}" type="presParOf" srcId="{95D3E4F6-80AD-43D4-89F1-D080087EBD13}" destId="{C584C407-F67F-4162-8EE6-F51C0C08A3D9}" srcOrd="2" destOrd="0" presId="urn:microsoft.com/office/officeart/2018/2/layout/IconVerticalSolidList"/>
    <dgm:cxn modelId="{BBA386B9-25D6-4312-9388-4702A0F36906}" type="presParOf" srcId="{C584C407-F67F-4162-8EE6-F51C0C08A3D9}" destId="{34574177-AF61-4993-96DE-39B08BA07982}" srcOrd="0" destOrd="0" presId="urn:microsoft.com/office/officeart/2018/2/layout/IconVerticalSolidList"/>
    <dgm:cxn modelId="{DF12BBA6-A22C-4FF3-9AFE-AC69A6FAEB79}" type="presParOf" srcId="{C584C407-F67F-4162-8EE6-F51C0C08A3D9}" destId="{FB634F0C-D97F-4728-B223-645EC1CB3BED}" srcOrd="1" destOrd="0" presId="urn:microsoft.com/office/officeart/2018/2/layout/IconVerticalSolidList"/>
    <dgm:cxn modelId="{0D2AE33D-1583-4E1F-90F5-D52669EEDFF7}" type="presParOf" srcId="{C584C407-F67F-4162-8EE6-F51C0C08A3D9}" destId="{206F8404-E52F-4F86-9D91-31EBCA219E0A}" srcOrd="2" destOrd="0" presId="urn:microsoft.com/office/officeart/2018/2/layout/IconVerticalSolidList"/>
    <dgm:cxn modelId="{31F1B2BB-B6AE-4759-85DE-3BB4656451EE}" type="presParOf" srcId="{C584C407-F67F-4162-8EE6-F51C0C08A3D9}" destId="{14179A14-3F70-4F3B-9D6C-1526D01531DB}" srcOrd="3" destOrd="0" presId="urn:microsoft.com/office/officeart/2018/2/layout/IconVerticalSolidList"/>
    <dgm:cxn modelId="{E746673B-7962-42B7-937B-79DA457FFF73}" type="presParOf" srcId="{95D3E4F6-80AD-43D4-89F1-D080087EBD13}" destId="{4EE8EDE9-6285-4223-9C94-A3E156CA861C}" srcOrd="3" destOrd="0" presId="urn:microsoft.com/office/officeart/2018/2/layout/IconVerticalSolidList"/>
    <dgm:cxn modelId="{EB19A566-3C34-438F-ACB9-FD862EDF9B6B}" type="presParOf" srcId="{95D3E4F6-80AD-43D4-89F1-D080087EBD13}" destId="{B3754525-9ADD-4E85-A2D6-C84E7BD5169D}" srcOrd="4" destOrd="0" presId="urn:microsoft.com/office/officeart/2018/2/layout/IconVerticalSolidList"/>
    <dgm:cxn modelId="{569E8357-C24A-4741-BB80-8AE064CFD1A8}" type="presParOf" srcId="{B3754525-9ADD-4E85-A2D6-C84E7BD5169D}" destId="{7B288A6B-8CA2-4AA4-BBC1-F019F1518E44}" srcOrd="0" destOrd="0" presId="urn:microsoft.com/office/officeart/2018/2/layout/IconVerticalSolidList"/>
    <dgm:cxn modelId="{E151316C-5083-47CA-ADA7-8758159D353D}" type="presParOf" srcId="{B3754525-9ADD-4E85-A2D6-C84E7BD5169D}" destId="{B30CB9C9-A4E5-414C-8F94-9A4A05F0ADE5}" srcOrd="1" destOrd="0" presId="urn:microsoft.com/office/officeart/2018/2/layout/IconVerticalSolidList"/>
    <dgm:cxn modelId="{1CFD95BA-54E5-4BE3-96FD-1344B35B685B}" type="presParOf" srcId="{B3754525-9ADD-4E85-A2D6-C84E7BD5169D}" destId="{8D4DCA9B-1421-4EC0-9E1B-A79C09A91B05}" srcOrd="2" destOrd="0" presId="urn:microsoft.com/office/officeart/2018/2/layout/IconVerticalSolidList"/>
    <dgm:cxn modelId="{7AA52FC2-8E81-430F-8180-C9FE77D259C7}" type="presParOf" srcId="{B3754525-9ADD-4E85-A2D6-C84E7BD5169D}" destId="{7EEBB108-1EAA-46FC-88A8-F6DE5A24D9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0E541A-BCF9-4768-9A18-1011F8257639}"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E9D358DF-3067-49DB-8B2C-D5C2E3638B60}">
      <dgm:prSet/>
      <dgm:spPr/>
      <dgm:t>
        <a:bodyPr/>
        <a:lstStyle/>
        <a:p>
          <a:r>
            <a:rPr lang="en-US" b="0" i="0" dirty="0"/>
            <a:t>Isolate the most valuable customers of the company</a:t>
          </a:r>
          <a:endParaRPr lang="en-US" dirty="0"/>
        </a:p>
      </dgm:t>
    </dgm:pt>
    <dgm:pt modelId="{266C7805-F593-49AA-A5AD-6DA1C4AF42FE}" type="parTrans" cxnId="{FC8CF790-1B6F-4810-99C5-BA8786D30892}">
      <dgm:prSet/>
      <dgm:spPr/>
      <dgm:t>
        <a:bodyPr/>
        <a:lstStyle/>
        <a:p>
          <a:endParaRPr lang="en-US"/>
        </a:p>
      </dgm:t>
    </dgm:pt>
    <dgm:pt modelId="{E275257B-4797-4B3A-A34E-146CCC30B73C}" type="sibTrans" cxnId="{FC8CF790-1B6F-4810-99C5-BA8786D30892}">
      <dgm:prSet/>
      <dgm:spPr/>
      <dgm:t>
        <a:bodyPr/>
        <a:lstStyle/>
        <a:p>
          <a:endParaRPr lang="en-US"/>
        </a:p>
      </dgm:t>
    </dgm:pt>
    <dgm:pt modelId="{2C6BC7C4-FB7B-4305-BB0F-78A9B6A3F3A5}">
      <dgm:prSet/>
      <dgm:spPr/>
      <dgm:t>
        <a:bodyPr/>
        <a:lstStyle/>
        <a:p>
          <a:r>
            <a:rPr lang="en-US"/>
            <a:t>Identify the</a:t>
          </a:r>
          <a:r>
            <a:rPr lang="en-US" b="0" i="0"/>
            <a:t> kinds of customers the company have</a:t>
          </a:r>
          <a:endParaRPr lang="en-US"/>
        </a:p>
      </dgm:t>
    </dgm:pt>
    <dgm:pt modelId="{8FDCCF45-A474-48F8-A997-11DFB01B92F0}" type="parTrans" cxnId="{F683C7C0-1EF6-4D7D-AC95-D57D63428BD4}">
      <dgm:prSet/>
      <dgm:spPr/>
      <dgm:t>
        <a:bodyPr/>
        <a:lstStyle/>
        <a:p>
          <a:endParaRPr lang="en-US"/>
        </a:p>
      </dgm:t>
    </dgm:pt>
    <dgm:pt modelId="{A6B9B15F-AEF3-4732-AEB3-D598CABB1435}" type="sibTrans" cxnId="{F683C7C0-1EF6-4D7D-AC95-D57D63428BD4}">
      <dgm:prSet/>
      <dgm:spPr/>
      <dgm:t>
        <a:bodyPr/>
        <a:lstStyle/>
        <a:p>
          <a:endParaRPr lang="en-US"/>
        </a:p>
      </dgm:t>
    </dgm:pt>
    <dgm:pt modelId="{E349F625-048D-4DCF-BD52-0F190771BA70}">
      <dgm:prSet/>
      <dgm:spPr/>
      <dgm:t>
        <a:bodyPr/>
        <a:lstStyle/>
        <a:p>
          <a:r>
            <a:rPr lang="en-US" b="0" i="0"/>
            <a:t>This can be used for targeted marketing and other marketing strategies.</a:t>
          </a:r>
          <a:endParaRPr lang="en-US"/>
        </a:p>
      </dgm:t>
    </dgm:pt>
    <dgm:pt modelId="{BF778029-60B2-4518-8825-745B45066262}" type="parTrans" cxnId="{7370C23E-F057-4FD6-ACAC-BBBAD88B90D6}">
      <dgm:prSet/>
      <dgm:spPr/>
      <dgm:t>
        <a:bodyPr/>
        <a:lstStyle/>
        <a:p>
          <a:endParaRPr lang="en-US"/>
        </a:p>
      </dgm:t>
    </dgm:pt>
    <dgm:pt modelId="{CF518CE8-9E8B-4E83-AC1E-263FFB5B09D2}" type="sibTrans" cxnId="{7370C23E-F057-4FD6-ACAC-BBBAD88B90D6}">
      <dgm:prSet/>
      <dgm:spPr/>
      <dgm:t>
        <a:bodyPr/>
        <a:lstStyle/>
        <a:p>
          <a:endParaRPr lang="en-US"/>
        </a:p>
      </dgm:t>
    </dgm:pt>
    <dgm:pt modelId="{386246E8-8536-4A9D-A622-38F59A80FE13}">
      <dgm:prSet/>
      <dgm:spPr/>
      <dgm:t>
        <a:bodyPr/>
        <a:lstStyle/>
        <a:p>
          <a:r>
            <a:rPr lang="en-US" b="0" i="0"/>
            <a:t>Sometimes it can even reveal a potential white space in the marketplace which no company has yet occupied.</a:t>
          </a:r>
          <a:endParaRPr lang="en-US"/>
        </a:p>
      </dgm:t>
    </dgm:pt>
    <dgm:pt modelId="{41D1E65C-72C0-4A23-8C79-056C302611D2}" type="parTrans" cxnId="{F65911BA-9A25-41D3-829F-E3A67160ED9D}">
      <dgm:prSet/>
      <dgm:spPr/>
      <dgm:t>
        <a:bodyPr/>
        <a:lstStyle/>
        <a:p>
          <a:endParaRPr lang="en-US"/>
        </a:p>
      </dgm:t>
    </dgm:pt>
    <dgm:pt modelId="{557DDBD8-D8BC-4200-BFCE-B03C86CC3F59}" type="sibTrans" cxnId="{F65911BA-9A25-41D3-829F-E3A67160ED9D}">
      <dgm:prSet/>
      <dgm:spPr/>
      <dgm:t>
        <a:bodyPr/>
        <a:lstStyle/>
        <a:p>
          <a:endParaRPr lang="en-US"/>
        </a:p>
      </dgm:t>
    </dgm:pt>
    <dgm:pt modelId="{D2D662E5-8FE7-4074-A650-78215C05B355}" type="pres">
      <dgm:prSet presAssocID="{220E541A-BCF9-4768-9A18-1011F8257639}" presName="vert0" presStyleCnt="0">
        <dgm:presLayoutVars>
          <dgm:dir/>
          <dgm:animOne val="branch"/>
          <dgm:animLvl val="lvl"/>
        </dgm:presLayoutVars>
      </dgm:prSet>
      <dgm:spPr/>
    </dgm:pt>
    <dgm:pt modelId="{D88D2CBD-29CE-402B-8602-BCBD723BCACE}" type="pres">
      <dgm:prSet presAssocID="{E9D358DF-3067-49DB-8B2C-D5C2E3638B60}" presName="thickLine" presStyleLbl="alignNode1" presStyleIdx="0" presStyleCnt="4"/>
      <dgm:spPr/>
    </dgm:pt>
    <dgm:pt modelId="{46D5B29D-E568-414B-9D86-5B39B5254B13}" type="pres">
      <dgm:prSet presAssocID="{E9D358DF-3067-49DB-8B2C-D5C2E3638B60}" presName="horz1" presStyleCnt="0"/>
      <dgm:spPr/>
    </dgm:pt>
    <dgm:pt modelId="{B9B1AEE8-55F8-4C4B-988F-702BEAEFA46B}" type="pres">
      <dgm:prSet presAssocID="{E9D358DF-3067-49DB-8B2C-D5C2E3638B60}" presName="tx1" presStyleLbl="revTx" presStyleIdx="0" presStyleCnt="4"/>
      <dgm:spPr/>
    </dgm:pt>
    <dgm:pt modelId="{B8E83133-7992-4F85-B143-A31BCF108123}" type="pres">
      <dgm:prSet presAssocID="{E9D358DF-3067-49DB-8B2C-D5C2E3638B60}" presName="vert1" presStyleCnt="0"/>
      <dgm:spPr/>
    </dgm:pt>
    <dgm:pt modelId="{7F52E75C-9AD5-4233-B56C-BF9CFF1D7230}" type="pres">
      <dgm:prSet presAssocID="{2C6BC7C4-FB7B-4305-BB0F-78A9B6A3F3A5}" presName="thickLine" presStyleLbl="alignNode1" presStyleIdx="1" presStyleCnt="4"/>
      <dgm:spPr/>
    </dgm:pt>
    <dgm:pt modelId="{99B332C0-8FB0-4CCA-8FFA-BD4A3B1DD8E9}" type="pres">
      <dgm:prSet presAssocID="{2C6BC7C4-FB7B-4305-BB0F-78A9B6A3F3A5}" presName="horz1" presStyleCnt="0"/>
      <dgm:spPr/>
    </dgm:pt>
    <dgm:pt modelId="{092B0473-D1E6-4996-AB30-63E4CDBD8460}" type="pres">
      <dgm:prSet presAssocID="{2C6BC7C4-FB7B-4305-BB0F-78A9B6A3F3A5}" presName="tx1" presStyleLbl="revTx" presStyleIdx="1" presStyleCnt="4"/>
      <dgm:spPr/>
    </dgm:pt>
    <dgm:pt modelId="{D82956B5-E257-4578-B6D3-4801DDC93290}" type="pres">
      <dgm:prSet presAssocID="{2C6BC7C4-FB7B-4305-BB0F-78A9B6A3F3A5}" presName="vert1" presStyleCnt="0"/>
      <dgm:spPr/>
    </dgm:pt>
    <dgm:pt modelId="{D67654F5-8CD4-4A00-881F-C066C65B62A4}" type="pres">
      <dgm:prSet presAssocID="{E349F625-048D-4DCF-BD52-0F190771BA70}" presName="thickLine" presStyleLbl="alignNode1" presStyleIdx="2" presStyleCnt="4"/>
      <dgm:spPr/>
    </dgm:pt>
    <dgm:pt modelId="{3A4B8502-8CCF-4ED3-83BF-914CD3A90611}" type="pres">
      <dgm:prSet presAssocID="{E349F625-048D-4DCF-BD52-0F190771BA70}" presName="horz1" presStyleCnt="0"/>
      <dgm:spPr/>
    </dgm:pt>
    <dgm:pt modelId="{ED37BD64-8887-4278-9BC3-0F18E197BF6A}" type="pres">
      <dgm:prSet presAssocID="{E349F625-048D-4DCF-BD52-0F190771BA70}" presName="tx1" presStyleLbl="revTx" presStyleIdx="2" presStyleCnt="4"/>
      <dgm:spPr/>
    </dgm:pt>
    <dgm:pt modelId="{102BF717-9192-4AA0-8FD0-9AE35FFDDD14}" type="pres">
      <dgm:prSet presAssocID="{E349F625-048D-4DCF-BD52-0F190771BA70}" presName="vert1" presStyleCnt="0"/>
      <dgm:spPr/>
    </dgm:pt>
    <dgm:pt modelId="{D3E936DE-60A7-4FF8-AEEF-72F339AF136B}" type="pres">
      <dgm:prSet presAssocID="{386246E8-8536-4A9D-A622-38F59A80FE13}" presName="thickLine" presStyleLbl="alignNode1" presStyleIdx="3" presStyleCnt="4"/>
      <dgm:spPr/>
    </dgm:pt>
    <dgm:pt modelId="{6FFE8389-3049-4AC8-A840-78126FC002E7}" type="pres">
      <dgm:prSet presAssocID="{386246E8-8536-4A9D-A622-38F59A80FE13}" presName="horz1" presStyleCnt="0"/>
      <dgm:spPr/>
    </dgm:pt>
    <dgm:pt modelId="{895D59A5-F90C-42C0-B133-0290747DA315}" type="pres">
      <dgm:prSet presAssocID="{386246E8-8536-4A9D-A622-38F59A80FE13}" presName="tx1" presStyleLbl="revTx" presStyleIdx="3" presStyleCnt="4"/>
      <dgm:spPr/>
    </dgm:pt>
    <dgm:pt modelId="{11A674F1-DCB0-419E-84EF-2C6CB6CB6206}" type="pres">
      <dgm:prSet presAssocID="{386246E8-8536-4A9D-A622-38F59A80FE13}" presName="vert1" presStyleCnt="0"/>
      <dgm:spPr/>
    </dgm:pt>
  </dgm:ptLst>
  <dgm:cxnLst>
    <dgm:cxn modelId="{76792011-FCFA-4A6A-89DD-77A55DE42CCB}" type="presOf" srcId="{E349F625-048D-4DCF-BD52-0F190771BA70}" destId="{ED37BD64-8887-4278-9BC3-0F18E197BF6A}" srcOrd="0" destOrd="0" presId="urn:microsoft.com/office/officeart/2008/layout/LinedList"/>
    <dgm:cxn modelId="{7370C23E-F057-4FD6-ACAC-BBBAD88B90D6}" srcId="{220E541A-BCF9-4768-9A18-1011F8257639}" destId="{E349F625-048D-4DCF-BD52-0F190771BA70}" srcOrd="2" destOrd="0" parTransId="{BF778029-60B2-4518-8825-745B45066262}" sibTransId="{CF518CE8-9E8B-4E83-AC1E-263FFB5B09D2}"/>
    <dgm:cxn modelId="{2F38BD5D-7AFC-4547-B331-55E6C963190A}" type="presOf" srcId="{220E541A-BCF9-4768-9A18-1011F8257639}" destId="{D2D662E5-8FE7-4074-A650-78215C05B355}" srcOrd="0" destOrd="0" presId="urn:microsoft.com/office/officeart/2008/layout/LinedList"/>
    <dgm:cxn modelId="{083DA041-F96C-4693-9E4E-F921A1FFB59C}" type="presOf" srcId="{2C6BC7C4-FB7B-4305-BB0F-78A9B6A3F3A5}" destId="{092B0473-D1E6-4996-AB30-63E4CDBD8460}" srcOrd="0" destOrd="0" presId="urn:microsoft.com/office/officeart/2008/layout/LinedList"/>
    <dgm:cxn modelId="{6D13994F-3AC8-4C36-8E1F-ABED7C5C0491}" type="presOf" srcId="{E9D358DF-3067-49DB-8B2C-D5C2E3638B60}" destId="{B9B1AEE8-55F8-4C4B-988F-702BEAEFA46B}" srcOrd="0" destOrd="0" presId="urn:microsoft.com/office/officeart/2008/layout/LinedList"/>
    <dgm:cxn modelId="{FC8CF790-1B6F-4810-99C5-BA8786D30892}" srcId="{220E541A-BCF9-4768-9A18-1011F8257639}" destId="{E9D358DF-3067-49DB-8B2C-D5C2E3638B60}" srcOrd="0" destOrd="0" parTransId="{266C7805-F593-49AA-A5AD-6DA1C4AF42FE}" sibTransId="{E275257B-4797-4B3A-A34E-146CCC30B73C}"/>
    <dgm:cxn modelId="{F65911BA-9A25-41D3-829F-E3A67160ED9D}" srcId="{220E541A-BCF9-4768-9A18-1011F8257639}" destId="{386246E8-8536-4A9D-A622-38F59A80FE13}" srcOrd="3" destOrd="0" parTransId="{41D1E65C-72C0-4A23-8C79-056C302611D2}" sibTransId="{557DDBD8-D8BC-4200-BFCE-B03C86CC3F59}"/>
    <dgm:cxn modelId="{F683C7C0-1EF6-4D7D-AC95-D57D63428BD4}" srcId="{220E541A-BCF9-4768-9A18-1011F8257639}" destId="{2C6BC7C4-FB7B-4305-BB0F-78A9B6A3F3A5}" srcOrd="1" destOrd="0" parTransId="{8FDCCF45-A474-48F8-A997-11DFB01B92F0}" sibTransId="{A6B9B15F-AEF3-4732-AEB3-D598CABB1435}"/>
    <dgm:cxn modelId="{5E1341CF-2FB9-45D7-A54F-6F40BE821D22}" type="presOf" srcId="{386246E8-8536-4A9D-A622-38F59A80FE13}" destId="{895D59A5-F90C-42C0-B133-0290747DA315}" srcOrd="0" destOrd="0" presId="urn:microsoft.com/office/officeart/2008/layout/LinedList"/>
    <dgm:cxn modelId="{305D070F-C92A-4DF0-9F84-C44F3C97EB1F}" type="presParOf" srcId="{D2D662E5-8FE7-4074-A650-78215C05B355}" destId="{D88D2CBD-29CE-402B-8602-BCBD723BCACE}" srcOrd="0" destOrd="0" presId="urn:microsoft.com/office/officeart/2008/layout/LinedList"/>
    <dgm:cxn modelId="{DD864167-31D1-447A-9063-35578CA5207B}" type="presParOf" srcId="{D2D662E5-8FE7-4074-A650-78215C05B355}" destId="{46D5B29D-E568-414B-9D86-5B39B5254B13}" srcOrd="1" destOrd="0" presId="urn:microsoft.com/office/officeart/2008/layout/LinedList"/>
    <dgm:cxn modelId="{E07409F6-CE97-4ACB-9BEF-8F9ACCC3E62D}" type="presParOf" srcId="{46D5B29D-E568-414B-9D86-5B39B5254B13}" destId="{B9B1AEE8-55F8-4C4B-988F-702BEAEFA46B}" srcOrd="0" destOrd="0" presId="urn:microsoft.com/office/officeart/2008/layout/LinedList"/>
    <dgm:cxn modelId="{3E3B59D1-3A7A-4189-987A-D8F4DD3726D0}" type="presParOf" srcId="{46D5B29D-E568-414B-9D86-5B39B5254B13}" destId="{B8E83133-7992-4F85-B143-A31BCF108123}" srcOrd="1" destOrd="0" presId="urn:microsoft.com/office/officeart/2008/layout/LinedList"/>
    <dgm:cxn modelId="{361AF839-9025-461C-B132-52A45A448D31}" type="presParOf" srcId="{D2D662E5-8FE7-4074-A650-78215C05B355}" destId="{7F52E75C-9AD5-4233-B56C-BF9CFF1D7230}" srcOrd="2" destOrd="0" presId="urn:microsoft.com/office/officeart/2008/layout/LinedList"/>
    <dgm:cxn modelId="{4E9573C7-98EA-4082-96FF-1C9B60FD6B89}" type="presParOf" srcId="{D2D662E5-8FE7-4074-A650-78215C05B355}" destId="{99B332C0-8FB0-4CCA-8FFA-BD4A3B1DD8E9}" srcOrd="3" destOrd="0" presId="urn:microsoft.com/office/officeart/2008/layout/LinedList"/>
    <dgm:cxn modelId="{09D059D5-0B68-4435-853D-BE3B2E6122B0}" type="presParOf" srcId="{99B332C0-8FB0-4CCA-8FFA-BD4A3B1DD8E9}" destId="{092B0473-D1E6-4996-AB30-63E4CDBD8460}" srcOrd="0" destOrd="0" presId="urn:microsoft.com/office/officeart/2008/layout/LinedList"/>
    <dgm:cxn modelId="{1555D77C-05C7-44E1-9605-32E52C2B1858}" type="presParOf" srcId="{99B332C0-8FB0-4CCA-8FFA-BD4A3B1DD8E9}" destId="{D82956B5-E257-4578-B6D3-4801DDC93290}" srcOrd="1" destOrd="0" presId="urn:microsoft.com/office/officeart/2008/layout/LinedList"/>
    <dgm:cxn modelId="{231EC3D7-6A9E-4069-B053-43F36DF5F1AA}" type="presParOf" srcId="{D2D662E5-8FE7-4074-A650-78215C05B355}" destId="{D67654F5-8CD4-4A00-881F-C066C65B62A4}" srcOrd="4" destOrd="0" presId="urn:microsoft.com/office/officeart/2008/layout/LinedList"/>
    <dgm:cxn modelId="{46FB995A-FCE2-4810-9B5E-DAE3D4322C88}" type="presParOf" srcId="{D2D662E5-8FE7-4074-A650-78215C05B355}" destId="{3A4B8502-8CCF-4ED3-83BF-914CD3A90611}" srcOrd="5" destOrd="0" presId="urn:microsoft.com/office/officeart/2008/layout/LinedList"/>
    <dgm:cxn modelId="{245EEB52-D4E9-440C-B3E6-6DA4FCDA9681}" type="presParOf" srcId="{3A4B8502-8CCF-4ED3-83BF-914CD3A90611}" destId="{ED37BD64-8887-4278-9BC3-0F18E197BF6A}" srcOrd="0" destOrd="0" presId="urn:microsoft.com/office/officeart/2008/layout/LinedList"/>
    <dgm:cxn modelId="{EFE6C620-06EB-4F3D-8536-3692096E690F}" type="presParOf" srcId="{3A4B8502-8CCF-4ED3-83BF-914CD3A90611}" destId="{102BF717-9192-4AA0-8FD0-9AE35FFDDD14}" srcOrd="1" destOrd="0" presId="urn:microsoft.com/office/officeart/2008/layout/LinedList"/>
    <dgm:cxn modelId="{EE37C4CB-2172-4F5A-95F8-0735CAEA5933}" type="presParOf" srcId="{D2D662E5-8FE7-4074-A650-78215C05B355}" destId="{D3E936DE-60A7-4FF8-AEEF-72F339AF136B}" srcOrd="6" destOrd="0" presId="urn:microsoft.com/office/officeart/2008/layout/LinedList"/>
    <dgm:cxn modelId="{72D141B2-0E4B-4E35-9B27-2A6C5B0149DF}" type="presParOf" srcId="{D2D662E5-8FE7-4074-A650-78215C05B355}" destId="{6FFE8389-3049-4AC8-A840-78126FC002E7}" srcOrd="7" destOrd="0" presId="urn:microsoft.com/office/officeart/2008/layout/LinedList"/>
    <dgm:cxn modelId="{54F1F428-63E5-4509-AF53-1531289B53F2}" type="presParOf" srcId="{6FFE8389-3049-4AC8-A840-78126FC002E7}" destId="{895D59A5-F90C-42C0-B133-0290747DA315}" srcOrd="0" destOrd="0" presId="urn:microsoft.com/office/officeart/2008/layout/LinedList"/>
    <dgm:cxn modelId="{77654C77-16F6-4D08-B46E-B2399BBE8BE6}" type="presParOf" srcId="{6FFE8389-3049-4AC8-A840-78126FC002E7}" destId="{11A674F1-DCB0-419E-84EF-2C6CB6CB62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FD8512-9BF3-4887-8213-10BC8EDAA49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ADCC6E6-8983-4737-85C5-6F3B74870E92}">
      <dgm:prSet/>
      <dgm:spPr/>
      <dgm:t>
        <a:bodyPr/>
        <a:lstStyle/>
        <a:p>
          <a:r>
            <a:rPr lang="en-US" dirty="0"/>
            <a:t>Pandas</a:t>
          </a:r>
        </a:p>
      </dgm:t>
    </dgm:pt>
    <dgm:pt modelId="{D754B865-A2DF-45E4-A903-4DFD8663EF8B}" type="parTrans" cxnId="{5ED5F8F3-7204-44E5-83B2-27A3D4109A48}">
      <dgm:prSet/>
      <dgm:spPr/>
      <dgm:t>
        <a:bodyPr/>
        <a:lstStyle/>
        <a:p>
          <a:endParaRPr lang="en-US"/>
        </a:p>
      </dgm:t>
    </dgm:pt>
    <dgm:pt modelId="{14CF84C0-E2FB-4A01-B4DA-CA5B583AB728}" type="sibTrans" cxnId="{5ED5F8F3-7204-44E5-83B2-27A3D4109A48}">
      <dgm:prSet/>
      <dgm:spPr/>
      <dgm:t>
        <a:bodyPr/>
        <a:lstStyle/>
        <a:p>
          <a:endParaRPr lang="en-US"/>
        </a:p>
      </dgm:t>
    </dgm:pt>
    <dgm:pt modelId="{1542B1AA-9C19-4503-ACBD-154B73256AAB}">
      <dgm:prSet/>
      <dgm:spPr/>
      <dgm:t>
        <a:bodyPr/>
        <a:lstStyle/>
        <a:p>
          <a:r>
            <a:rPr lang="en-US"/>
            <a:t>NumPy</a:t>
          </a:r>
        </a:p>
      </dgm:t>
    </dgm:pt>
    <dgm:pt modelId="{C7F929F5-779C-49F3-A966-E490A19F3F8D}" type="parTrans" cxnId="{B0E16DE9-7995-475C-9B43-579187FF453F}">
      <dgm:prSet/>
      <dgm:spPr/>
      <dgm:t>
        <a:bodyPr/>
        <a:lstStyle/>
        <a:p>
          <a:endParaRPr lang="en-US"/>
        </a:p>
      </dgm:t>
    </dgm:pt>
    <dgm:pt modelId="{BCF945E3-0B2A-4A74-881E-E171B0038431}" type="sibTrans" cxnId="{B0E16DE9-7995-475C-9B43-579187FF453F}">
      <dgm:prSet/>
      <dgm:spPr/>
      <dgm:t>
        <a:bodyPr/>
        <a:lstStyle/>
        <a:p>
          <a:endParaRPr lang="en-US"/>
        </a:p>
      </dgm:t>
    </dgm:pt>
    <dgm:pt modelId="{DA58D689-B069-479E-A845-978A7DAC9341}">
      <dgm:prSet/>
      <dgm:spPr/>
      <dgm:t>
        <a:bodyPr/>
        <a:lstStyle/>
        <a:p>
          <a:r>
            <a:rPr lang="en-US" dirty="0"/>
            <a:t>Matplotlib</a:t>
          </a:r>
        </a:p>
      </dgm:t>
    </dgm:pt>
    <dgm:pt modelId="{0C6605A4-515D-4858-A798-9004C588A195}" type="parTrans" cxnId="{C1D0DE73-96D2-475F-A7CB-E10DCE8787C6}">
      <dgm:prSet/>
      <dgm:spPr/>
      <dgm:t>
        <a:bodyPr/>
        <a:lstStyle/>
        <a:p>
          <a:endParaRPr lang="en-US"/>
        </a:p>
      </dgm:t>
    </dgm:pt>
    <dgm:pt modelId="{CB1C1F5C-D221-4F19-BA95-42FA41790C1B}" type="sibTrans" cxnId="{C1D0DE73-96D2-475F-A7CB-E10DCE8787C6}">
      <dgm:prSet/>
      <dgm:spPr/>
      <dgm:t>
        <a:bodyPr/>
        <a:lstStyle/>
        <a:p>
          <a:endParaRPr lang="en-US"/>
        </a:p>
      </dgm:t>
    </dgm:pt>
    <dgm:pt modelId="{5194E0A5-E2FD-4A9D-9150-12B9DC9F58E2}">
      <dgm:prSet/>
      <dgm:spPr/>
      <dgm:t>
        <a:bodyPr/>
        <a:lstStyle/>
        <a:p>
          <a:r>
            <a:rPr lang="en-US"/>
            <a:t>Seaborn</a:t>
          </a:r>
        </a:p>
      </dgm:t>
    </dgm:pt>
    <dgm:pt modelId="{CAAF01D4-E042-466E-A038-094A1260C7AB}" type="parTrans" cxnId="{464E6CA9-B245-47B2-98CC-20A6CE04769F}">
      <dgm:prSet/>
      <dgm:spPr/>
      <dgm:t>
        <a:bodyPr/>
        <a:lstStyle/>
        <a:p>
          <a:endParaRPr lang="en-US"/>
        </a:p>
      </dgm:t>
    </dgm:pt>
    <dgm:pt modelId="{FE96ECFB-0A82-4076-B267-F637AD4C8352}" type="sibTrans" cxnId="{464E6CA9-B245-47B2-98CC-20A6CE04769F}">
      <dgm:prSet/>
      <dgm:spPr/>
      <dgm:t>
        <a:bodyPr/>
        <a:lstStyle/>
        <a:p>
          <a:endParaRPr lang="en-US"/>
        </a:p>
      </dgm:t>
    </dgm:pt>
    <dgm:pt modelId="{37E3CE6E-16F9-4407-9D0C-969EF2250F60}">
      <dgm:prSet/>
      <dgm:spPr/>
      <dgm:t>
        <a:bodyPr/>
        <a:lstStyle/>
        <a:p>
          <a:r>
            <a:rPr lang="en-US"/>
            <a:t>Sklearn</a:t>
          </a:r>
        </a:p>
      </dgm:t>
    </dgm:pt>
    <dgm:pt modelId="{30BC824E-B1D8-4F9C-819E-08ED59E8A7AC}" type="parTrans" cxnId="{CE6A0D79-FC98-46A9-89F2-BA763084E3D8}">
      <dgm:prSet/>
      <dgm:spPr/>
      <dgm:t>
        <a:bodyPr/>
        <a:lstStyle/>
        <a:p>
          <a:endParaRPr lang="en-US"/>
        </a:p>
      </dgm:t>
    </dgm:pt>
    <dgm:pt modelId="{ECE4AD0C-9787-419A-AF07-6E4203EC9B8A}" type="sibTrans" cxnId="{CE6A0D79-FC98-46A9-89F2-BA763084E3D8}">
      <dgm:prSet/>
      <dgm:spPr/>
      <dgm:t>
        <a:bodyPr/>
        <a:lstStyle/>
        <a:p>
          <a:endParaRPr lang="en-US"/>
        </a:p>
      </dgm:t>
    </dgm:pt>
    <dgm:pt modelId="{F3D74300-B599-4D18-A28C-3BF2FB901DEC}">
      <dgm:prSet/>
      <dgm:spPr/>
      <dgm:t>
        <a:bodyPr/>
        <a:lstStyle/>
        <a:p>
          <a:r>
            <a:rPr lang="en-US"/>
            <a:t>dplyr</a:t>
          </a:r>
        </a:p>
      </dgm:t>
    </dgm:pt>
    <dgm:pt modelId="{2F35EF1E-8616-4DB5-9933-83E3ED329AED}" type="parTrans" cxnId="{F5639FD1-110A-4AA3-BB0A-750B1406C609}">
      <dgm:prSet/>
      <dgm:spPr/>
      <dgm:t>
        <a:bodyPr/>
        <a:lstStyle/>
        <a:p>
          <a:endParaRPr lang="en-US"/>
        </a:p>
      </dgm:t>
    </dgm:pt>
    <dgm:pt modelId="{77FE8BED-AED4-4BCD-8051-B457CC2EAA44}" type="sibTrans" cxnId="{F5639FD1-110A-4AA3-BB0A-750B1406C609}">
      <dgm:prSet/>
      <dgm:spPr/>
      <dgm:t>
        <a:bodyPr/>
        <a:lstStyle/>
        <a:p>
          <a:endParaRPr lang="en-US"/>
        </a:p>
      </dgm:t>
    </dgm:pt>
    <dgm:pt modelId="{3F049C63-A079-4875-967A-7C00E1E1FB98}" type="pres">
      <dgm:prSet presAssocID="{65FD8512-9BF3-4887-8213-10BC8EDAA491}" presName="vert0" presStyleCnt="0">
        <dgm:presLayoutVars>
          <dgm:dir/>
          <dgm:animOne val="branch"/>
          <dgm:animLvl val="lvl"/>
        </dgm:presLayoutVars>
      </dgm:prSet>
      <dgm:spPr/>
    </dgm:pt>
    <dgm:pt modelId="{A49803E5-F9A3-4E25-9F10-95B7D15467A0}" type="pres">
      <dgm:prSet presAssocID="{DADCC6E6-8983-4737-85C5-6F3B74870E92}" presName="thickLine" presStyleLbl="alignNode1" presStyleIdx="0" presStyleCnt="6"/>
      <dgm:spPr/>
    </dgm:pt>
    <dgm:pt modelId="{0B923E86-A196-49DE-8138-4527171D1F75}" type="pres">
      <dgm:prSet presAssocID="{DADCC6E6-8983-4737-85C5-6F3B74870E92}" presName="horz1" presStyleCnt="0"/>
      <dgm:spPr/>
    </dgm:pt>
    <dgm:pt modelId="{E77945A3-A986-4195-BBAE-CC1EA22B3C50}" type="pres">
      <dgm:prSet presAssocID="{DADCC6E6-8983-4737-85C5-6F3B74870E92}" presName="tx1" presStyleLbl="revTx" presStyleIdx="0" presStyleCnt="6"/>
      <dgm:spPr/>
    </dgm:pt>
    <dgm:pt modelId="{0C0308D6-8B93-46C1-8F45-4450DFA27063}" type="pres">
      <dgm:prSet presAssocID="{DADCC6E6-8983-4737-85C5-6F3B74870E92}" presName="vert1" presStyleCnt="0"/>
      <dgm:spPr/>
    </dgm:pt>
    <dgm:pt modelId="{54B5BD3D-C6E6-4884-A135-A655DD709045}" type="pres">
      <dgm:prSet presAssocID="{1542B1AA-9C19-4503-ACBD-154B73256AAB}" presName="thickLine" presStyleLbl="alignNode1" presStyleIdx="1" presStyleCnt="6"/>
      <dgm:spPr/>
    </dgm:pt>
    <dgm:pt modelId="{D3678856-EC47-4ED5-9DF2-7C5A31E519C8}" type="pres">
      <dgm:prSet presAssocID="{1542B1AA-9C19-4503-ACBD-154B73256AAB}" presName="horz1" presStyleCnt="0"/>
      <dgm:spPr/>
    </dgm:pt>
    <dgm:pt modelId="{2FD32252-A62E-4D74-A2EC-48E5E4CBF459}" type="pres">
      <dgm:prSet presAssocID="{1542B1AA-9C19-4503-ACBD-154B73256AAB}" presName="tx1" presStyleLbl="revTx" presStyleIdx="1" presStyleCnt="6"/>
      <dgm:spPr/>
    </dgm:pt>
    <dgm:pt modelId="{EB9000C2-8DF5-4FFD-9834-C62011A7DC0C}" type="pres">
      <dgm:prSet presAssocID="{1542B1AA-9C19-4503-ACBD-154B73256AAB}" presName="vert1" presStyleCnt="0"/>
      <dgm:spPr/>
    </dgm:pt>
    <dgm:pt modelId="{DA26318F-D65C-48D3-B972-66DB7FE300B6}" type="pres">
      <dgm:prSet presAssocID="{DA58D689-B069-479E-A845-978A7DAC9341}" presName="thickLine" presStyleLbl="alignNode1" presStyleIdx="2" presStyleCnt="6"/>
      <dgm:spPr/>
    </dgm:pt>
    <dgm:pt modelId="{D8A66433-4BD3-40C4-A1B4-79E5ABCC197D}" type="pres">
      <dgm:prSet presAssocID="{DA58D689-B069-479E-A845-978A7DAC9341}" presName="horz1" presStyleCnt="0"/>
      <dgm:spPr/>
    </dgm:pt>
    <dgm:pt modelId="{EFE80E64-4860-4E41-9E46-D417DCE18D6B}" type="pres">
      <dgm:prSet presAssocID="{DA58D689-B069-479E-A845-978A7DAC9341}" presName="tx1" presStyleLbl="revTx" presStyleIdx="2" presStyleCnt="6"/>
      <dgm:spPr/>
    </dgm:pt>
    <dgm:pt modelId="{D40F5120-4BA5-43BC-AC6B-5ADCD056B316}" type="pres">
      <dgm:prSet presAssocID="{DA58D689-B069-479E-A845-978A7DAC9341}" presName="vert1" presStyleCnt="0"/>
      <dgm:spPr/>
    </dgm:pt>
    <dgm:pt modelId="{F1E307BA-F1A0-4373-963F-673B2A24F484}" type="pres">
      <dgm:prSet presAssocID="{5194E0A5-E2FD-4A9D-9150-12B9DC9F58E2}" presName="thickLine" presStyleLbl="alignNode1" presStyleIdx="3" presStyleCnt="6"/>
      <dgm:spPr/>
    </dgm:pt>
    <dgm:pt modelId="{80D1993F-5FE6-4065-A362-B3189A8A8B73}" type="pres">
      <dgm:prSet presAssocID="{5194E0A5-E2FD-4A9D-9150-12B9DC9F58E2}" presName="horz1" presStyleCnt="0"/>
      <dgm:spPr/>
    </dgm:pt>
    <dgm:pt modelId="{EA22EAE7-E75E-4A88-9F2E-6F73EC0A9C87}" type="pres">
      <dgm:prSet presAssocID="{5194E0A5-E2FD-4A9D-9150-12B9DC9F58E2}" presName="tx1" presStyleLbl="revTx" presStyleIdx="3" presStyleCnt="6"/>
      <dgm:spPr/>
    </dgm:pt>
    <dgm:pt modelId="{DF371264-4360-4648-B87B-95DC589523A3}" type="pres">
      <dgm:prSet presAssocID="{5194E0A5-E2FD-4A9D-9150-12B9DC9F58E2}" presName="vert1" presStyleCnt="0"/>
      <dgm:spPr/>
    </dgm:pt>
    <dgm:pt modelId="{3A7DC43F-372A-4C14-9DF3-6A61261EE986}" type="pres">
      <dgm:prSet presAssocID="{37E3CE6E-16F9-4407-9D0C-969EF2250F60}" presName="thickLine" presStyleLbl="alignNode1" presStyleIdx="4" presStyleCnt="6"/>
      <dgm:spPr/>
    </dgm:pt>
    <dgm:pt modelId="{E69A157D-2532-4722-9645-86C6D1D3E075}" type="pres">
      <dgm:prSet presAssocID="{37E3CE6E-16F9-4407-9D0C-969EF2250F60}" presName="horz1" presStyleCnt="0"/>
      <dgm:spPr/>
    </dgm:pt>
    <dgm:pt modelId="{E9867429-3992-427B-9D45-14A9FD8DA373}" type="pres">
      <dgm:prSet presAssocID="{37E3CE6E-16F9-4407-9D0C-969EF2250F60}" presName="tx1" presStyleLbl="revTx" presStyleIdx="4" presStyleCnt="6"/>
      <dgm:spPr/>
    </dgm:pt>
    <dgm:pt modelId="{276B80BB-F598-4801-97F0-56D8F4B6EFB2}" type="pres">
      <dgm:prSet presAssocID="{37E3CE6E-16F9-4407-9D0C-969EF2250F60}" presName="vert1" presStyleCnt="0"/>
      <dgm:spPr/>
    </dgm:pt>
    <dgm:pt modelId="{CA652F2A-7C86-4A4D-81C9-3BB02E04A2D7}" type="pres">
      <dgm:prSet presAssocID="{F3D74300-B599-4D18-A28C-3BF2FB901DEC}" presName="thickLine" presStyleLbl="alignNode1" presStyleIdx="5" presStyleCnt="6"/>
      <dgm:spPr/>
    </dgm:pt>
    <dgm:pt modelId="{4228B35C-534E-480C-9348-A7AF096C510F}" type="pres">
      <dgm:prSet presAssocID="{F3D74300-B599-4D18-A28C-3BF2FB901DEC}" presName="horz1" presStyleCnt="0"/>
      <dgm:spPr/>
    </dgm:pt>
    <dgm:pt modelId="{7A6F40C3-556A-45E9-9C6A-DD9058633B13}" type="pres">
      <dgm:prSet presAssocID="{F3D74300-B599-4D18-A28C-3BF2FB901DEC}" presName="tx1" presStyleLbl="revTx" presStyleIdx="5" presStyleCnt="6"/>
      <dgm:spPr/>
    </dgm:pt>
    <dgm:pt modelId="{9D918953-7BC5-43CC-96FC-359EF5FA195C}" type="pres">
      <dgm:prSet presAssocID="{F3D74300-B599-4D18-A28C-3BF2FB901DEC}" presName="vert1" presStyleCnt="0"/>
      <dgm:spPr/>
    </dgm:pt>
  </dgm:ptLst>
  <dgm:cxnLst>
    <dgm:cxn modelId="{07838828-1755-4107-A7C0-9E50CF54162F}" type="presOf" srcId="{DADCC6E6-8983-4737-85C5-6F3B74870E92}" destId="{E77945A3-A986-4195-BBAE-CC1EA22B3C50}" srcOrd="0" destOrd="0" presId="urn:microsoft.com/office/officeart/2008/layout/LinedList"/>
    <dgm:cxn modelId="{181F213D-0580-4E28-A3F4-E77F1EBE0799}" type="presOf" srcId="{1542B1AA-9C19-4503-ACBD-154B73256AAB}" destId="{2FD32252-A62E-4D74-A2EC-48E5E4CBF459}" srcOrd="0" destOrd="0" presId="urn:microsoft.com/office/officeart/2008/layout/LinedList"/>
    <dgm:cxn modelId="{7AEAD95C-38B1-4324-B467-314B23AF179A}" type="presOf" srcId="{65FD8512-9BF3-4887-8213-10BC8EDAA491}" destId="{3F049C63-A079-4875-967A-7C00E1E1FB98}" srcOrd="0" destOrd="0" presId="urn:microsoft.com/office/officeart/2008/layout/LinedList"/>
    <dgm:cxn modelId="{733F6D6C-C357-48AA-A3DD-7AACA6054C3D}" type="presOf" srcId="{5194E0A5-E2FD-4A9D-9150-12B9DC9F58E2}" destId="{EA22EAE7-E75E-4A88-9F2E-6F73EC0A9C87}" srcOrd="0" destOrd="0" presId="urn:microsoft.com/office/officeart/2008/layout/LinedList"/>
    <dgm:cxn modelId="{4FEA3173-4C8F-4E2D-BDFE-9E971C765E91}" type="presOf" srcId="{37E3CE6E-16F9-4407-9D0C-969EF2250F60}" destId="{E9867429-3992-427B-9D45-14A9FD8DA373}" srcOrd="0" destOrd="0" presId="urn:microsoft.com/office/officeart/2008/layout/LinedList"/>
    <dgm:cxn modelId="{C1D0DE73-96D2-475F-A7CB-E10DCE8787C6}" srcId="{65FD8512-9BF3-4887-8213-10BC8EDAA491}" destId="{DA58D689-B069-479E-A845-978A7DAC9341}" srcOrd="2" destOrd="0" parTransId="{0C6605A4-515D-4858-A798-9004C588A195}" sibTransId="{CB1C1F5C-D221-4F19-BA95-42FA41790C1B}"/>
    <dgm:cxn modelId="{CE6A0D79-FC98-46A9-89F2-BA763084E3D8}" srcId="{65FD8512-9BF3-4887-8213-10BC8EDAA491}" destId="{37E3CE6E-16F9-4407-9D0C-969EF2250F60}" srcOrd="4" destOrd="0" parTransId="{30BC824E-B1D8-4F9C-819E-08ED59E8A7AC}" sibTransId="{ECE4AD0C-9787-419A-AF07-6E4203EC9B8A}"/>
    <dgm:cxn modelId="{F51B70A0-C5A5-42BB-8198-F6673DBF17D4}" type="presOf" srcId="{DA58D689-B069-479E-A845-978A7DAC9341}" destId="{EFE80E64-4860-4E41-9E46-D417DCE18D6B}" srcOrd="0" destOrd="0" presId="urn:microsoft.com/office/officeart/2008/layout/LinedList"/>
    <dgm:cxn modelId="{464E6CA9-B245-47B2-98CC-20A6CE04769F}" srcId="{65FD8512-9BF3-4887-8213-10BC8EDAA491}" destId="{5194E0A5-E2FD-4A9D-9150-12B9DC9F58E2}" srcOrd="3" destOrd="0" parTransId="{CAAF01D4-E042-466E-A038-094A1260C7AB}" sibTransId="{FE96ECFB-0A82-4076-B267-F637AD4C8352}"/>
    <dgm:cxn modelId="{F5639FD1-110A-4AA3-BB0A-750B1406C609}" srcId="{65FD8512-9BF3-4887-8213-10BC8EDAA491}" destId="{F3D74300-B599-4D18-A28C-3BF2FB901DEC}" srcOrd="5" destOrd="0" parTransId="{2F35EF1E-8616-4DB5-9933-83E3ED329AED}" sibTransId="{77FE8BED-AED4-4BCD-8051-B457CC2EAA44}"/>
    <dgm:cxn modelId="{1C261FE0-03B8-44D5-8395-F4E46D76901A}" type="presOf" srcId="{F3D74300-B599-4D18-A28C-3BF2FB901DEC}" destId="{7A6F40C3-556A-45E9-9C6A-DD9058633B13}" srcOrd="0" destOrd="0" presId="urn:microsoft.com/office/officeart/2008/layout/LinedList"/>
    <dgm:cxn modelId="{B0E16DE9-7995-475C-9B43-579187FF453F}" srcId="{65FD8512-9BF3-4887-8213-10BC8EDAA491}" destId="{1542B1AA-9C19-4503-ACBD-154B73256AAB}" srcOrd="1" destOrd="0" parTransId="{C7F929F5-779C-49F3-A966-E490A19F3F8D}" sibTransId="{BCF945E3-0B2A-4A74-881E-E171B0038431}"/>
    <dgm:cxn modelId="{5ED5F8F3-7204-44E5-83B2-27A3D4109A48}" srcId="{65FD8512-9BF3-4887-8213-10BC8EDAA491}" destId="{DADCC6E6-8983-4737-85C5-6F3B74870E92}" srcOrd="0" destOrd="0" parTransId="{D754B865-A2DF-45E4-A903-4DFD8663EF8B}" sibTransId="{14CF84C0-E2FB-4A01-B4DA-CA5B583AB728}"/>
    <dgm:cxn modelId="{908AFA0D-9F45-4C9C-860B-1FCA6F02BF9A}" type="presParOf" srcId="{3F049C63-A079-4875-967A-7C00E1E1FB98}" destId="{A49803E5-F9A3-4E25-9F10-95B7D15467A0}" srcOrd="0" destOrd="0" presId="urn:microsoft.com/office/officeart/2008/layout/LinedList"/>
    <dgm:cxn modelId="{17A2435B-F6AE-466B-9AEC-BDC616221D66}" type="presParOf" srcId="{3F049C63-A079-4875-967A-7C00E1E1FB98}" destId="{0B923E86-A196-49DE-8138-4527171D1F75}" srcOrd="1" destOrd="0" presId="urn:microsoft.com/office/officeart/2008/layout/LinedList"/>
    <dgm:cxn modelId="{12880E58-249F-4C24-9B5A-6E1694F63F72}" type="presParOf" srcId="{0B923E86-A196-49DE-8138-4527171D1F75}" destId="{E77945A3-A986-4195-BBAE-CC1EA22B3C50}" srcOrd="0" destOrd="0" presId="urn:microsoft.com/office/officeart/2008/layout/LinedList"/>
    <dgm:cxn modelId="{B37CE7DA-B970-4A13-AC7F-68F99C07BE77}" type="presParOf" srcId="{0B923E86-A196-49DE-8138-4527171D1F75}" destId="{0C0308D6-8B93-46C1-8F45-4450DFA27063}" srcOrd="1" destOrd="0" presId="urn:microsoft.com/office/officeart/2008/layout/LinedList"/>
    <dgm:cxn modelId="{7D94AD46-F32E-4286-83A5-E8E2F02AC9AF}" type="presParOf" srcId="{3F049C63-A079-4875-967A-7C00E1E1FB98}" destId="{54B5BD3D-C6E6-4884-A135-A655DD709045}" srcOrd="2" destOrd="0" presId="urn:microsoft.com/office/officeart/2008/layout/LinedList"/>
    <dgm:cxn modelId="{428E30AF-450E-4465-983B-40DBA038C2A3}" type="presParOf" srcId="{3F049C63-A079-4875-967A-7C00E1E1FB98}" destId="{D3678856-EC47-4ED5-9DF2-7C5A31E519C8}" srcOrd="3" destOrd="0" presId="urn:microsoft.com/office/officeart/2008/layout/LinedList"/>
    <dgm:cxn modelId="{996176DD-7FBF-4156-A540-853E88BB7C25}" type="presParOf" srcId="{D3678856-EC47-4ED5-9DF2-7C5A31E519C8}" destId="{2FD32252-A62E-4D74-A2EC-48E5E4CBF459}" srcOrd="0" destOrd="0" presId="urn:microsoft.com/office/officeart/2008/layout/LinedList"/>
    <dgm:cxn modelId="{C4CDEA1A-1AF6-4750-AC5F-F73FE39CB148}" type="presParOf" srcId="{D3678856-EC47-4ED5-9DF2-7C5A31E519C8}" destId="{EB9000C2-8DF5-4FFD-9834-C62011A7DC0C}" srcOrd="1" destOrd="0" presId="urn:microsoft.com/office/officeart/2008/layout/LinedList"/>
    <dgm:cxn modelId="{A922337D-E74F-4027-B725-01E9C78EF4C1}" type="presParOf" srcId="{3F049C63-A079-4875-967A-7C00E1E1FB98}" destId="{DA26318F-D65C-48D3-B972-66DB7FE300B6}" srcOrd="4" destOrd="0" presId="urn:microsoft.com/office/officeart/2008/layout/LinedList"/>
    <dgm:cxn modelId="{0EDA120B-CB4C-4D7C-9C0B-0624615F2462}" type="presParOf" srcId="{3F049C63-A079-4875-967A-7C00E1E1FB98}" destId="{D8A66433-4BD3-40C4-A1B4-79E5ABCC197D}" srcOrd="5" destOrd="0" presId="urn:microsoft.com/office/officeart/2008/layout/LinedList"/>
    <dgm:cxn modelId="{4D5055AB-7A58-4228-9A49-3093FA0F945D}" type="presParOf" srcId="{D8A66433-4BD3-40C4-A1B4-79E5ABCC197D}" destId="{EFE80E64-4860-4E41-9E46-D417DCE18D6B}" srcOrd="0" destOrd="0" presId="urn:microsoft.com/office/officeart/2008/layout/LinedList"/>
    <dgm:cxn modelId="{DD8445C0-FFC5-4182-B6B3-7D0431884383}" type="presParOf" srcId="{D8A66433-4BD3-40C4-A1B4-79E5ABCC197D}" destId="{D40F5120-4BA5-43BC-AC6B-5ADCD056B316}" srcOrd="1" destOrd="0" presId="urn:microsoft.com/office/officeart/2008/layout/LinedList"/>
    <dgm:cxn modelId="{B92C4C75-10E9-4074-9946-921136463DF2}" type="presParOf" srcId="{3F049C63-A079-4875-967A-7C00E1E1FB98}" destId="{F1E307BA-F1A0-4373-963F-673B2A24F484}" srcOrd="6" destOrd="0" presId="urn:microsoft.com/office/officeart/2008/layout/LinedList"/>
    <dgm:cxn modelId="{A80336F7-B08E-435F-886A-425ECFA7A1DB}" type="presParOf" srcId="{3F049C63-A079-4875-967A-7C00E1E1FB98}" destId="{80D1993F-5FE6-4065-A362-B3189A8A8B73}" srcOrd="7" destOrd="0" presId="urn:microsoft.com/office/officeart/2008/layout/LinedList"/>
    <dgm:cxn modelId="{A43BBA3A-4FD6-47C7-8B28-1645DCB330EC}" type="presParOf" srcId="{80D1993F-5FE6-4065-A362-B3189A8A8B73}" destId="{EA22EAE7-E75E-4A88-9F2E-6F73EC0A9C87}" srcOrd="0" destOrd="0" presId="urn:microsoft.com/office/officeart/2008/layout/LinedList"/>
    <dgm:cxn modelId="{77D4709D-6132-4930-A227-A395DB33C01C}" type="presParOf" srcId="{80D1993F-5FE6-4065-A362-B3189A8A8B73}" destId="{DF371264-4360-4648-B87B-95DC589523A3}" srcOrd="1" destOrd="0" presId="urn:microsoft.com/office/officeart/2008/layout/LinedList"/>
    <dgm:cxn modelId="{70E121B5-DC09-46EF-81C1-E97D0FE2296B}" type="presParOf" srcId="{3F049C63-A079-4875-967A-7C00E1E1FB98}" destId="{3A7DC43F-372A-4C14-9DF3-6A61261EE986}" srcOrd="8" destOrd="0" presId="urn:microsoft.com/office/officeart/2008/layout/LinedList"/>
    <dgm:cxn modelId="{71CCD66F-7D6F-46EE-8750-7F9E70F29DC9}" type="presParOf" srcId="{3F049C63-A079-4875-967A-7C00E1E1FB98}" destId="{E69A157D-2532-4722-9645-86C6D1D3E075}" srcOrd="9" destOrd="0" presId="urn:microsoft.com/office/officeart/2008/layout/LinedList"/>
    <dgm:cxn modelId="{7C7D2722-A553-4CCA-BD7D-7F4F4CA55379}" type="presParOf" srcId="{E69A157D-2532-4722-9645-86C6D1D3E075}" destId="{E9867429-3992-427B-9D45-14A9FD8DA373}" srcOrd="0" destOrd="0" presId="urn:microsoft.com/office/officeart/2008/layout/LinedList"/>
    <dgm:cxn modelId="{B8356732-94D9-4A08-95A2-A7B51DB8D2EC}" type="presParOf" srcId="{E69A157D-2532-4722-9645-86C6D1D3E075}" destId="{276B80BB-F598-4801-97F0-56D8F4B6EFB2}" srcOrd="1" destOrd="0" presId="urn:microsoft.com/office/officeart/2008/layout/LinedList"/>
    <dgm:cxn modelId="{86A9281D-84D7-41DA-B927-C56F3FC8AA6D}" type="presParOf" srcId="{3F049C63-A079-4875-967A-7C00E1E1FB98}" destId="{CA652F2A-7C86-4A4D-81C9-3BB02E04A2D7}" srcOrd="10" destOrd="0" presId="urn:microsoft.com/office/officeart/2008/layout/LinedList"/>
    <dgm:cxn modelId="{FA50B20E-8270-4182-BB14-B327CD56CBFA}" type="presParOf" srcId="{3F049C63-A079-4875-967A-7C00E1E1FB98}" destId="{4228B35C-534E-480C-9348-A7AF096C510F}" srcOrd="11" destOrd="0" presId="urn:microsoft.com/office/officeart/2008/layout/LinedList"/>
    <dgm:cxn modelId="{CFFC257D-01CC-4184-A8C4-995F40AC4E9E}" type="presParOf" srcId="{4228B35C-534E-480C-9348-A7AF096C510F}" destId="{7A6F40C3-556A-45E9-9C6A-DD9058633B13}" srcOrd="0" destOrd="0" presId="urn:microsoft.com/office/officeart/2008/layout/LinedList"/>
    <dgm:cxn modelId="{E98D17A2-BFD7-4F88-BEC2-48855DC0DDC8}" type="presParOf" srcId="{4228B35C-534E-480C-9348-A7AF096C510F}" destId="{9D918953-7BC5-43CC-96FC-359EF5FA19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872FA6-61A4-4326-822C-A5152F362117}"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287E5B18-69E0-4242-B9CC-5A7A09A25C2B}">
      <dgm:prSet phldrT="[Text]" phldr="0"/>
      <dgm:spPr/>
      <dgm:t>
        <a:bodyPr/>
        <a:lstStyle/>
        <a:p>
          <a:pPr rtl="0"/>
          <a:r>
            <a:rPr lang="en-US" dirty="0">
              <a:latin typeface="Book Antiqua"/>
            </a:rPr>
            <a:t>Recency (R score)</a:t>
          </a:r>
          <a:endParaRPr lang="en-US" dirty="0"/>
        </a:p>
      </dgm:t>
    </dgm:pt>
    <dgm:pt modelId="{F72E4F8F-489D-4666-8084-3FC99DC7AEAC}" type="parTrans" cxnId="{86792E50-3020-4529-9504-CAB2CDD76481}">
      <dgm:prSet/>
      <dgm:spPr/>
      <dgm:t>
        <a:bodyPr/>
        <a:lstStyle/>
        <a:p>
          <a:endParaRPr lang="en-US"/>
        </a:p>
      </dgm:t>
    </dgm:pt>
    <dgm:pt modelId="{BCB43A52-4004-4993-AE01-740EA0610F3A}" type="sibTrans" cxnId="{86792E50-3020-4529-9504-CAB2CDD76481}">
      <dgm:prSet/>
      <dgm:spPr/>
      <dgm:t>
        <a:bodyPr/>
        <a:lstStyle/>
        <a:p>
          <a:endParaRPr lang="en-US"/>
        </a:p>
      </dgm:t>
    </dgm:pt>
    <dgm:pt modelId="{D4A43B2D-4760-4F95-A3B6-D37A13507C92}">
      <dgm:prSet phldrT="[Text]" phldr="0"/>
      <dgm:spPr/>
      <dgm:t>
        <a:bodyPr/>
        <a:lstStyle/>
        <a:p>
          <a:pPr rtl="0"/>
          <a:r>
            <a:rPr lang="en-US" dirty="0">
              <a:latin typeface="Book Antiqua"/>
            </a:rPr>
            <a:t>1 – Customer who visited within  a month</a:t>
          </a:r>
          <a:endParaRPr lang="en-US" dirty="0"/>
        </a:p>
      </dgm:t>
    </dgm:pt>
    <dgm:pt modelId="{C03B5D1A-1B8D-4525-900F-9B119F78CB5C}" type="parTrans" cxnId="{87FD1816-12B2-4EC6-9B26-8EEB16C7F1E7}">
      <dgm:prSet/>
      <dgm:spPr/>
      <dgm:t>
        <a:bodyPr/>
        <a:lstStyle/>
        <a:p>
          <a:endParaRPr lang="en-US"/>
        </a:p>
      </dgm:t>
    </dgm:pt>
    <dgm:pt modelId="{90243D24-39E6-49DE-B369-B8C15D1A0CA8}" type="sibTrans" cxnId="{87FD1816-12B2-4EC6-9B26-8EEB16C7F1E7}">
      <dgm:prSet/>
      <dgm:spPr/>
      <dgm:t>
        <a:bodyPr/>
        <a:lstStyle/>
        <a:p>
          <a:endParaRPr lang="en-US"/>
        </a:p>
      </dgm:t>
    </dgm:pt>
    <dgm:pt modelId="{9EEA4863-7CE6-48AE-93DB-B3ECECAA5495}">
      <dgm:prSet phldrT="[Text]" phldr="0"/>
      <dgm:spPr/>
      <dgm:t>
        <a:bodyPr/>
        <a:lstStyle/>
        <a:p>
          <a:pPr rtl="0"/>
          <a:r>
            <a:rPr lang="en-US" dirty="0">
              <a:latin typeface="Book Antiqua"/>
            </a:rPr>
            <a:t>2 – Customer who visited in  the past 2 – 3 months</a:t>
          </a:r>
          <a:endParaRPr lang="en-US" dirty="0"/>
        </a:p>
      </dgm:t>
    </dgm:pt>
    <dgm:pt modelId="{5AEEDF99-DFF4-40E0-A466-67C671942C63}" type="parTrans" cxnId="{097A59B7-05F2-44A5-BE9D-7BC9B529DD67}">
      <dgm:prSet/>
      <dgm:spPr/>
      <dgm:t>
        <a:bodyPr/>
        <a:lstStyle/>
        <a:p>
          <a:endParaRPr lang="en-US"/>
        </a:p>
      </dgm:t>
    </dgm:pt>
    <dgm:pt modelId="{7ACD401C-303F-4701-9871-96F44F3EA8AF}" type="sibTrans" cxnId="{097A59B7-05F2-44A5-BE9D-7BC9B529DD67}">
      <dgm:prSet/>
      <dgm:spPr/>
      <dgm:t>
        <a:bodyPr/>
        <a:lstStyle/>
        <a:p>
          <a:endParaRPr lang="en-US"/>
        </a:p>
      </dgm:t>
    </dgm:pt>
    <dgm:pt modelId="{F2FD4E28-93D3-408C-B00D-2877A0E43449}">
      <dgm:prSet phldrT="[Text]" phldr="0"/>
      <dgm:spPr/>
      <dgm:t>
        <a:bodyPr/>
        <a:lstStyle/>
        <a:p>
          <a:pPr rtl="0"/>
          <a:r>
            <a:rPr lang="en-US" dirty="0">
              <a:latin typeface="Book Antiqua"/>
            </a:rPr>
            <a:t>Frequency (F score)</a:t>
          </a:r>
          <a:endParaRPr lang="en-US" dirty="0"/>
        </a:p>
      </dgm:t>
    </dgm:pt>
    <dgm:pt modelId="{77841B32-2F1E-4C0C-9D59-D4995943484D}" type="parTrans" cxnId="{138D052D-C580-4118-A646-AB8BF3A40025}">
      <dgm:prSet/>
      <dgm:spPr/>
      <dgm:t>
        <a:bodyPr/>
        <a:lstStyle/>
        <a:p>
          <a:endParaRPr lang="en-US"/>
        </a:p>
      </dgm:t>
    </dgm:pt>
    <dgm:pt modelId="{150BD3FE-8677-4C28-BC8A-E7F914B5D21C}" type="sibTrans" cxnId="{138D052D-C580-4118-A646-AB8BF3A40025}">
      <dgm:prSet/>
      <dgm:spPr/>
      <dgm:t>
        <a:bodyPr/>
        <a:lstStyle/>
        <a:p>
          <a:endParaRPr lang="en-US"/>
        </a:p>
      </dgm:t>
    </dgm:pt>
    <dgm:pt modelId="{B682272D-6D2B-4440-BE76-661643CC8AB8}">
      <dgm:prSet phldrT="[Text]" phldr="0"/>
      <dgm:spPr/>
      <dgm:t>
        <a:bodyPr/>
        <a:lstStyle/>
        <a:p>
          <a:pPr rtl="0"/>
          <a:r>
            <a:rPr lang="en-US" dirty="0">
              <a:latin typeface="Book Antiqua"/>
            </a:rPr>
            <a:t>1 – who visits more than twice a week.</a:t>
          </a:r>
          <a:endParaRPr lang="en-US" dirty="0"/>
        </a:p>
      </dgm:t>
    </dgm:pt>
    <dgm:pt modelId="{F7CE0256-62D2-4B40-A151-043DD69F592C}" type="parTrans" cxnId="{5FAE6218-CF31-4194-BCF5-D5BE6F0CD1F4}">
      <dgm:prSet/>
      <dgm:spPr/>
      <dgm:t>
        <a:bodyPr/>
        <a:lstStyle/>
        <a:p>
          <a:endParaRPr lang="en-US"/>
        </a:p>
      </dgm:t>
    </dgm:pt>
    <dgm:pt modelId="{039743F8-BD0B-450C-86D5-28CF8334113A}" type="sibTrans" cxnId="{5FAE6218-CF31-4194-BCF5-D5BE6F0CD1F4}">
      <dgm:prSet/>
      <dgm:spPr/>
      <dgm:t>
        <a:bodyPr/>
        <a:lstStyle/>
        <a:p>
          <a:endParaRPr lang="en-US"/>
        </a:p>
      </dgm:t>
    </dgm:pt>
    <dgm:pt modelId="{2D9A85EC-5BFA-423D-A462-25F18274843E}">
      <dgm:prSet phldrT="[Text]" phldr="0"/>
      <dgm:spPr/>
      <dgm:t>
        <a:bodyPr/>
        <a:lstStyle/>
        <a:p>
          <a:pPr rtl="0"/>
          <a:r>
            <a:rPr lang="en-US" dirty="0">
              <a:latin typeface="Book Antiqua"/>
            </a:rPr>
            <a:t>2 – who visits once or twice a week</a:t>
          </a:r>
          <a:endParaRPr lang="en-US" dirty="0"/>
        </a:p>
      </dgm:t>
    </dgm:pt>
    <dgm:pt modelId="{CCB72CFE-EF08-43CA-87EE-1D8EBB3D9333}" type="parTrans" cxnId="{710F4A93-7A20-45E2-BA5B-79B952AE0CFE}">
      <dgm:prSet/>
      <dgm:spPr/>
      <dgm:t>
        <a:bodyPr/>
        <a:lstStyle/>
        <a:p>
          <a:endParaRPr lang="en-US"/>
        </a:p>
      </dgm:t>
    </dgm:pt>
    <dgm:pt modelId="{BB78A8B2-50E2-4A85-8D69-30610F38A2D1}" type="sibTrans" cxnId="{710F4A93-7A20-45E2-BA5B-79B952AE0CFE}">
      <dgm:prSet/>
      <dgm:spPr/>
      <dgm:t>
        <a:bodyPr/>
        <a:lstStyle/>
        <a:p>
          <a:endParaRPr lang="en-US"/>
        </a:p>
      </dgm:t>
    </dgm:pt>
    <dgm:pt modelId="{4839930C-8DDF-446E-93A5-55963C18396E}">
      <dgm:prSet phldrT="[Text]" phldr="0"/>
      <dgm:spPr/>
      <dgm:t>
        <a:bodyPr/>
        <a:lstStyle/>
        <a:p>
          <a:pPr rtl="0"/>
          <a:r>
            <a:rPr lang="en-US" dirty="0">
              <a:latin typeface="Book Antiqua"/>
            </a:rPr>
            <a:t>3 – atmost a week</a:t>
          </a:r>
          <a:endParaRPr lang="en-US" dirty="0"/>
        </a:p>
      </dgm:t>
    </dgm:pt>
    <dgm:pt modelId="{4837C614-DFDF-44D9-B598-097B3BE9A751}" type="parTrans" cxnId="{9646C504-B000-4D07-B295-A0C1E946F864}">
      <dgm:prSet/>
      <dgm:spPr/>
      <dgm:t>
        <a:bodyPr/>
        <a:lstStyle/>
        <a:p>
          <a:endParaRPr lang="en-US"/>
        </a:p>
      </dgm:t>
    </dgm:pt>
    <dgm:pt modelId="{55282D2D-C0D8-444D-B040-FEAF0FDF5743}" type="sibTrans" cxnId="{9646C504-B000-4D07-B295-A0C1E946F864}">
      <dgm:prSet/>
      <dgm:spPr/>
      <dgm:t>
        <a:bodyPr/>
        <a:lstStyle/>
        <a:p>
          <a:endParaRPr lang="en-US"/>
        </a:p>
      </dgm:t>
    </dgm:pt>
    <dgm:pt modelId="{35A692C9-FDA5-49FB-B611-10C95D18FC6E}">
      <dgm:prSet phldrT="[Text]" phldr="0"/>
      <dgm:spPr/>
      <dgm:t>
        <a:bodyPr/>
        <a:lstStyle/>
        <a:p>
          <a:pPr rtl="0"/>
          <a:r>
            <a:rPr lang="en-US" dirty="0">
              <a:latin typeface="Book Antiqua"/>
            </a:rPr>
            <a:t>Monetary (M score)</a:t>
          </a:r>
          <a:endParaRPr lang="en-US" dirty="0"/>
        </a:p>
      </dgm:t>
    </dgm:pt>
    <dgm:pt modelId="{A4870BA4-36DF-42E0-BE67-3343CEE06257}" type="parTrans" cxnId="{327EDB41-7FB5-4FFF-B6D1-0D6D06F1AF7F}">
      <dgm:prSet/>
      <dgm:spPr/>
      <dgm:t>
        <a:bodyPr/>
        <a:lstStyle/>
        <a:p>
          <a:endParaRPr lang="en-US"/>
        </a:p>
      </dgm:t>
    </dgm:pt>
    <dgm:pt modelId="{537536E8-7EA3-42F1-B775-10414EF327AD}" type="sibTrans" cxnId="{327EDB41-7FB5-4FFF-B6D1-0D6D06F1AF7F}">
      <dgm:prSet/>
      <dgm:spPr/>
      <dgm:t>
        <a:bodyPr/>
        <a:lstStyle/>
        <a:p>
          <a:endParaRPr lang="en-US"/>
        </a:p>
      </dgm:t>
    </dgm:pt>
    <dgm:pt modelId="{B96B3925-DB4C-4BFA-8307-8D496D332B5B}">
      <dgm:prSet phldrT="[Text]" phldr="0"/>
      <dgm:spPr/>
      <dgm:t>
        <a:bodyPr/>
        <a:lstStyle/>
        <a:p>
          <a:pPr rtl="0"/>
          <a:r>
            <a:rPr lang="en-US" dirty="0">
              <a:latin typeface="Book Antiqua"/>
            </a:rPr>
            <a:t>1 – Spends more (Joint family, High income customers, Retailers)</a:t>
          </a:r>
        </a:p>
      </dgm:t>
    </dgm:pt>
    <dgm:pt modelId="{86B662CC-0A8B-4E00-96D9-FF683E894599}" type="parTrans" cxnId="{D533C379-D0A4-4AB5-83B9-F67FB1F8EF39}">
      <dgm:prSet/>
      <dgm:spPr/>
      <dgm:t>
        <a:bodyPr/>
        <a:lstStyle/>
        <a:p>
          <a:endParaRPr lang="en-US"/>
        </a:p>
      </dgm:t>
    </dgm:pt>
    <dgm:pt modelId="{2FE5EE8B-F018-421B-9DC0-BC6CB026C1F9}" type="sibTrans" cxnId="{D533C379-D0A4-4AB5-83B9-F67FB1F8EF39}">
      <dgm:prSet/>
      <dgm:spPr/>
      <dgm:t>
        <a:bodyPr/>
        <a:lstStyle/>
        <a:p>
          <a:endParaRPr lang="en-US"/>
        </a:p>
      </dgm:t>
    </dgm:pt>
    <dgm:pt modelId="{3D3415EE-EC6D-404E-83B9-07CBDD62BC46}">
      <dgm:prSet phldr="0"/>
      <dgm:spPr/>
      <dgm:t>
        <a:bodyPr/>
        <a:lstStyle/>
        <a:p>
          <a:pPr rtl="0"/>
          <a:r>
            <a:rPr lang="en-US" dirty="0">
              <a:latin typeface="Book Antiqua"/>
            </a:rPr>
            <a:t>3 – Customer who visited in the past 4- 6 months</a:t>
          </a:r>
        </a:p>
      </dgm:t>
    </dgm:pt>
    <dgm:pt modelId="{6CF26540-386A-4305-9527-E5549C2F8A34}" type="parTrans" cxnId="{F54A18E8-460E-4C64-8FF1-E286C038D376}">
      <dgm:prSet/>
      <dgm:spPr/>
      <dgm:t>
        <a:bodyPr/>
        <a:lstStyle/>
        <a:p>
          <a:endParaRPr lang="en-IN"/>
        </a:p>
      </dgm:t>
    </dgm:pt>
    <dgm:pt modelId="{F2B7C3A0-117C-4A69-9007-56012F42A569}" type="sibTrans" cxnId="{F54A18E8-460E-4C64-8FF1-E286C038D376}">
      <dgm:prSet/>
      <dgm:spPr/>
      <dgm:t>
        <a:bodyPr/>
        <a:lstStyle/>
        <a:p>
          <a:endParaRPr lang="en-IN"/>
        </a:p>
      </dgm:t>
    </dgm:pt>
    <dgm:pt modelId="{78F51454-DD07-4323-9152-5FA1FD06313E}">
      <dgm:prSet phldr="0"/>
      <dgm:spPr/>
      <dgm:t>
        <a:bodyPr/>
        <a:lstStyle/>
        <a:p>
          <a:pPr rtl="0"/>
          <a:r>
            <a:rPr lang="en-US" dirty="0">
              <a:latin typeface="Book Antiqua"/>
            </a:rPr>
            <a:t>4 – Customer who didn't turn up for the past six months</a:t>
          </a:r>
        </a:p>
      </dgm:t>
    </dgm:pt>
    <dgm:pt modelId="{FD0ABB62-14D0-474C-B079-FB3762185568}" type="parTrans" cxnId="{AB83FAB1-63D5-4029-BF2F-F1FCE085C3A8}">
      <dgm:prSet/>
      <dgm:spPr/>
      <dgm:t>
        <a:bodyPr/>
        <a:lstStyle/>
        <a:p>
          <a:endParaRPr lang="en-IN"/>
        </a:p>
      </dgm:t>
    </dgm:pt>
    <dgm:pt modelId="{B1482164-836A-4140-B0CE-473BBBA8F8E6}" type="sibTrans" cxnId="{AB83FAB1-63D5-4029-BF2F-F1FCE085C3A8}">
      <dgm:prSet/>
      <dgm:spPr/>
      <dgm:t>
        <a:bodyPr/>
        <a:lstStyle/>
        <a:p>
          <a:endParaRPr lang="en-IN"/>
        </a:p>
      </dgm:t>
    </dgm:pt>
    <dgm:pt modelId="{A270F953-9079-4D48-B0CA-AD6A28EE4CF6}">
      <dgm:prSet phldr="0"/>
      <dgm:spPr/>
      <dgm:t>
        <a:bodyPr/>
        <a:lstStyle/>
        <a:p>
          <a:pPr rtl="0"/>
          <a:r>
            <a:rPr lang="en-US" dirty="0">
              <a:latin typeface="Book Antiqua"/>
            </a:rPr>
            <a:t>2 – Spends average (Average income customers, Nuclear family)</a:t>
          </a:r>
          <a:endParaRPr lang="en-US" dirty="0"/>
        </a:p>
      </dgm:t>
    </dgm:pt>
    <dgm:pt modelId="{2AA501CF-8503-47B7-BA08-8C776C7CC504}" type="parTrans" cxnId="{8007D1C6-4717-436F-BC94-0940A856F2EA}">
      <dgm:prSet/>
      <dgm:spPr/>
      <dgm:t>
        <a:bodyPr/>
        <a:lstStyle/>
        <a:p>
          <a:endParaRPr lang="en-IN"/>
        </a:p>
      </dgm:t>
    </dgm:pt>
    <dgm:pt modelId="{DFEA5F57-1A95-47E6-AB14-1E6164C18342}" type="sibTrans" cxnId="{8007D1C6-4717-436F-BC94-0940A856F2EA}">
      <dgm:prSet/>
      <dgm:spPr/>
      <dgm:t>
        <a:bodyPr/>
        <a:lstStyle/>
        <a:p>
          <a:endParaRPr lang="en-IN"/>
        </a:p>
      </dgm:t>
    </dgm:pt>
    <dgm:pt modelId="{4B7FBD2D-D61F-4962-BAE6-6325D3D17DAC}">
      <dgm:prSet phldr="0"/>
      <dgm:spPr/>
      <dgm:t>
        <a:bodyPr/>
        <a:lstStyle/>
        <a:p>
          <a:pPr rtl="0"/>
          <a:r>
            <a:rPr lang="en-US" dirty="0">
              <a:latin typeface="Book Antiqua"/>
            </a:rPr>
            <a:t>3- Spends less (Bachelors,  low-income customers)</a:t>
          </a:r>
        </a:p>
      </dgm:t>
    </dgm:pt>
    <dgm:pt modelId="{438FCFFB-1308-458A-9D04-D5195BD8FD60}" type="parTrans" cxnId="{0C2B3F9B-FD99-4161-95D9-13C349A62A3F}">
      <dgm:prSet/>
      <dgm:spPr/>
      <dgm:t>
        <a:bodyPr/>
        <a:lstStyle/>
        <a:p>
          <a:endParaRPr lang="en-IN"/>
        </a:p>
      </dgm:t>
    </dgm:pt>
    <dgm:pt modelId="{8321672A-7246-4B8F-90B7-A197880E3898}" type="sibTrans" cxnId="{0C2B3F9B-FD99-4161-95D9-13C349A62A3F}">
      <dgm:prSet/>
      <dgm:spPr/>
      <dgm:t>
        <a:bodyPr/>
        <a:lstStyle/>
        <a:p>
          <a:endParaRPr lang="en-IN"/>
        </a:p>
      </dgm:t>
    </dgm:pt>
    <dgm:pt modelId="{D2D7E1A0-FA90-4877-8A15-93D687B9AD27}" type="pres">
      <dgm:prSet presAssocID="{39872FA6-61A4-4326-822C-A5152F362117}" presName="linear" presStyleCnt="0">
        <dgm:presLayoutVars>
          <dgm:dir/>
          <dgm:animLvl val="lvl"/>
          <dgm:resizeHandles val="exact"/>
        </dgm:presLayoutVars>
      </dgm:prSet>
      <dgm:spPr/>
    </dgm:pt>
    <dgm:pt modelId="{7C07236F-B709-4718-A7C2-DFF760BBE7E0}" type="pres">
      <dgm:prSet presAssocID="{287E5B18-69E0-4242-B9CC-5A7A09A25C2B}" presName="parentLin" presStyleCnt="0"/>
      <dgm:spPr/>
    </dgm:pt>
    <dgm:pt modelId="{ECBF75B3-079E-492C-90BD-B57D01518B33}" type="pres">
      <dgm:prSet presAssocID="{287E5B18-69E0-4242-B9CC-5A7A09A25C2B}" presName="parentLeftMargin" presStyleLbl="node1" presStyleIdx="0" presStyleCnt="3"/>
      <dgm:spPr/>
    </dgm:pt>
    <dgm:pt modelId="{CE2C379C-545A-44A8-9D88-03800981E750}" type="pres">
      <dgm:prSet presAssocID="{287E5B18-69E0-4242-B9CC-5A7A09A25C2B}" presName="parentText" presStyleLbl="node1" presStyleIdx="0" presStyleCnt="3">
        <dgm:presLayoutVars>
          <dgm:chMax val="0"/>
          <dgm:bulletEnabled val="1"/>
        </dgm:presLayoutVars>
      </dgm:prSet>
      <dgm:spPr/>
    </dgm:pt>
    <dgm:pt modelId="{210E46FC-6ADE-4BB1-8F8E-17062E84A797}" type="pres">
      <dgm:prSet presAssocID="{287E5B18-69E0-4242-B9CC-5A7A09A25C2B}" presName="negativeSpace" presStyleCnt="0"/>
      <dgm:spPr/>
    </dgm:pt>
    <dgm:pt modelId="{6875DD22-6B07-4DCE-97CA-CA7BBBDC2265}" type="pres">
      <dgm:prSet presAssocID="{287E5B18-69E0-4242-B9CC-5A7A09A25C2B}" presName="childText" presStyleLbl="conFgAcc1" presStyleIdx="0" presStyleCnt="3">
        <dgm:presLayoutVars>
          <dgm:bulletEnabled val="1"/>
        </dgm:presLayoutVars>
      </dgm:prSet>
      <dgm:spPr/>
    </dgm:pt>
    <dgm:pt modelId="{8E209B18-835C-4040-8605-2ECFC7DCE121}" type="pres">
      <dgm:prSet presAssocID="{BCB43A52-4004-4993-AE01-740EA0610F3A}" presName="spaceBetweenRectangles" presStyleCnt="0"/>
      <dgm:spPr/>
    </dgm:pt>
    <dgm:pt modelId="{98FB669D-7195-4E2E-87CB-369800C94E06}" type="pres">
      <dgm:prSet presAssocID="{F2FD4E28-93D3-408C-B00D-2877A0E43449}" presName="parentLin" presStyleCnt="0"/>
      <dgm:spPr/>
    </dgm:pt>
    <dgm:pt modelId="{CE2D6735-9CFD-42AD-8B5B-B1EFCBD32A1D}" type="pres">
      <dgm:prSet presAssocID="{F2FD4E28-93D3-408C-B00D-2877A0E43449}" presName="parentLeftMargin" presStyleLbl="node1" presStyleIdx="0" presStyleCnt="3"/>
      <dgm:spPr/>
    </dgm:pt>
    <dgm:pt modelId="{5660CFD4-F5E5-41E3-BC4B-1C20D71EE976}" type="pres">
      <dgm:prSet presAssocID="{F2FD4E28-93D3-408C-B00D-2877A0E43449}" presName="parentText" presStyleLbl="node1" presStyleIdx="1" presStyleCnt="3">
        <dgm:presLayoutVars>
          <dgm:chMax val="0"/>
          <dgm:bulletEnabled val="1"/>
        </dgm:presLayoutVars>
      </dgm:prSet>
      <dgm:spPr/>
    </dgm:pt>
    <dgm:pt modelId="{E292DB90-C70E-467C-94CB-C27AB5FCF7D3}" type="pres">
      <dgm:prSet presAssocID="{F2FD4E28-93D3-408C-B00D-2877A0E43449}" presName="negativeSpace" presStyleCnt="0"/>
      <dgm:spPr/>
    </dgm:pt>
    <dgm:pt modelId="{85046BC7-C072-4447-B5D6-42F9CE41B625}" type="pres">
      <dgm:prSet presAssocID="{F2FD4E28-93D3-408C-B00D-2877A0E43449}" presName="childText" presStyleLbl="conFgAcc1" presStyleIdx="1" presStyleCnt="3">
        <dgm:presLayoutVars>
          <dgm:bulletEnabled val="1"/>
        </dgm:presLayoutVars>
      </dgm:prSet>
      <dgm:spPr/>
    </dgm:pt>
    <dgm:pt modelId="{08657CCC-4937-4B1A-81BB-1A07B09C17C1}" type="pres">
      <dgm:prSet presAssocID="{150BD3FE-8677-4C28-BC8A-E7F914B5D21C}" presName="spaceBetweenRectangles" presStyleCnt="0"/>
      <dgm:spPr/>
    </dgm:pt>
    <dgm:pt modelId="{86F9D170-F11E-4199-AC5E-32F9BDD7D419}" type="pres">
      <dgm:prSet presAssocID="{35A692C9-FDA5-49FB-B611-10C95D18FC6E}" presName="parentLin" presStyleCnt="0"/>
      <dgm:spPr/>
    </dgm:pt>
    <dgm:pt modelId="{7393A4F5-2B3C-40F0-AC12-475D845F1E4E}" type="pres">
      <dgm:prSet presAssocID="{35A692C9-FDA5-49FB-B611-10C95D18FC6E}" presName="parentLeftMargin" presStyleLbl="node1" presStyleIdx="1" presStyleCnt="3"/>
      <dgm:spPr/>
    </dgm:pt>
    <dgm:pt modelId="{AA1B32AB-751D-4386-946D-5DDECBB14A3E}" type="pres">
      <dgm:prSet presAssocID="{35A692C9-FDA5-49FB-B611-10C95D18FC6E}" presName="parentText" presStyleLbl="node1" presStyleIdx="2" presStyleCnt="3">
        <dgm:presLayoutVars>
          <dgm:chMax val="0"/>
          <dgm:bulletEnabled val="1"/>
        </dgm:presLayoutVars>
      </dgm:prSet>
      <dgm:spPr/>
    </dgm:pt>
    <dgm:pt modelId="{1F130E25-2278-43F4-8295-10B9700D202E}" type="pres">
      <dgm:prSet presAssocID="{35A692C9-FDA5-49FB-B611-10C95D18FC6E}" presName="negativeSpace" presStyleCnt="0"/>
      <dgm:spPr/>
    </dgm:pt>
    <dgm:pt modelId="{76D09790-4D8D-4F77-AA19-170711D5F8A4}" type="pres">
      <dgm:prSet presAssocID="{35A692C9-FDA5-49FB-B611-10C95D18FC6E}" presName="childText" presStyleLbl="conFgAcc1" presStyleIdx="2" presStyleCnt="3">
        <dgm:presLayoutVars>
          <dgm:bulletEnabled val="1"/>
        </dgm:presLayoutVars>
      </dgm:prSet>
      <dgm:spPr/>
    </dgm:pt>
  </dgm:ptLst>
  <dgm:cxnLst>
    <dgm:cxn modelId="{9646C504-B000-4D07-B295-A0C1E946F864}" srcId="{F2FD4E28-93D3-408C-B00D-2877A0E43449}" destId="{4839930C-8DDF-446E-93A5-55963C18396E}" srcOrd="2" destOrd="0" parTransId="{4837C614-DFDF-44D9-B598-097B3BE9A751}" sibTransId="{55282D2D-C0D8-444D-B040-FEAF0FDF5743}"/>
    <dgm:cxn modelId="{859DE30A-1EB1-42A3-932F-B56F8D4D78F4}" type="presOf" srcId="{D4A43B2D-4760-4F95-A3B6-D37A13507C92}" destId="{6875DD22-6B07-4DCE-97CA-CA7BBBDC2265}" srcOrd="0" destOrd="0" presId="urn:microsoft.com/office/officeart/2005/8/layout/list1"/>
    <dgm:cxn modelId="{F1936712-051A-4783-A88A-560C0B4AA794}" type="presOf" srcId="{35A692C9-FDA5-49FB-B611-10C95D18FC6E}" destId="{7393A4F5-2B3C-40F0-AC12-475D845F1E4E}" srcOrd="0" destOrd="0" presId="urn:microsoft.com/office/officeart/2005/8/layout/list1"/>
    <dgm:cxn modelId="{87FD1816-12B2-4EC6-9B26-8EEB16C7F1E7}" srcId="{287E5B18-69E0-4242-B9CC-5A7A09A25C2B}" destId="{D4A43B2D-4760-4F95-A3B6-D37A13507C92}" srcOrd="0" destOrd="0" parTransId="{C03B5D1A-1B8D-4525-900F-9B119F78CB5C}" sibTransId="{90243D24-39E6-49DE-B369-B8C15D1A0CA8}"/>
    <dgm:cxn modelId="{DA02CD16-A41A-4C86-879D-FAFC4D7800AF}" type="presOf" srcId="{F2FD4E28-93D3-408C-B00D-2877A0E43449}" destId="{5660CFD4-F5E5-41E3-BC4B-1C20D71EE976}" srcOrd="1" destOrd="0" presId="urn:microsoft.com/office/officeart/2005/8/layout/list1"/>
    <dgm:cxn modelId="{5FAE6218-CF31-4194-BCF5-D5BE6F0CD1F4}" srcId="{F2FD4E28-93D3-408C-B00D-2877A0E43449}" destId="{B682272D-6D2B-4440-BE76-661643CC8AB8}" srcOrd="0" destOrd="0" parTransId="{F7CE0256-62D2-4B40-A151-043DD69F592C}" sibTransId="{039743F8-BD0B-450C-86D5-28CF8334113A}"/>
    <dgm:cxn modelId="{6C00D71A-DBFB-4A5B-87A7-ABDF0A8BE4EA}" type="presOf" srcId="{78F51454-DD07-4323-9152-5FA1FD06313E}" destId="{6875DD22-6B07-4DCE-97CA-CA7BBBDC2265}" srcOrd="0" destOrd="3" presId="urn:microsoft.com/office/officeart/2005/8/layout/list1"/>
    <dgm:cxn modelId="{655A9E1F-3C90-4224-B5C6-26B0CC8492D3}" type="presOf" srcId="{35A692C9-FDA5-49FB-B611-10C95D18FC6E}" destId="{AA1B32AB-751D-4386-946D-5DDECBB14A3E}" srcOrd="1" destOrd="0" presId="urn:microsoft.com/office/officeart/2005/8/layout/list1"/>
    <dgm:cxn modelId="{1BC5112A-6A2F-4279-8A37-1753B8FFB479}" type="presOf" srcId="{F2FD4E28-93D3-408C-B00D-2877A0E43449}" destId="{CE2D6735-9CFD-42AD-8B5B-B1EFCBD32A1D}" srcOrd="0" destOrd="0" presId="urn:microsoft.com/office/officeart/2005/8/layout/list1"/>
    <dgm:cxn modelId="{138D052D-C580-4118-A646-AB8BF3A40025}" srcId="{39872FA6-61A4-4326-822C-A5152F362117}" destId="{F2FD4E28-93D3-408C-B00D-2877A0E43449}" srcOrd="1" destOrd="0" parTransId="{77841B32-2F1E-4C0C-9D59-D4995943484D}" sibTransId="{150BD3FE-8677-4C28-BC8A-E7F914B5D21C}"/>
    <dgm:cxn modelId="{06CB252E-AAD4-4583-A923-1DBC190DD5E8}" type="presOf" srcId="{A270F953-9079-4D48-B0CA-AD6A28EE4CF6}" destId="{76D09790-4D8D-4F77-AA19-170711D5F8A4}" srcOrd="0" destOrd="1" presId="urn:microsoft.com/office/officeart/2005/8/layout/list1"/>
    <dgm:cxn modelId="{327EDB41-7FB5-4FFF-B6D1-0D6D06F1AF7F}" srcId="{39872FA6-61A4-4326-822C-A5152F362117}" destId="{35A692C9-FDA5-49FB-B611-10C95D18FC6E}" srcOrd="2" destOrd="0" parTransId="{A4870BA4-36DF-42E0-BE67-3343CEE06257}" sibTransId="{537536E8-7EA3-42F1-B775-10414EF327AD}"/>
    <dgm:cxn modelId="{7A17CA4F-6756-4529-80B0-E56330011041}" type="presOf" srcId="{2D9A85EC-5BFA-423D-A462-25F18274843E}" destId="{85046BC7-C072-4447-B5D6-42F9CE41B625}" srcOrd="0" destOrd="1" presId="urn:microsoft.com/office/officeart/2005/8/layout/list1"/>
    <dgm:cxn modelId="{86792E50-3020-4529-9504-CAB2CDD76481}" srcId="{39872FA6-61A4-4326-822C-A5152F362117}" destId="{287E5B18-69E0-4242-B9CC-5A7A09A25C2B}" srcOrd="0" destOrd="0" parTransId="{F72E4F8F-489D-4666-8084-3FC99DC7AEAC}" sibTransId="{BCB43A52-4004-4993-AE01-740EA0610F3A}"/>
    <dgm:cxn modelId="{E459D471-22B1-4DD6-9E3A-29B871BE48B8}" type="presOf" srcId="{39872FA6-61A4-4326-822C-A5152F362117}" destId="{D2D7E1A0-FA90-4877-8A15-93D687B9AD27}" srcOrd="0" destOrd="0" presId="urn:microsoft.com/office/officeart/2005/8/layout/list1"/>
    <dgm:cxn modelId="{D7C26C73-C448-45BC-9E05-BC0893891E57}" type="presOf" srcId="{9EEA4863-7CE6-48AE-93DB-B3ECECAA5495}" destId="{6875DD22-6B07-4DCE-97CA-CA7BBBDC2265}" srcOrd="0" destOrd="1" presId="urn:microsoft.com/office/officeart/2005/8/layout/list1"/>
    <dgm:cxn modelId="{D533C379-D0A4-4AB5-83B9-F67FB1F8EF39}" srcId="{35A692C9-FDA5-49FB-B611-10C95D18FC6E}" destId="{B96B3925-DB4C-4BFA-8307-8D496D332B5B}" srcOrd="0" destOrd="0" parTransId="{86B662CC-0A8B-4E00-96D9-FF683E894599}" sibTransId="{2FE5EE8B-F018-421B-9DC0-BC6CB026C1F9}"/>
    <dgm:cxn modelId="{755CFB8B-AAB5-46BB-9681-02754D86882C}" type="presOf" srcId="{B96B3925-DB4C-4BFA-8307-8D496D332B5B}" destId="{76D09790-4D8D-4F77-AA19-170711D5F8A4}" srcOrd="0" destOrd="0" presId="urn:microsoft.com/office/officeart/2005/8/layout/list1"/>
    <dgm:cxn modelId="{710F4A93-7A20-45E2-BA5B-79B952AE0CFE}" srcId="{F2FD4E28-93D3-408C-B00D-2877A0E43449}" destId="{2D9A85EC-5BFA-423D-A462-25F18274843E}" srcOrd="1" destOrd="0" parTransId="{CCB72CFE-EF08-43CA-87EE-1D8EBB3D9333}" sibTransId="{BB78A8B2-50E2-4A85-8D69-30610F38A2D1}"/>
    <dgm:cxn modelId="{0C2B3F9B-FD99-4161-95D9-13C349A62A3F}" srcId="{35A692C9-FDA5-49FB-B611-10C95D18FC6E}" destId="{4B7FBD2D-D61F-4962-BAE6-6325D3D17DAC}" srcOrd="2" destOrd="0" parTransId="{438FCFFB-1308-458A-9D04-D5195BD8FD60}" sibTransId="{8321672A-7246-4B8F-90B7-A197880E3898}"/>
    <dgm:cxn modelId="{A463CFA4-7088-45AE-AD14-AF0D34DE2105}" type="presOf" srcId="{B682272D-6D2B-4440-BE76-661643CC8AB8}" destId="{85046BC7-C072-4447-B5D6-42F9CE41B625}" srcOrd="0" destOrd="0" presId="urn:microsoft.com/office/officeart/2005/8/layout/list1"/>
    <dgm:cxn modelId="{4986BEB0-6E6B-4F3C-A4C7-9D70DCB93E61}" type="presOf" srcId="{287E5B18-69E0-4242-B9CC-5A7A09A25C2B}" destId="{ECBF75B3-079E-492C-90BD-B57D01518B33}" srcOrd="0" destOrd="0" presId="urn:microsoft.com/office/officeart/2005/8/layout/list1"/>
    <dgm:cxn modelId="{AB83FAB1-63D5-4029-BF2F-F1FCE085C3A8}" srcId="{287E5B18-69E0-4242-B9CC-5A7A09A25C2B}" destId="{78F51454-DD07-4323-9152-5FA1FD06313E}" srcOrd="3" destOrd="0" parTransId="{FD0ABB62-14D0-474C-B079-FB3762185568}" sibTransId="{B1482164-836A-4140-B0CE-473BBBA8F8E6}"/>
    <dgm:cxn modelId="{097A59B7-05F2-44A5-BE9D-7BC9B529DD67}" srcId="{287E5B18-69E0-4242-B9CC-5A7A09A25C2B}" destId="{9EEA4863-7CE6-48AE-93DB-B3ECECAA5495}" srcOrd="1" destOrd="0" parTransId="{5AEEDF99-DFF4-40E0-A466-67C671942C63}" sibTransId="{7ACD401C-303F-4701-9871-96F44F3EA8AF}"/>
    <dgm:cxn modelId="{B071DFBE-38C4-4A5E-86BF-DB21328DB552}" type="presOf" srcId="{3D3415EE-EC6D-404E-83B9-07CBDD62BC46}" destId="{6875DD22-6B07-4DCE-97CA-CA7BBBDC2265}" srcOrd="0" destOrd="2" presId="urn:microsoft.com/office/officeart/2005/8/layout/list1"/>
    <dgm:cxn modelId="{8007D1C6-4717-436F-BC94-0940A856F2EA}" srcId="{35A692C9-FDA5-49FB-B611-10C95D18FC6E}" destId="{A270F953-9079-4D48-B0CA-AD6A28EE4CF6}" srcOrd="1" destOrd="0" parTransId="{2AA501CF-8503-47B7-BA08-8C776C7CC504}" sibTransId="{DFEA5F57-1A95-47E6-AB14-1E6164C18342}"/>
    <dgm:cxn modelId="{B716F4D8-4FE4-47A3-BCE7-E19C953B4142}" type="presOf" srcId="{287E5B18-69E0-4242-B9CC-5A7A09A25C2B}" destId="{CE2C379C-545A-44A8-9D88-03800981E750}" srcOrd="1" destOrd="0" presId="urn:microsoft.com/office/officeart/2005/8/layout/list1"/>
    <dgm:cxn modelId="{76E27DDE-5E5D-4D80-8D37-C1FD6C918081}" type="presOf" srcId="{4839930C-8DDF-446E-93A5-55963C18396E}" destId="{85046BC7-C072-4447-B5D6-42F9CE41B625}" srcOrd="0" destOrd="2" presId="urn:microsoft.com/office/officeart/2005/8/layout/list1"/>
    <dgm:cxn modelId="{020F05E3-96CF-4A52-A3D2-A5E13D0FA91C}" type="presOf" srcId="{4B7FBD2D-D61F-4962-BAE6-6325D3D17DAC}" destId="{76D09790-4D8D-4F77-AA19-170711D5F8A4}" srcOrd="0" destOrd="2" presId="urn:microsoft.com/office/officeart/2005/8/layout/list1"/>
    <dgm:cxn modelId="{F54A18E8-460E-4C64-8FF1-E286C038D376}" srcId="{287E5B18-69E0-4242-B9CC-5A7A09A25C2B}" destId="{3D3415EE-EC6D-404E-83B9-07CBDD62BC46}" srcOrd="2" destOrd="0" parTransId="{6CF26540-386A-4305-9527-E5549C2F8A34}" sibTransId="{F2B7C3A0-117C-4A69-9007-56012F42A569}"/>
    <dgm:cxn modelId="{C7F97E9D-A4B9-4B79-904F-4B811E25E86C}" type="presParOf" srcId="{D2D7E1A0-FA90-4877-8A15-93D687B9AD27}" destId="{7C07236F-B709-4718-A7C2-DFF760BBE7E0}" srcOrd="0" destOrd="0" presId="urn:microsoft.com/office/officeart/2005/8/layout/list1"/>
    <dgm:cxn modelId="{24DF4621-485F-44B4-99AF-3DD54CD23D25}" type="presParOf" srcId="{7C07236F-B709-4718-A7C2-DFF760BBE7E0}" destId="{ECBF75B3-079E-492C-90BD-B57D01518B33}" srcOrd="0" destOrd="0" presId="urn:microsoft.com/office/officeart/2005/8/layout/list1"/>
    <dgm:cxn modelId="{1B84F0F0-2B4A-48DB-87F3-B1441A87D7EF}" type="presParOf" srcId="{7C07236F-B709-4718-A7C2-DFF760BBE7E0}" destId="{CE2C379C-545A-44A8-9D88-03800981E750}" srcOrd="1" destOrd="0" presId="urn:microsoft.com/office/officeart/2005/8/layout/list1"/>
    <dgm:cxn modelId="{65DB5457-79A7-40CB-BAD5-C3ABD3038FB0}" type="presParOf" srcId="{D2D7E1A0-FA90-4877-8A15-93D687B9AD27}" destId="{210E46FC-6ADE-4BB1-8F8E-17062E84A797}" srcOrd="1" destOrd="0" presId="urn:microsoft.com/office/officeart/2005/8/layout/list1"/>
    <dgm:cxn modelId="{FA10B328-E836-4A50-A0AF-0026DCF980E4}" type="presParOf" srcId="{D2D7E1A0-FA90-4877-8A15-93D687B9AD27}" destId="{6875DD22-6B07-4DCE-97CA-CA7BBBDC2265}" srcOrd="2" destOrd="0" presId="urn:microsoft.com/office/officeart/2005/8/layout/list1"/>
    <dgm:cxn modelId="{437E4AFC-D083-497B-956F-A5C739C66BAD}" type="presParOf" srcId="{D2D7E1A0-FA90-4877-8A15-93D687B9AD27}" destId="{8E209B18-835C-4040-8605-2ECFC7DCE121}" srcOrd="3" destOrd="0" presId="urn:microsoft.com/office/officeart/2005/8/layout/list1"/>
    <dgm:cxn modelId="{30CAD1A8-F2BB-4667-BB44-CE450F7ECF69}" type="presParOf" srcId="{D2D7E1A0-FA90-4877-8A15-93D687B9AD27}" destId="{98FB669D-7195-4E2E-87CB-369800C94E06}" srcOrd="4" destOrd="0" presId="urn:microsoft.com/office/officeart/2005/8/layout/list1"/>
    <dgm:cxn modelId="{93BC03CA-8661-49C7-BCB3-81AE67274B27}" type="presParOf" srcId="{98FB669D-7195-4E2E-87CB-369800C94E06}" destId="{CE2D6735-9CFD-42AD-8B5B-B1EFCBD32A1D}" srcOrd="0" destOrd="0" presId="urn:microsoft.com/office/officeart/2005/8/layout/list1"/>
    <dgm:cxn modelId="{274D9DB6-A8D5-4579-9B41-94653C8CE8F4}" type="presParOf" srcId="{98FB669D-7195-4E2E-87CB-369800C94E06}" destId="{5660CFD4-F5E5-41E3-BC4B-1C20D71EE976}" srcOrd="1" destOrd="0" presId="urn:microsoft.com/office/officeart/2005/8/layout/list1"/>
    <dgm:cxn modelId="{0FDC05E3-3B84-41BC-9EC0-5D470D381C79}" type="presParOf" srcId="{D2D7E1A0-FA90-4877-8A15-93D687B9AD27}" destId="{E292DB90-C70E-467C-94CB-C27AB5FCF7D3}" srcOrd="5" destOrd="0" presId="urn:microsoft.com/office/officeart/2005/8/layout/list1"/>
    <dgm:cxn modelId="{FE14F880-E9EF-43F7-BBE0-C488AE293686}" type="presParOf" srcId="{D2D7E1A0-FA90-4877-8A15-93D687B9AD27}" destId="{85046BC7-C072-4447-B5D6-42F9CE41B625}" srcOrd="6" destOrd="0" presId="urn:microsoft.com/office/officeart/2005/8/layout/list1"/>
    <dgm:cxn modelId="{DDF28BA9-88A4-4AC4-9A3A-3058F9DC2119}" type="presParOf" srcId="{D2D7E1A0-FA90-4877-8A15-93D687B9AD27}" destId="{08657CCC-4937-4B1A-81BB-1A07B09C17C1}" srcOrd="7" destOrd="0" presId="urn:microsoft.com/office/officeart/2005/8/layout/list1"/>
    <dgm:cxn modelId="{79DCDA50-FB5E-4975-B01E-EC9E727E53AC}" type="presParOf" srcId="{D2D7E1A0-FA90-4877-8A15-93D687B9AD27}" destId="{86F9D170-F11E-4199-AC5E-32F9BDD7D419}" srcOrd="8" destOrd="0" presId="urn:microsoft.com/office/officeart/2005/8/layout/list1"/>
    <dgm:cxn modelId="{2595416F-D502-400E-8E73-CC4B1FB21B13}" type="presParOf" srcId="{86F9D170-F11E-4199-AC5E-32F9BDD7D419}" destId="{7393A4F5-2B3C-40F0-AC12-475D845F1E4E}" srcOrd="0" destOrd="0" presId="urn:microsoft.com/office/officeart/2005/8/layout/list1"/>
    <dgm:cxn modelId="{7131904A-78CE-454B-A854-61DD5F40DF56}" type="presParOf" srcId="{86F9D170-F11E-4199-AC5E-32F9BDD7D419}" destId="{AA1B32AB-751D-4386-946D-5DDECBB14A3E}" srcOrd="1" destOrd="0" presId="urn:microsoft.com/office/officeart/2005/8/layout/list1"/>
    <dgm:cxn modelId="{19E3DCA2-D322-4A4F-BC8F-8F664AF10E69}" type="presParOf" srcId="{D2D7E1A0-FA90-4877-8A15-93D687B9AD27}" destId="{1F130E25-2278-43F4-8295-10B9700D202E}" srcOrd="9" destOrd="0" presId="urn:microsoft.com/office/officeart/2005/8/layout/list1"/>
    <dgm:cxn modelId="{B718574F-7A6F-4164-97A6-B4EC43DB32C4}" type="presParOf" srcId="{D2D7E1A0-FA90-4877-8A15-93D687B9AD27}" destId="{76D09790-4D8D-4F77-AA19-170711D5F8A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2443FD-A96D-4B66-A0BA-FB20422F46D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EAC429D-1C2D-4429-A4DB-B1CE61881FB9}">
      <dgm:prSet/>
      <dgm:spPr/>
      <dgm:t>
        <a:bodyPr/>
        <a:lstStyle/>
        <a:p>
          <a:pPr>
            <a:lnSpc>
              <a:spcPct val="100000"/>
            </a:lnSpc>
          </a:pPr>
          <a:r>
            <a:rPr lang="en-US" b="1" i="0"/>
            <a:t>Clustering</a:t>
          </a:r>
          <a:r>
            <a:rPr lang="en-US" b="0" i="0"/>
            <a:t> is one of the most common exploratory data analysis technique used to get an intuition about the structure of the data. </a:t>
          </a:r>
          <a:endParaRPr lang="en-US" dirty="0"/>
        </a:p>
      </dgm:t>
    </dgm:pt>
    <dgm:pt modelId="{D5A8B7D6-D457-4969-A9E6-D391726E3B3C}" type="parTrans" cxnId="{EA4D7F5B-6A43-4974-ADDC-2F9CF56DFEAB}">
      <dgm:prSet/>
      <dgm:spPr/>
      <dgm:t>
        <a:bodyPr/>
        <a:lstStyle/>
        <a:p>
          <a:endParaRPr lang="en-US"/>
        </a:p>
      </dgm:t>
    </dgm:pt>
    <dgm:pt modelId="{9FD49970-5FE1-44AA-B5ED-24C95524E640}" type="sibTrans" cxnId="{EA4D7F5B-6A43-4974-ADDC-2F9CF56DFEAB}">
      <dgm:prSet/>
      <dgm:spPr/>
      <dgm:t>
        <a:bodyPr/>
        <a:lstStyle/>
        <a:p>
          <a:endParaRPr lang="en-US"/>
        </a:p>
      </dgm:t>
    </dgm:pt>
    <dgm:pt modelId="{3758241C-A06C-442C-AF6E-795DE16E01A5}">
      <dgm:prSet/>
      <dgm:spPr/>
      <dgm:t>
        <a:bodyPr/>
        <a:lstStyle/>
        <a:p>
          <a:pPr>
            <a:lnSpc>
              <a:spcPct val="100000"/>
            </a:lnSpc>
          </a:pPr>
          <a:r>
            <a:rPr lang="en-US" b="0" i="0"/>
            <a:t>It can be defined as the task of identifying subgroups in the data such that data points in the same subgroup (cluster) are very similar while data points in different clusters are very different.</a:t>
          </a:r>
          <a:endParaRPr lang="en-US" dirty="0"/>
        </a:p>
      </dgm:t>
    </dgm:pt>
    <dgm:pt modelId="{7E7A1377-C4B7-413C-8D81-E1F125502561}" type="parTrans" cxnId="{64E4CBDD-4142-4C4C-9E76-4CD232987E9E}">
      <dgm:prSet/>
      <dgm:spPr/>
      <dgm:t>
        <a:bodyPr/>
        <a:lstStyle/>
        <a:p>
          <a:endParaRPr lang="en-US"/>
        </a:p>
      </dgm:t>
    </dgm:pt>
    <dgm:pt modelId="{1ACF2DAD-92C1-4443-8154-61AF7EDC279A}" type="sibTrans" cxnId="{64E4CBDD-4142-4C4C-9E76-4CD232987E9E}">
      <dgm:prSet/>
      <dgm:spPr/>
      <dgm:t>
        <a:bodyPr/>
        <a:lstStyle/>
        <a:p>
          <a:endParaRPr lang="en-US"/>
        </a:p>
      </dgm:t>
    </dgm:pt>
    <dgm:pt modelId="{BDDCDE92-E66E-413F-AD4A-98727BF9005A}">
      <dgm:prSet/>
      <dgm:spPr/>
      <dgm:t>
        <a:bodyPr/>
        <a:lstStyle/>
        <a:p>
          <a:pPr>
            <a:lnSpc>
              <a:spcPct val="100000"/>
            </a:lnSpc>
          </a:pPr>
          <a:r>
            <a:rPr lang="en-US" b="1" i="0"/>
            <a:t>K-means</a:t>
          </a:r>
          <a:r>
            <a:rPr lang="en-US" b="0" i="0"/>
            <a:t> algorithm is an iterative algorithm that tries to partition the dataset into </a:t>
          </a:r>
          <a:r>
            <a:rPr lang="en-US" b="0" i="1"/>
            <a:t>K </a:t>
          </a:r>
          <a:r>
            <a:rPr lang="en-US" b="0" i="0"/>
            <a:t>pre-defined distinct non-overlapping subgroups (clusters) where each data point belongs to </a:t>
          </a:r>
          <a:r>
            <a:rPr lang="en-US" b="1" i="0"/>
            <a:t>only one group</a:t>
          </a:r>
          <a:r>
            <a:rPr lang="en-US" b="0" i="0"/>
            <a:t>.</a:t>
          </a:r>
          <a:endParaRPr lang="en-US"/>
        </a:p>
      </dgm:t>
    </dgm:pt>
    <dgm:pt modelId="{D5289365-7559-46E7-92DB-7BA2081B6E8E}" type="parTrans" cxnId="{3EADAB3E-E9B7-4AAC-988C-1DF8BDE8F570}">
      <dgm:prSet/>
      <dgm:spPr/>
      <dgm:t>
        <a:bodyPr/>
        <a:lstStyle/>
        <a:p>
          <a:endParaRPr lang="en-US"/>
        </a:p>
      </dgm:t>
    </dgm:pt>
    <dgm:pt modelId="{D650A3D8-8D12-4DA5-B41F-46D681C6835A}" type="sibTrans" cxnId="{3EADAB3E-E9B7-4AAC-988C-1DF8BDE8F570}">
      <dgm:prSet/>
      <dgm:spPr/>
      <dgm:t>
        <a:bodyPr/>
        <a:lstStyle/>
        <a:p>
          <a:endParaRPr lang="en-US"/>
        </a:p>
      </dgm:t>
    </dgm:pt>
    <dgm:pt modelId="{166FD86B-619E-4240-B358-98496C85DFA2}" type="pres">
      <dgm:prSet presAssocID="{E02443FD-A96D-4B66-A0BA-FB20422F46DB}" presName="root" presStyleCnt="0">
        <dgm:presLayoutVars>
          <dgm:dir/>
          <dgm:resizeHandles val="exact"/>
        </dgm:presLayoutVars>
      </dgm:prSet>
      <dgm:spPr/>
    </dgm:pt>
    <dgm:pt modelId="{CB9F2D24-D4AD-4CA3-8D1C-2E29AE6B6763}" type="pres">
      <dgm:prSet presAssocID="{4EAC429D-1C2D-4429-A4DB-B1CE61881FB9}" presName="compNode" presStyleCnt="0"/>
      <dgm:spPr/>
    </dgm:pt>
    <dgm:pt modelId="{288DA095-9085-477A-A5A9-1C6B1DA21F52}" type="pres">
      <dgm:prSet presAssocID="{4EAC429D-1C2D-4429-A4DB-B1CE61881FB9}" presName="bgRect" presStyleLbl="bgShp" presStyleIdx="0" presStyleCnt="3"/>
      <dgm:spPr/>
    </dgm:pt>
    <dgm:pt modelId="{EA288EDE-4B85-4700-BB9C-FF20AB2CB7CC}" type="pres">
      <dgm:prSet presAssocID="{4EAC429D-1C2D-4429-A4DB-B1CE61881F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E47AB998-441F-41D7-8D5E-D92E388863F4}" type="pres">
      <dgm:prSet presAssocID="{4EAC429D-1C2D-4429-A4DB-B1CE61881FB9}" presName="spaceRect" presStyleCnt="0"/>
      <dgm:spPr/>
    </dgm:pt>
    <dgm:pt modelId="{52F3A2DD-91C7-49FC-83FB-F31A6D1AF7A2}" type="pres">
      <dgm:prSet presAssocID="{4EAC429D-1C2D-4429-A4DB-B1CE61881FB9}" presName="parTx" presStyleLbl="revTx" presStyleIdx="0" presStyleCnt="3">
        <dgm:presLayoutVars>
          <dgm:chMax val="0"/>
          <dgm:chPref val="0"/>
        </dgm:presLayoutVars>
      </dgm:prSet>
      <dgm:spPr/>
    </dgm:pt>
    <dgm:pt modelId="{C476A6DE-BADD-4A45-B369-AF2AD87B6D14}" type="pres">
      <dgm:prSet presAssocID="{9FD49970-5FE1-44AA-B5ED-24C95524E640}" presName="sibTrans" presStyleCnt="0"/>
      <dgm:spPr/>
    </dgm:pt>
    <dgm:pt modelId="{7CFE7F31-CFAF-461C-A586-33B0556CDAF0}" type="pres">
      <dgm:prSet presAssocID="{3758241C-A06C-442C-AF6E-795DE16E01A5}" presName="compNode" presStyleCnt="0"/>
      <dgm:spPr/>
    </dgm:pt>
    <dgm:pt modelId="{66940F97-DA4F-4D05-B58E-7546F8B74E8E}" type="pres">
      <dgm:prSet presAssocID="{3758241C-A06C-442C-AF6E-795DE16E01A5}" presName="bgRect" presStyleLbl="bgShp" presStyleIdx="1" presStyleCnt="3"/>
      <dgm:spPr/>
    </dgm:pt>
    <dgm:pt modelId="{9DD78EBE-BC64-40D3-9790-D3E68E81EA3E}" type="pres">
      <dgm:prSet presAssocID="{3758241C-A06C-442C-AF6E-795DE16E01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7A95E4BD-7AD7-4D5D-A91A-C521E973F035}" type="pres">
      <dgm:prSet presAssocID="{3758241C-A06C-442C-AF6E-795DE16E01A5}" presName="spaceRect" presStyleCnt="0"/>
      <dgm:spPr/>
    </dgm:pt>
    <dgm:pt modelId="{80C3BC07-7625-4F36-B32E-E0F9BDA0C633}" type="pres">
      <dgm:prSet presAssocID="{3758241C-A06C-442C-AF6E-795DE16E01A5}" presName="parTx" presStyleLbl="revTx" presStyleIdx="1" presStyleCnt="3">
        <dgm:presLayoutVars>
          <dgm:chMax val="0"/>
          <dgm:chPref val="0"/>
        </dgm:presLayoutVars>
      </dgm:prSet>
      <dgm:spPr/>
    </dgm:pt>
    <dgm:pt modelId="{4D92EF61-B64E-4570-9443-21E46C710CD1}" type="pres">
      <dgm:prSet presAssocID="{1ACF2DAD-92C1-4443-8154-61AF7EDC279A}" presName="sibTrans" presStyleCnt="0"/>
      <dgm:spPr/>
    </dgm:pt>
    <dgm:pt modelId="{C55D7B06-46D4-4A2F-85ED-8DBE34B61D2A}" type="pres">
      <dgm:prSet presAssocID="{BDDCDE92-E66E-413F-AD4A-98727BF9005A}" presName="compNode" presStyleCnt="0"/>
      <dgm:spPr/>
    </dgm:pt>
    <dgm:pt modelId="{4D3888CF-EAD3-4ECA-ACF2-74899A6E714A}" type="pres">
      <dgm:prSet presAssocID="{BDDCDE92-E66E-413F-AD4A-98727BF9005A}" presName="bgRect" presStyleLbl="bgShp" presStyleIdx="2" presStyleCnt="3"/>
      <dgm:spPr/>
    </dgm:pt>
    <dgm:pt modelId="{B5DF65B2-9726-4F6D-9AD0-B0CB281596A0}" type="pres">
      <dgm:prSet presAssocID="{BDDCDE92-E66E-413F-AD4A-98727BF900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F8755698-54DD-4368-91D7-4920F06B0580}" type="pres">
      <dgm:prSet presAssocID="{BDDCDE92-E66E-413F-AD4A-98727BF9005A}" presName="spaceRect" presStyleCnt="0"/>
      <dgm:spPr/>
    </dgm:pt>
    <dgm:pt modelId="{86276673-E54C-4707-8A90-75E916977CEA}" type="pres">
      <dgm:prSet presAssocID="{BDDCDE92-E66E-413F-AD4A-98727BF9005A}" presName="parTx" presStyleLbl="revTx" presStyleIdx="2" presStyleCnt="3">
        <dgm:presLayoutVars>
          <dgm:chMax val="0"/>
          <dgm:chPref val="0"/>
        </dgm:presLayoutVars>
      </dgm:prSet>
      <dgm:spPr/>
    </dgm:pt>
  </dgm:ptLst>
  <dgm:cxnLst>
    <dgm:cxn modelId="{3EADAB3E-E9B7-4AAC-988C-1DF8BDE8F570}" srcId="{E02443FD-A96D-4B66-A0BA-FB20422F46DB}" destId="{BDDCDE92-E66E-413F-AD4A-98727BF9005A}" srcOrd="2" destOrd="0" parTransId="{D5289365-7559-46E7-92DB-7BA2081B6E8E}" sibTransId="{D650A3D8-8D12-4DA5-B41F-46D681C6835A}"/>
    <dgm:cxn modelId="{EA4D7F5B-6A43-4974-ADDC-2F9CF56DFEAB}" srcId="{E02443FD-A96D-4B66-A0BA-FB20422F46DB}" destId="{4EAC429D-1C2D-4429-A4DB-B1CE61881FB9}" srcOrd="0" destOrd="0" parTransId="{D5A8B7D6-D457-4969-A9E6-D391726E3B3C}" sibTransId="{9FD49970-5FE1-44AA-B5ED-24C95524E640}"/>
    <dgm:cxn modelId="{37D5505C-B13C-4205-AD32-62635AA792EE}" type="presOf" srcId="{E02443FD-A96D-4B66-A0BA-FB20422F46DB}" destId="{166FD86B-619E-4240-B358-98496C85DFA2}" srcOrd="0" destOrd="0" presId="urn:microsoft.com/office/officeart/2018/2/layout/IconVerticalSolidList"/>
    <dgm:cxn modelId="{BA9FD96A-6B4D-4A6D-901F-A84304AF4BFF}" type="presOf" srcId="{4EAC429D-1C2D-4429-A4DB-B1CE61881FB9}" destId="{52F3A2DD-91C7-49FC-83FB-F31A6D1AF7A2}" srcOrd="0" destOrd="0" presId="urn:microsoft.com/office/officeart/2018/2/layout/IconVerticalSolidList"/>
    <dgm:cxn modelId="{0CB6BA92-CCB0-468D-B8F8-6FE0090DE1D5}" type="presOf" srcId="{3758241C-A06C-442C-AF6E-795DE16E01A5}" destId="{80C3BC07-7625-4F36-B32E-E0F9BDA0C633}" srcOrd="0" destOrd="0" presId="urn:microsoft.com/office/officeart/2018/2/layout/IconVerticalSolidList"/>
    <dgm:cxn modelId="{64E4CBDD-4142-4C4C-9E76-4CD232987E9E}" srcId="{E02443FD-A96D-4B66-A0BA-FB20422F46DB}" destId="{3758241C-A06C-442C-AF6E-795DE16E01A5}" srcOrd="1" destOrd="0" parTransId="{7E7A1377-C4B7-413C-8D81-E1F125502561}" sibTransId="{1ACF2DAD-92C1-4443-8154-61AF7EDC279A}"/>
    <dgm:cxn modelId="{968D23EA-AE8C-4EBB-9B7F-41182FDA2E6E}" type="presOf" srcId="{BDDCDE92-E66E-413F-AD4A-98727BF9005A}" destId="{86276673-E54C-4707-8A90-75E916977CEA}" srcOrd="0" destOrd="0" presId="urn:microsoft.com/office/officeart/2018/2/layout/IconVerticalSolidList"/>
    <dgm:cxn modelId="{8DCB1CCE-D2D1-4E42-9242-CB2EB93833C1}" type="presParOf" srcId="{166FD86B-619E-4240-B358-98496C85DFA2}" destId="{CB9F2D24-D4AD-4CA3-8D1C-2E29AE6B6763}" srcOrd="0" destOrd="0" presId="urn:microsoft.com/office/officeart/2018/2/layout/IconVerticalSolidList"/>
    <dgm:cxn modelId="{30711ACA-6E59-435E-A2CE-6B76B3F8B43A}" type="presParOf" srcId="{CB9F2D24-D4AD-4CA3-8D1C-2E29AE6B6763}" destId="{288DA095-9085-477A-A5A9-1C6B1DA21F52}" srcOrd="0" destOrd="0" presId="urn:microsoft.com/office/officeart/2018/2/layout/IconVerticalSolidList"/>
    <dgm:cxn modelId="{8CA2531B-01B8-4C23-A30B-D432E5B75E79}" type="presParOf" srcId="{CB9F2D24-D4AD-4CA3-8D1C-2E29AE6B6763}" destId="{EA288EDE-4B85-4700-BB9C-FF20AB2CB7CC}" srcOrd="1" destOrd="0" presId="urn:microsoft.com/office/officeart/2018/2/layout/IconVerticalSolidList"/>
    <dgm:cxn modelId="{636DC04E-2831-4D7B-BF29-ED1DD6964DEA}" type="presParOf" srcId="{CB9F2D24-D4AD-4CA3-8D1C-2E29AE6B6763}" destId="{E47AB998-441F-41D7-8D5E-D92E388863F4}" srcOrd="2" destOrd="0" presId="urn:microsoft.com/office/officeart/2018/2/layout/IconVerticalSolidList"/>
    <dgm:cxn modelId="{60A182F5-F7EA-4D2D-8BCE-7309D672CABA}" type="presParOf" srcId="{CB9F2D24-D4AD-4CA3-8D1C-2E29AE6B6763}" destId="{52F3A2DD-91C7-49FC-83FB-F31A6D1AF7A2}" srcOrd="3" destOrd="0" presId="urn:microsoft.com/office/officeart/2018/2/layout/IconVerticalSolidList"/>
    <dgm:cxn modelId="{7A57660D-CDF7-48D4-92E5-8237E9AD92AD}" type="presParOf" srcId="{166FD86B-619E-4240-B358-98496C85DFA2}" destId="{C476A6DE-BADD-4A45-B369-AF2AD87B6D14}" srcOrd="1" destOrd="0" presId="urn:microsoft.com/office/officeart/2018/2/layout/IconVerticalSolidList"/>
    <dgm:cxn modelId="{D42E482E-2721-4448-9EBC-19FC363962A6}" type="presParOf" srcId="{166FD86B-619E-4240-B358-98496C85DFA2}" destId="{7CFE7F31-CFAF-461C-A586-33B0556CDAF0}" srcOrd="2" destOrd="0" presId="urn:microsoft.com/office/officeart/2018/2/layout/IconVerticalSolidList"/>
    <dgm:cxn modelId="{9323C76C-EB9E-478D-A8FB-A71B48774367}" type="presParOf" srcId="{7CFE7F31-CFAF-461C-A586-33B0556CDAF0}" destId="{66940F97-DA4F-4D05-B58E-7546F8B74E8E}" srcOrd="0" destOrd="0" presId="urn:microsoft.com/office/officeart/2018/2/layout/IconVerticalSolidList"/>
    <dgm:cxn modelId="{3A22A351-ACF6-434D-931C-2BEDAA17878A}" type="presParOf" srcId="{7CFE7F31-CFAF-461C-A586-33B0556CDAF0}" destId="{9DD78EBE-BC64-40D3-9790-D3E68E81EA3E}" srcOrd="1" destOrd="0" presId="urn:microsoft.com/office/officeart/2018/2/layout/IconVerticalSolidList"/>
    <dgm:cxn modelId="{212DC82F-BBC4-4BD5-A467-1CE907E456FE}" type="presParOf" srcId="{7CFE7F31-CFAF-461C-A586-33B0556CDAF0}" destId="{7A95E4BD-7AD7-4D5D-A91A-C521E973F035}" srcOrd="2" destOrd="0" presId="urn:microsoft.com/office/officeart/2018/2/layout/IconVerticalSolidList"/>
    <dgm:cxn modelId="{0A3C0771-E2B2-4056-85AE-A760652B0EC1}" type="presParOf" srcId="{7CFE7F31-CFAF-461C-A586-33B0556CDAF0}" destId="{80C3BC07-7625-4F36-B32E-E0F9BDA0C633}" srcOrd="3" destOrd="0" presId="urn:microsoft.com/office/officeart/2018/2/layout/IconVerticalSolidList"/>
    <dgm:cxn modelId="{28499E66-614C-4825-97AC-B730A0236208}" type="presParOf" srcId="{166FD86B-619E-4240-B358-98496C85DFA2}" destId="{4D92EF61-B64E-4570-9443-21E46C710CD1}" srcOrd="3" destOrd="0" presId="urn:microsoft.com/office/officeart/2018/2/layout/IconVerticalSolidList"/>
    <dgm:cxn modelId="{2BB15F37-2ED9-4051-B8F5-C8DB5DCCEEB7}" type="presParOf" srcId="{166FD86B-619E-4240-B358-98496C85DFA2}" destId="{C55D7B06-46D4-4A2F-85ED-8DBE34B61D2A}" srcOrd="4" destOrd="0" presId="urn:microsoft.com/office/officeart/2018/2/layout/IconVerticalSolidList"/>
    <dgm:cxn modelId="{029E5D44-03A4-4BD8-9437-DAF3A49F0230}" type="presParOf" srcId="{C55D7B06-46D4-4A2F-85ED-8DBE34B61D2A}" destId="{4D3888CF-EAD3-4ECA-ACF2-74899A6E714A}" srcOrd="0" destOrd="0" presId="urn:microsoft.com/office/officeart/2018/2/layout/IconVerticalSolidList"/>
    <dgm:cxn modelId="{422EECBF-9CEF-421A-A54D-B3888D7D4F78}" type="presParOf" srcId="{C55D7B06-46D4-4A2F-85ED-8DBE34B61D2A}" destId="{B5DF65B2-9726-4F6D-9AD0-B0CB281596A0}" srcOrd="1" destOrd="0" presId="urn:microsoft.com/office/officeart/2018/2/layout/IconVerticalSolidList"/>
    <dgm:cxn modelId="{635A340C-2CD3-4473-8012-EC408AD89631}" type="presParOf" srcId="{C55D7B06-46D4-4A2F-85ED-8DBE34B61D2A}" destId="{F8755698-54DD-4368-91D7-4920F06B0580}" srcOrd="2" destOrd="0" presId="urn:microsoft.com/office/officeart/2018/2/layout/IconVerticalSolidList"/>
    <dgm:cxn modelId="{D5F711CA-6D08-425E-914D-F8257CE902B0}" type="presParOf" srcId="{C55D7B06-46D4-4A2F-85ED-8DBE34B61D2A}" destId="{86276673-E54C-4707-8A90-75E916977C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667CC4-21D1-45ED-AFC6-ED6625D1B5FF}"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83091CE3-44F1-43E8-B826-C66BC5D28F1B}">
      <dgm:prSet/>
      <dgm:spPr>
        <a:solidFill>
          <a:schemeClr val="accent1">
            <a:lumMod val="75000"/>
          </a:schemeClr>
        </a:solidFill>
      </dgm:spPr>
      <dgm:t>
        <a:bodyPr/>
        <a:lstStyle/>
        <a:p>
          <a:r>
            <a:rPr lang="en-US" dirty="0"/>
            <a:t>Log transformation ( to remove Skewness)</a:t>
          </a:r>
        </a:p>
      </dgm:t>
    </dgm:pt>
    <dgm:pt modelId="{D6F251FF-9C68-4AF8-A2CF-EAAA6E11B7CA}" type="parTrans" cxnId="{8ACD6547-0470-413A-B143-2E17CAA32F12}">
      <dgm:prSet/>
      <dgm:spPr/>
      <dgm:t>
        <a:bodyPr/>
        <a:lstStyle/>
        <a:p>
          <a:endParaRPr lang="en-US"/>
        </a:p>
      </dgm:t>
    </dgm:pt>
    <dgm:pt modelId="{81F28FB8-BDFC-4B3C-9B14-FECD9D867560}" type="sibTrans" cxnId="{8ACD6547-0470-413A-B143-2E17CAA32F12}">
      <dgm:prSet/>
      <dgm:spPr/>
      <dgm:t>
        <a:bodyPr/>
        <a:lstStyle/>
        <a:p>
          <a:endParaRPr lang="en-US"/>
        </a:p>
      </dgm:t>
    </dgm:pt>
    <dgm:pt modelId="{52E456AF-8770-4C94-9094-A4FA1A2DDA95}">
      <dgm:prSet/>
      <dgm:spPr>
        <a:solidFill>
          <a:schemeClr val="accent1">
            <a:lumMod val="75000"/>
          </a:schemeClr>
        </a:solidFill>
      </dgm:spPr>
      <dgm:t>
        <a:bodyPr/>
        <a:lstStyle/>
        <a:p>
          <a:r>
            <a:rPr lang="en-IN" b="1" i="0" dirty="0"/>
            <a:t>Shapiro–Wilk </a:t>
          </a:r>
          <a:r>
            <a:rPr lang="en-US" dirty="0"/>
            <a:t>test for normality</a:t>
          </a:r>
        </a:p>
      </dgm:t>
    </dgm:pt>
    <dgm:pt modelId="{E32E4B57-6592-410E-86E6-7DFBD8E95097}" type="parTrans" cxnId="{F5E8FD6A-B081-4D79-82A2-282EDF078E99}">
      <dgm:prSet/>
      <dgm:spPr/>
      <dgm:t>
        <a:bodyPr/>
        <a:lstStyle/>
        <a:p>
          <a:endParaRPr lang="en-US"/>
        </a:p>
      </dgm:t>
    </dgm:pt>
    <dgm:pt modelId="{63E61C03-2E2B-45F0-9FA6-E37C1016AC45}" type="sibTrans" cxnId="{F5E8FD6A-B081-4D79-82A2-282EDF078E99}">
      <dgm:prSet/>
      <dgm:spPr/>
      <dgm:t>
        <a:bodyPr/>
        <a:lstStyle/>
        <a:p>
          <a:endParaRPr lang="en-US"/>
        </a:p>
      </dgm:t>
    </dgm:pt>
    <dgm:pt modelId="{A8C884F4-8791-4D8E-AC53-5D85BF3BB6CF}" type="pres">
      <dgm:prSet presAssocID="{8A667CC4-21D1-45ED-AFC6-ED6625D1B5FF}" presName="diagram" presStyleCnt="0">
        <dgm:presLayoutVars>
          <dgm:chPref val="1"/>
          <dgm:dir/>
          <dgm:animOne val="branch"/>
          <dgm:animLvl val="lvl"/>
          <dgm:resizeHandles/>
        </dgm:presLayoutVars>
      </dgm:prSet>
      <dgm:spPr/>
    </dgm:pt>
    <dgm:pt modelId="{65DF0B91-95BF-4CB5-9B55-32A4DBDDD503}" type="pres">
      <dgm:prSet presAssocID="{83091CE3-44F1-43E8-B826-C66BC5D28F1B}" presName="root" presStyleCnt="0"/>
      <dgm:spPr/>
    </dgm:pt>
    <dgm:pt modelId="{2A520215-61B6-429A-B394-90527C7F2DCF}" type="pres">
      <dgm:prSet presAssocID="{83091CE3-44F1-43E8-B826-C66BC5D28F1B}" presName="rootComposite" presStyleCnt="0"/>
      <dgm:spPr/>
    </dgm:pt>
    <dgm:pt modelId="{0079DC46-20B2-4675-9480-2F0AFE9386F1}" type="pres">
      <dgm:prSet presAssocID="{83091CE3-44F1-43E8-B826-C66BC5D28F1B}" presName="rootText" presStyleLbl="node1" presStyleIdx="0" presStyleCnt="2"/>
      <dgm:spPr/>
    </dgm:pt>
    <dgm:pt modelId="{10F405F4-085C-4817-947E-108DDB1FA82A}" type="pres">
      <dgm:prSet presAssocID="{83091CE3-44F1-43E8-B826-C66BC5D28F1B}" presName="rootConnector" presStyleLbl="node1" presStyleIdx="0" presStyleCnt="2"/>
      <dgm:spPr/>
    </dgm:pt>
    <dgm:pt modelId="{11C5B93B-6F69-4483-BEB1-4C6D180B10A0}" type="pres">
      <dgm:prSet presAssocID="{83091CE3-44F1-43E8-B826-C66BC5D28F1B}" presName="childShape" presStyleCnt="0"/>
      <dgm:spPr/>
    </dgm:pt>
    <dgm:pt modelId="{9161DE90-C142-45F7-BD56-5A02319E6FCF}" type="pres">
      <dgm:prSet presAssocID="{52E456AF-8770-4C94-9094-A4FA1A2DDA95}" presName="root" presStyleCnt="0"/>
      <dgm:spPr/>
    </dgm:pt>
    <dgm:pt modelId="{98A838B5-BB27-4860-A5ED-DC63C61DC12C}" type="pres">
      <dgm:prSet presAssocID="{52E456AF-8770-4C94-9094-A4FA1A2DDA95}" presName="rootComposite" presStyleCnt="0"/>
      <dgm:spPr/>
    </dgm:pt>
    <dgm:pt modelId="{AA85DA7E-5D1D-4D43-9B08-4CC685F4A8E8}" type="pres">
      <dgm:prSet presAssocID="{52E456AF-8770-4C94-9094-A4FA1A2DDA95}" presName="rootText" presStyleLbl="node1" presStyleIdx="1" presStyleCnt="2"/>
      <dgm:spPr/>
    </dgm:pt>
    <dgm:pt modelId="{F04ECBCA-92C9-44F3-B11B-5488899101EE}" type="pres">
      <dgm:prSet presAssocID="{52E456AF-8770-4C94-9094-A4FA1A2DDA95}" presName="rootConnector" presStyleLbl="node1" presStyleIdx="1" presStyleCnt="2"/>
      <dgm:spPr/>
    </dgm:pt>
    <dgm:pt modelId="{B9F792AC-7246-4EC2-A71F-06D1436C9414}" type="pres">
      <dgm:prSet presAssocID="{52E456AF-8770-4C94-9094-A4FA1A2DDA95}" presName="childShape" presStyleCnt="0"/>
      <dgm:spPr/>
    </dgm:pt>
  </dgm:ptLst>
  <dgm:cxnLst>
    <dgm:cxn modelId="{12A07800-8482-4450-A728-01300163122F}" type="presOf" srcId="{52E456AF-8770-4C94-9094-A4FA1A2DDA95}" destId="{F04ECBCA-92C9-44F3-B11B-5488899101EE}" srcOrd="1" destOrd="0" presId="urn:microsoft.com/office/officeart/2005/8/layout/hierarchy3"/>
    <dgm:cxn modelId="{A4E78C03-3C27-4D9F-866F-6865A6D3ABD8}" type="presOf" srcId="{83091CE3-44F1-43E8-B826-C66BC5D28F1B}" destId="{0079DC46-20B2-4675-9480-2F0AFE9386F1}" srcOrd="0" destOrd="0" presId="urn:microsoft.com/office/officeart/2005/8/layout/hierarchy3"/>
    <dgm:cxn modelId="{62A88746-0835-4A8F-A97C-9BD802A86A2B}" type="presOf" srcId="{83091CE3-44F1-43E8-B826-C66BC5D28F1B}" destId="{10F405F4-085C-4817-947E-108DDB1FA82A}" srcOrd="1" destOrd="0" presId="urn:microsoft.com/office/officeart/2005/8/layout/hierarchy3"/>
    <dgm:cxn modelId="{8ACD6547-0470-413A-B143-2E17CAA32F12}" srcId="{8A667CC4-21D1-45ED-AFC6-ED6625D1B5FF}" destId="{83091CE3-44F1-43E8-B826-C66BC5D28F1B}" srcOrd="0" destOrd="0" parTransId="{D6F251FF-9C68-4AF8-A2CF-EAAA6E11B7CA}" sibTransId="{81F28FB8-BDFC-4B3C-9B14-FECD9D867560}"/>
    <dgm:cxn modelId="{F5E8FD6A-B081-4D79-82A2-282EDF078E99}" srcId="{8A667CC4-21D1-45ED-AFC6-ED6625D1B5FF}" destId="{52E456AF-8770-4C94-9094-A4FA1A2DDA95}" srcOrd="1" destOrd="0" parTransId="{E32E4B57-6592-410E-86E6-7DFBD8E95097}" sibTransId="{63E61C03-2E2B-45F0-9FA6-E37C1016AC45}"/>
    <dgm:cxn modelId="{5826E58E-B017-4FF8-9A60-44A5DA204CD7}" type="presOf" srcId="{8A667CC4-21D1-45ED-AFC6-ED6625D1B5FF}" destId="{A8C884F4-8791-4D8E-AC53-5D85BF3BB6CF}" srcOrd="0" destOrd="0" presId="urn:microsoft.com/office/officeart/2005/8/layout/hierarchy3"/>
    <dgm:cxn modelId="{C35369D9-FD56-490E-A235-DA8856583A1E}" type="presOf" srcId="{52E456AF-8770-4C94-9094-A4FA1A2DDA95}" destId="{AA85DA7E-5D1D-4D43-9B08-4CC685F4A8E8}" srcOrd="0" destOrd="0" presId="urn:microsoft.com/office/officeart/2005/8/layout/hierarchy3"/>
    <dgm:cxn modelId="{9E373C0C-606B-4FDA-81D0-4A271E91E83F}" type="presParOf" srcId="{A8C884F4-8791-4D8E-AC53-5D85BF3BB6CF}" destId="{65DF0B91-95BF-4CB5-9B55-32A4DBDDD503}" srcOrd="0" destOrd="0" presId="urn:microsoft.com/office/officeart/2005/8/layout/hierarchy3"/>
    <dgm:cxn modelId="{FB7F6120-7F1B-42E3-82F1-0DBF10D3E92D}" type="presParOf" srcId="{65DF0B91-95BF-4CB5-9B55-32A4DBDDD503}" destId="{2A520215-61B6-429A-B394-90527C7F2DCF}" srcOrd="0" destOrd="0" presId="urn:microsoft.com/office/officeart/2005/8/layout/hierarchy3"/>
    <dgm:cxn modelId="{B239197D-3259-4D85-9AE3-ED07FFCE0C53}" type="presParOf" srcId="{2A520215-61B6-429A-B394-90527C7F2DCF}" destId="{0079DC46-20B2-4675-9480-2F0AFE9386F1}" srcOrd="0" destOrd="0" presId="urn:microsoft.com/office/officeart/2005/8/layout/hierarchy3"/>
    <dgm:cxn modelId="{D232F22E-ADDE-4260-828E-CF2C49E416D9}" type="presParOf" srcId="{2A520215-61B6-429A-B394-90527C7F2DCF}" destId="{10F405F4-085C-4817-947E-108DDB1FA82A}" srcOrd="1" destOrd="0" presId="urn:microsoft.com/office/officeart/2005/8/layout/hierarchy3"/>
    <dgm:cxn modelId="{0355AA84-79FE-4DCF-B58F-7DE791A0888A}" type="presParOf" srcId="{65DF0B91-95BF-4CB5-9B55-32A4DBDDD503}" destId="{11C5B93B-6F69-4483-BEB1-4C6D180B10A0}" srcOrd="1" destOrd="0" presId="urn:microsoft.com/office/officeart/2005/8/layout/hierarchy3"/>
    <dgm:cxn modelId="{08F10688-34FD-4996-9D53-5535013B378D}" type="presParOf" srcId="{A8C884F4-8791-4D8E-AC53-5D85BF3BB6CF}" destId="{9161DE90-C142-45F7-BD56-5A02319E6FCF}" srcOrd="1" destOrd="0" presId="urn:microsoft.com/office/officeart/2005/8/layout/hierarchy3"/>
    <dgm:cxn modelId="{6BDB8DA2-28CF-4270-8912-92B429E7CB28}" type="presParOf" srcId="{9161DE90-C142-45F7-BD56-5A02319E6FCF}" destId="{98A838B5-BB27-4860-A5ED-DC63C61DC12C}" srcOrd="0" destOrd="0" presId="urn:microsoft.com/office/officeart/2005/8/layout/hierarchy3"/>
    <dgm:cxn modelId="{A467D808-4BD4-47F4-B109-4FF18A566EA2}" type="presParOf" srcId="{98A838B5-BB27-4860-A5ED-DC63C61DC12C}" destId="{AA85DA7E-5D1D-4D43-9B08-4CC685F4A8E8}" srcOrd="0" destOrd="0" presId="urn:microsoft.com/office/officeart/2005/8/layout/hierarchy3"/>
    <dgm:cxn modelId="{7D2D27AE-10E4-4BD0-AA62-AADB31F5B120}" type="presParOf" srcId="{98A838B5-BB27-4860-A5ED-DC63C61DC12C}" destId="{F04ECBCA-92C9-44F3-B11B-5488899101EE}" srcOrd="1" destOrd="0" presId="urn:microsoft.com/office/officeart/2005/8/layout/hierarchy3"/>
    <dgm:cxn modelId="{5757A6F2-137D-44D8-A1E0-58438F8CEE89}" type="presParOf" srcId="{9161DE90-C142-45F7-BD56-5A02319E6FCF}" destId="{B9F792AC-7246-4EC2-A71F-06D1436C9414}"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9872FA6-61A4-4326-822C-A5152F362117}"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en-US"/>
        </a:p>
      </dgm:t>
    </dgm:pt>
    <dgm:pt modelId="{287E5B18-69E0-4242-B9CC-5A7A09A25C2B}">
      <dgm:prSet phldrT="[Text]" phldr="0"/>
      <dgm:spPr/>
      <dgm:t>
        <a:bodyPr/>
        <a:lstStyle/>
        <a:p>
          <a:pPr rtl="0"/>
          <a:r>
            <a:rPr lang="en-US" dirty="0">
              <a:latin typeface="Book Antiqua"/>
            </a:rPr>
            <a:t>Recency (R score)</a:t>
          </a:r>
          <a:endParaRPr lang="en-US" dirty="0"/>
        </a:p>
      </dgm:t>
    </dgm:pt>
    <dgm:pt modelId="{F72E4F8F-489D-4666-8084-3FC99DC7AEAC}" type="parTrans" cxnId="{86792E50-3020-4529-9504-CAB2CDD76481}">
      <dgm:prSet/>
      <dgm:spPr/>
      <dgm:t>
        <a:bodyPr/>
        <a:lstStyle/>
        <a:p>
          <a:endParaRPr lang="en-US"/>
        </a:p>
      </dgm:t>
    </dgm:pt>
    <dgm:pt modelId="{BCB43A52-4004-4993-AE01-740EA0610F3A}" type="sibTrans" cxnId="{86792E50-3020-4529-9504-CAB2CDD76481}">
      <dgm:prSet/>
      <dgm:spPr/>
      <dgm:t>
        <a:bodyPr/>
        <a:lstStyle/>
        <a:p>
          <a:endParaRPr lang="en-US"/>
        </a:p>
      </dgm:t>
    </dgm:pt>
    <dgm:pt modelId="{D4A43B2D-4760-4F95-A3B6-D37A13507C92}">
      <dgm:prSet phldrT="[Text]" phldr="0"/>
      <dgm:spPr/>
      <dgm:t>
        <a:bodyPr/>
        <a:lstStyle/>
        <a:p>
          <a:pPr rtl="0"/>
          <a:r>
            <a:rPr lang="en-US" dirty="0">
              <a:latin typeface="Book Antiqua"/>
            </a:rPr>
            <a:t>1 – Customer who visited within  a month</a:t>
          </a:r>
          <a:endParaRPr lang="en-US" dirty="0"/>
        </a:p>
      </dgm:t>
    </dgm:pt>
    <dgm:pt modelId="{C03B5D1A-1B8D-4525-900F-9B119F78CB5C}" type="parTrans" cxnId="{87FD1816-12B2-4EC6-9B26-8EEB16C7F1E7}">
      <dgm:prSet/>
      <dgm:spPr/>
      <dgm:t>
        <a:bodyPr/>
        <a:lstStyle/>
        <a:p>
          <a:endParaRPr lang="en-US"/>
        </a:p>
      </dgm:t>
    </dgm:pt>
    <dgm:pt modelId="{90243D24-39E6-49DE-B369-B8C15D1A0CA8}" type="sibTrans" cxnId="{87FD1816-12B2-4EC6-9B26-8EEB16C7F1E7}">
      <dgm:prSet/>
      <dgm:spPr/>
      <dgm:t>
        <a:bodyPr/>
        <a:lstStyle/>
        <a:p>
          <a:endParaRPr lang="en-US"/>
        </a:p>
      </dgm:t>
    </dgm:pt>
    <dgm:pt modelId="{9EEA4863-7CE6-48AE-93DB-B3ECECAA5495}">
      <dgm:prSet phldrT="[Text]" phldr="0"/>
      <dgm:spPr/>
      <dgm:t>
        <a:bodyPr/>
        <a:lstStyle/>
        <a:p>
          <a:pPr rtl="0"/>
          <a:r>
            <a:rPr lang="en-US" dirty="0">
              <a:latin typeface="Book Antiqua"/>
            </a:rPr>
            <a:t>2 – Customer who visited in  the past 2 – 3 months</a:t>
          </a:r>
          <a:endParaRPr lang="en-US" dirty="0"/>
        </a:p>
      </dgm:t>
    </dgm:pt>
    <dgm:pt modelId="{5AEEDF99-DFF4-40E0-A466-67C671942C63}" type="parTrans" cxnId="{097A59B7-05F2-44A5-BE9D-7BC9B529DD67}">
      <dgm:prSet/>
      <dgm:spPr/>
      <dgm:t>
        <a:bodyPr/>
        <a:lstStyle/>
        <a:p>
          <a:endParaRPr lang="en-US"/>
        </a:p>
      </dgm:t>
    </dgm:pt>
    <dgm:pt modelId="{7ACD401C-303F-4701-9871-96F44F3EA8AF}" type="sibTrans" cxnId="{097A59B7-05F2-44A5-BE9D-7BC9B529DD67}">
      <dgm:prSet/>
      <dgm:spPr/>
      <dgm:t>
        <a:bodyPr/>
        <a:lstStyle/>
        <a:p>
          <a:endParaRPr lang="en-US"/>
        </a:p>
      </dgm:t>
    </dgm:pt>
    <dgm:pt modelId="{F2FD4E28-93D3-408C-B00D-2877A0E43449}">
      <dgm:prSet phldrT="[Text]" phldr="0"/>
      <dgm:spPr/>
      <dgm:t>
        <a:bodyPr/>
        <a:lstStyle/>
        <a:p>
          <a:pPr rtl="0"/>
          <a:r>
            <a:rPr lang="en-US" dirty="0">
              <a:latin typeface="Book Antiqua"/>
            </a:rPr>
            <a:t>Frequency (F score)</a:t>
          </a:r>
          <a:endParaRPr lang="en-US" dirty="0"/>
        </a:p>
      </dgm:t>
    </dgm:pt>
    <dgm:pt modelId="{77841B32-2F1E-4C0C-9D59-D4995943484D}" type="parTrans" cxnId="{138D052D-C580-4118-A646-AB8BF3A40025}">
      <dgm:prSet/>
      <dgm:spPr/>
      <dgm:t>
        <a:bodyPr/>
        <a:lstStyle/>
        <a:p>
          <a:endParaRPr lang="en-US"/>
        </a:p>
      </dgm:t>
    </dgm:pt>
    <dgm:pt modelId="{150BD3FE-8677-4C28-BC8A-E7F914B5D21C}" type="sibTrans" cxnId="{138D052D-C580-4118-A646-AB8BF3A40025}">
      <dgm:prSet/>
      <dgm:spPr/>
      <dgm:t>
        <a:bodyPr/>
        <a:lstStyle/>
        <a:p>
          <a:endParaRPr lang="en-US"/>
        </a:p>
      </dgm:t>
    </dgm:pt>
    <dgm:pt modelId="{B682272D-6D2B-4440-BE76-661643CC8AB8}">
      <dgm:prSet phldrT="[Text]" phldr="0"/>
      <dgm:spPr/>
      <dgm:t>
        <a:bodyPr/>
        <a:lstStyle/>
        <a:p>
          <a:pPr rtl="0"/>
          <a:r>
            <a:rPr lang="en-US" dirty="0">
              <a:latin typeface="Book Antiqua"/>
            </a:rPr>
            <a:t>1 – who visits more than twice a week.</a:t>
          </a:r>
          <a:endParaRPr lang="en-US" dirty="0"/>
        </a:p>
      </dgm:t>
    </dgm:pt>
    <dgm:pt modelId="{F7CE0256-62D2-4B40-A151-043DD69F592C}" type="parTrans" cxnId="{5FAE6218-CF31-4194-BCF5-D5BE6F0CD1F4}">
      <dgm:prSet/>
      <dgm:spPr/>
      <dgm:t>
        <a:bodyPr/>
        <a:lstStyle/>
        <a:p>
          <a:endParaRPr lang="en-US"/>
        </a:p>
      </dgm:t>
    </dgm:pt>
    <dgm:pt modelId="{039743F8-BD0B-450C-86D5-28CF8334113A}" type="sibTrans" cxnId="{5FAE6218-CF31-4194-BCF5-D5BE6F0CD1F4}">
      <dgm:prSet/>
      <dgm:spPr/>
      <dgm:t>
        <a:bodyPr/>
        <a:lstStyle/>
        <a:p>
          <a:endParaRPr lang="en-US"/>
        </a:p>
      </dgm:t>
    </dgm:pt>
    <dgm:pt modelId="{2D9A85EC-5BFA-423D-A462-25F18274843E}">
      <dgm:prSet phldrT="[Text]" phldr="0"/>
      <dgm:spPr/>
      <dgm:t>
        <a:bodyPr/>
        <a:lstStyle/>
        <a:p>
          <a:pPr rtl="0"/>
          <a:r>
            <a:rPr lang="en-US" dirty="0">
              <a:latin typeface="Book Antiqua"/>
            </a:rPr>
            <a:t>2 – who visits once or twice a week</a:t>
          </a:r>
          <a:endParaRPr lang="en-US" dirty="0"/>
        </a:p>
      </dgm:t>
    </dgm:pt>
    <dgm:pt modelId="{CCB72CFE-EF08-43CA-87EE-1D8EBB3D9333}" type="parTrans" cxnId="{710F4A93-7A20-45E2-BA5B-79B952AE0CFE}">
      <dgm:prSet/>
      <dgm:spPr/>
      <dgm:t>
        <a:bodyPr/>
        <a:lstStyle/>
        <a:p>
          <a:endParaRPr lang="en-US"/>
        </a:p>
      </dgm:t>
    </dgm:pt>
    <dgm:pt modelId="{BB78A8B2-50E2-4A85-8D69-30610F38A2D1}" type="sibTrans" cxnId="{710F4A93-7A20-45E2-BA5B-79B952AE0CFE}">
      <dgm:prSet/>
      <dgm:spPr/>
      <dgm:t>
        <a:bodyPr/>
        <a:lstStyle/>
        <a:p>
          <a:endParaRPr lang="en-US"/>
        </a:p>
      </dgm:t>
    </dgm:pt>
    <dgm:pt modelId="{4839930C-8DDF-446E-93A5-55963C18396E}">
      <dgm:prSet phldrT="[Text]" phldr="0"/>
      <dgm:spPr/>
      <dgm:t>
        <a:bodyPr/>
        <a:lstStyle/>
        <a:p>
          <a:pPr rtl="0"/>
          <a:r>
            <a:rPr lang="en-US" dirty="0">
              <a:latin typeface="Book Antiqua"/>
            </a:rPr>
            <a:t>3 – atmost a week</a:t>
          </a:r>
          <a:endParaRPr lang="en-US" dirty="0"/>
        </a:p>
      </dgm:t>
    </dgm:pt>
    <dgm:pt modelId="{4837C614-DFDF-44D9-B598-097B3BE9A751}" type="parTrans" cxnId="{9646C504-B000-4D07-B295-A0C1E946F864}">
      <dgm:prSet/>
      <dgm:spPr/>
      <dgm:t>
        <a:bodyPr/>
        <a:lstStyle/>
        <a:p>
          <a:endParaRPr lang="en-US"/>
        </a:p>
      </dgm:t>
    </dgm:pt>
    <dgm:pt modelId="{55282D2D-C0D8-444D-B040-FEAF0FDF5743}" type="sibTrans" cxnId="{9646C504-B000-4D07-B295-A0C1E946F864}">
      <dgm:prSet/>
      <dgm:spPr/>
      <dgm:t>
        <a:bodyPr/>
        <a:lstStyle/>
        <a:p>
          <a:endParaRPr lang="en-US"/>
        </a:p>
      </dgm:t>
    </dgm:pt>
    <dgm:pt modelId="{35A692C9-FDA5-49FB-B611-10C95D18FC6E}">
      <dgm:prSet phldrT="[Text]" phldr="0"/>
      <dgm:spPr/>
      <dgm:t>
        <a:bodyPr/>
        <a:lstStyle/>
        <a:p>
          <a:pPr rtl="0"/>
          <a:r>
            <a:rPr lang="en-US" dirty="0">
              <a:latin typeface="Book Antiqua"/>
            </a:rPr>
            <a:t>Monetary (M score)</a:t>
          </a:r>
          <a:endParaRPr lang="en-US" dirty="0"/>
        </a:p>
      </dgm:t>
    </dgm:pt>
    <dgm:pt modelId="{A4870BA4-36DF-42E0-BE67-3343CEE06257}" type="parTrans" cxnId="{327EDB41-7FB5-4FFF-B6D1-0D6D06F1AF7F}">
      <dgm:prSet/>
      <dgm:spPr/>
      <dgm:t>
        <a:bodyPr/>
        <a:lstStyle/>
        <a:p>
          <a:endParaRPr lang="en-US"/>
        </a:p>
      </dgm:t>
    </dgm:pt>
    <dgm:pt modelId="{537536E8-7EA3-42F1-B775-10414EF327AD}" type="sibTrans" cxnId="{327EDB41-7FB5-4FFF-B6D1-0D6D06F1AF7F}">
      <dgm:prSet/>
      <dgm:spPr/>
      <dgm:t>
        <a:bodyPr/>
        <a:lstStyle/>
        <a:p>
          <a:endParaRPr lang="en-US"/>
        </a:p>
      </dgm:t>
    </dgm:pt>
    <dgm:pt modelId="{B96B3925-DB4C-4BFA-8307-8D496D332B5B}">
      <dgm:prSet phldrT="[Text]" phldr="0"/>
      <dgm:spPr/>
      <dgm:t>
        <a:bodyPr/>
        <a:lstStyle/>
        <a:p>
          <a:pPr rtl="0"/>
          <a:r>
            <a:rPr lang="en-US" dirty="0">
              <a:latin typeface="Book Antiqua"/>
            </a:rPr>
            <a:t>1 – Spends more (Joint family, High income, Retailers)</a:t>
          </a:r>
        </a:p>
      </dgm:t>
    </dgm:pt>
    <dgm:pt modelId="{86B662CC-0A8B-4E00-96D9-FF683E894599}" type="parTrans" cxnId="{D533C379-D0A4-4AB5-83B9-F67FB1F8EF39}">
      <dgm:prSet/>
      <dgm:spPr/>
      <dgm:t>
        <a:bodyPr/>
        <a:lstStyle/>
        <a:p>
          <a:endParaRPr lang="en-US"/>
        </a:p>
      </dgm:t>
    </dgm:pt>
    <dgm:pt modelId="{2FE5EE8B-F018-421B-9DC0-BC6CB026C1F9}" type="sibTrans" cxnId="{D533C379-D0A4-4AB5-83B9-F67FB1F8EF39}">
      <dgm:prSet/>
      <dgm:spPr/>
      <dgm:t>
        <a:bodyPr/>
        <a:lstStyle/>
        <a:p>
          <a:endParaRPr lang="en-US"/>
        </a:p>
      </dgm:t>
    </dgm:pt>
    <dgm:pt modelId="{3D3415EE-EC6D-404E-83B9-07CBDD62BC46}">
      <dgm:prSet phldr="0"/>
      <dgm:spPr/>
      <dgm:t>
        <a:bodyPr/>
        <a:lstStyle/>
        <a:p>
          <a:pPr rtl="0"/>
          <a:r>
            <a:rPr lang="en-US" dirty="0">
              <a:latin typeface="Book Antiqua"/>
            </a:rPr>
            <a:t>3 – Customer who visited in the past 4- 6 months</a:t>
          </a:r>
        </a:p>
      </dgm:t>
    </dgm:pt>
    <dgm:pt modelId="{6CF26540-386A-4305-9527-E5549C2F8A34}" type="parTrans" cxnId="{F54A18E8-460E-4C64-8FF1-E286C038D376}">
      <dgm:prSet/>
      <dgm:spPr/>
      <dgm:t>
        <a:bodyPr/>
        <a:lstStyle/>
        <a:p>
          <a:endParaRPr lang="en-IN"/>
        </a:p>
      </dgm:t>
    </dgm:pt>
    <dgm:pt modelId="{F2B7C3A0-117C-4A69-9007-56012F42A569}" type="sibTrans" cxnId="{F54A18E8-460E-4C64-8FF1-E286C038D376}">
      <dgm:prSet/>
      <dgm:spPr/>
      <dgm:t>
        <a:bodyPr/>
        <a:lstStyle/>
        <a:p>
          <a:endParaRPr lang="en-IN"/>
        </a:p>
      </dgm:t>
    </dgm:pt>
    <dgm:pt modelId="{78F51454-DD07-4323-9152-5FA1FD06313E}">
      <dgm:prSet phldr="0"/>
      <dgm:spPr/>
      <dgm:t>
        <a:bodyPr/>
        <a:lstStyle/>
        <a:p>
          <a:pPr rtl="0"/>
          <a:r>
            <a:rPr lang="en-US" dirty="0">
              <a:latin typeface="Book Antiqua"/>
            </a:rPr>
            <a:t>4 – Customer who didn't turn up for the past six months</a:t>
          </a:r>
        </a:p>
      </dgm:t>
    </dgm:pt>
    <dgm:pt modelId="{FD0ABB62-14D0-474C-B079-FB3762185568}" type="parTrans" cxnId="{AB83FAB1-63D5-4029-BF2F-F1FCE085C3A8}">
      <dgm:prSet/>
      <dgm:spPr/>
      <dgm:t>
        <a:bodyPr/>
        <a:lstStyle/>
        <a:p>
          <a:endParaRPr lang="en-IN"/>
        </a:p>
      </dgm:t>
    </dgm:pt>
    <dgm:pt modelId="{B1482164-836A-4140-B0CE-473BBBA8F8E6}" type="sibTrans" cxnId="{AB83FAB1-63D5-4029-BF2F-F1FCE085C3A8}">
      <dgm:prSet/>
      <dgm:spPr/>
      <dgm:t>
        <a:bodyPr/>
        <a:lstStyle/>
        <a:p>
          <a:endParaRPr lang="en-IN"/>
        </a:p>
      </dgm:t>
    </dgm:pt>
    <dgm:pt modelId="{A270F953-9079-4D48-B0CA-AD6A28EE4CF6}">
      <dgm:prSet phldr="0"/>
      <dgm:spPr/>
      <dgm:t>
        <a:bodyPr/>
        <a:lstStyle/>
        <a:p>
          <a:pPr rtl="0"/>
          <a:r>
            <a:rPr lang="en-US" dirty="0">
              <a:latin typeface="Book Antiqua"/>
            </a:rPr>
            <a:t>2 – Spends average (Nuclear family, Couples, average income)</a:t>
          </a:r>
          <a:endParaRPr lang="en-US" dirty="0"/>
        </a:p>
      </dgm:t>
    </dgm:pt>
    <dgm:pt modelId="{2AA501CF-8503-47B7-BA08-8C776C7CC504}" type="parTrans" cxnId="{8007D1C6-4717-436F-BC94-0940A856F2EA}">
      <dgm:prSet/>
      <dgm:spPr/>
      <dgm:t>
        <a:bodyPr/>
        <a:lstStyle/>
        <a:p>
          <a:endParaRPr lang="en-IN"/>
        </a:p>
      </dgm:t>
    </dgm:pt>
    <dgm:pt modelId="{DFEA5F57-1A95-47E6-AB14-1E6164C18342}" type="sibTrans" cxnId="{8007D1C6-4717-436F-BC94-0940A856F2EA}">
      <dgm:prSet/>
      <dgm:spPr/>
      <dgm:t>
        <a:bodyPr/>
        <a:lstStyle/>
        <a:p>
          <a:endParaRPr lang="en-IN"/>
        </a:p>
      </dgm:t>
    </dgm:pt>
    <dgm:pt modelId="{4B7FBD2D-D61F-4962-BAE6-6325D3D17DAC}">
      <dgm:prSet phldr="0"/>
      <dgm:spPr/>
      <dgm:t>
        <a:bodyPr/>
        <a:lstStyle/>
        <a:p>
          <a:pPr rtl="0"/>
          <a:r>
            <a:rPr lang="en-US" dirty="0">
              <a:latin typeface="Book Antiqua"/>
            </a:rPr>
            <a:t>3- Spends less (Bachelors, Low income)</a:t>
          </a:r>
        </a:p>
      </dgm:t>
    </dgm:pt>
    <dgm:pt modelId="{438FCFFB-1308-458A-9D04-D5195BD8FD60}" type="parTrans" cxnId="{0C2B3F9B-FD99-4161-95D9-13C349A62A3F}">
      <dgm:prSet/>
      <dgm:spPr/>
      <dgm:t>
        <a:bodyPr/>
        <a:lstStyle/>
        <a:p>
          <a:endParaRPr lang="en-IN"/>
        </a:p>
      </dgm:t>
    </dgm:pt>
    <dgm:pt modelId="{8321672A-7246-4B8F-90B7-A197880E3898}" type="sibTrans" cxnId="{0C2B3F9B-FD99-4161-95D9-13C349A62A3F}">
      <dgm:prSet/>
      <dgm:spPr/>
      <dgm:t>
        <a:bodyPr/>
        <a:lstStyle/>
        <a:p>
          <a:endParaRPr lang="en-IN"/>
        </a:p>
      </dgm:t>
    </dgm:pt>
    <dgm:pt modelId="{4E9665DA-7425-4F86-A2A4-9431353ACF4B}" type="pres">
      <dgm:prSet presAssocID="{39872FA6-61A4-4326-822C-A5152F362117}" presName="linear" presStyleCnt="0">
        <dgm:presLayoutVars>
          <dgm:dir/>
          <dgm:animLvl val="lvl"/>
          <dgm:resizeHandles val="exact"/>
        </dgm:presLayoutVars>
      </dgm:prSet>
      <dgm:spPr/>
    </dgm:pt>
    <dgm:pt modelId="{36067FC9-98B1-40E1-889B-A92A937962EB}" type="pres">
      <dgm:prSet presAssocID="{287E5B18-69E0-4242-B9CC-5A7A09A25C2B}" presName="parentLin" presStyleCnt="0"/>
      <dgm:spPr/>
    </dgm:pt>
    <dgm:pt modelId="{CAEED10A-9342-4C44-9D1C-1293F90B690E}" type="pres">
      <dgm:prSet presAssocID="{287E5B18-69E0-4242-B9CC-5A7A09A25C2B}" presName="parentLeftMargin" presStyleLbl="node1" presStyleIdx="0" presStyleCnt="3"/>
      <dgm:spPr/>
    </dgm:pt>
    <dgm:pt modelId="{08AB313F-AEB0-4201-BE97-F9B6822A08E7}" type="pres">
      <dgm:prSet presAssocID="{287E5B18-69E0-4242-B9CC-5A7A09A25C2B}" presName="parentText" presStyleLbl="node1" presStyleIdx="0" presStyleCnt="3">
        <dgm:presLayoutVars>
          <dgm:chMax val="0"/>
          <dgm:bulletEnabled val="1"/>
        </dgm:presLayoutVars>
      </dgm:prSet>
      <dgm:spPr/>
    </dgm:pt>
    <dgm:pt modelId="{95C3569F-B0D3-4E2E-9729-7806057E8001}" type="pres">
      <dgm:prSet presAssocID="{287E5B18-69E0-4242-B9CC-5A7A09A25C2B}" presName="negativeSpace" presStyleCnt="0"/>
      <dgm:spPr/>
    </dgm:pt>
    <dgm:pt modelId="{1DD665B5-5A24-4D8D-A202-CEADCB396D1B}" type="pres">
      <dgm:prSet presAssocID="{287E5B18-69E0-4242-B9CC-5A7A09A25C2B}" presName="childText" presStyleLbl="conFgAcc1" presStyleIdx="0" presStyleCnt="3">
        <dgm:presLayoutVars>
          <dgm:bulletEnabled val="1"/>
        </dgm:presLayoutVars>
      </dgm:prSet>
      <dgm:spPr/>
    </dgm:pt>
    <dgm:pt modelId="{A971DA96-0C71-4A80-AC3D-EF63ED8C337B}" type="pres">
      <dgm:prSet presAssocID="{BCB43A52-4004-4993-AE01-740EA0610F3A}" presName="spaceBetweenRectangles" presStyleCnt="0"/>
      <dgm:spPr/>
    </dgm:pt>
    <dgm:pt modelId="{F394BB6D-4793-4954-B3B9-EF9F9ECD2113}" type="pres">
      <dgm:prSet presAssocID="{F2FD4E28-93D3-408C-B00D-2877A0E43449}" presName="parentLin" presStyleCnt="0"/>
      <dgm:spPr/>
    </dgm:pt>
    <dgm:pt modelId="{67F85627-DD76-48CD-AFA5-70178A151E99}" type="pres">
      <dgm:prSet presAssocID="{F2FD4E28-93D3-408C-B00D-2877A0E43449}" presName="parentLeftMargin" presStyleLbl="node1" presStyleIdx="0" presStyleCnt="3"/>
      <dgm:spPr/>
    </dgm:pt>
    <dgm:pt modelId="{C9DF975D-C768-45C4-95B6-28DB52C3DFF6}" type="pres">
      <dgm:prSet presAssocID="{F2FD4E28-93D3-408C-B00D-2877A0E43449}" presName="parentText" presStyleLbl="node1" presStyleIdx="1" presStyleCnt="3">
        <dgm:presLayoutVars>
          <dgm:chMax val="0"/>
          <dgm:bulletEnabled val="1"/>
        </dgm:presLayoutVars>
      </dgm:prSet>
      <dgm:spPr/>
    </dgm:pt>
    <dgm:pt modelId="{EF38D879-A159-4C29-BA36-AFCE1B98A0C7}" type="pres">
      <dgm:prSet presAssocID="{F2FD4E28-93D3-408C-B00D-2877A0E43449}" presName="negativeSpace" presStyleCnt="0"/>
      <dgm:spPr/>
    </dgm:pt>
    <dgm:pt modelId="{79D58C6A-9E00-40D9-AF88-CB48B8388853}" type="pres">
      <dgm:prSet presAssocID="{F2FD4E28-93D3-408C-B00D-2877A0E43449}" presName="childText" presStyleLbl="conFgAcc1" presStyleIdx="1" presStyleCnt="3">
        <dgm:presLayoutVars>
          <dgm:bulletEnabled val="1"/>
        </dgm:presLayoutVars>
      </dgm:prSet>
      <dgm:spPr/>
    </dgm:pt>
    <dgm:pt modelId="{1DB1425E-27F4-498F-88CE-D48D0279BB2A}" type="pres">
      <dgm:prSet presAssocID="{150BD3FE-8677-4C28-BC8A-E7F914B5D21C}" presName="spaceBetweenRectangles" presStyleCnt="0"/>
      <dgm:spPr/>
    </dgm:pt>
    <dgm:pt modelId="{EA661212-83FF-4FB5-8143-9B496D81DD2C}" type="pres">
      <dgm:prSet presAssocID="{35A692C9-FDA5-49FB-B611-10C95D18FC6E}" presName="parentLin" presStyleCnt="0"/>
      <dgm:spPr/>
    </dgm:pt>
    <dgm:pt modelId="{886C5488-4026-4F05-9BF5-92C3AD385B1A}" type="pres">
      <dgm:prSet presAssocID="{35A692C9-FDA5-49FB-B611-10C95D18FC6E}" presName="parentLeftMargin" presStyleLbl="node1" presStyleIdx="1" presStyleCnt="3"/>
      <dgm:spPr/>
    </dgm:pt>
    <dgm:pt modelId="{3E8B6AA0-8ACB-40A8-A2BF-14C212EDA9AA}" type="pres">
      <dgm:prSet presAssocID="{35A692C9-FDA5-49FB-B611-10C95D18FC6E}" presName="parentText" presStyleLbl="node1" presStyleIdx="2" presStyleCnt="3">
        <dgm:presLayoutVars>
          <dgm:chMax val="0"/>
          <dgm:bulletEnabled val="1"/>
        </dgm:presLayoutVars>
      </dgm:prSet>
      <dgm:spPr/>
    </dgm:pt>
    <dgm:pt modelId="{941FAF89-8D37-4E35-A8AE-BE2B28811552}" type="pres">
      <dgm:prSet presAssocID="{35A692C9-FDA5-49FB-B611-10C95D18FC6E}" presName="negativeSpace" presStyleCnt="0"/>
      <dgm:spPr/>
    </dgm:pt>
    <dgm:pt modelId="{A02D2D92-71CB-4076-B8B2-22AD232C807A}" type="pres">
      <dgm:prSet presAssocID="{35A692C9-FDA5-49FB-B611-10C95D18FC6E}" presName="childText" presStyleLbl="conFgAcc1" presStyleIdx="2" presStyleCnt="3">
        <dgm:presLayoutVars>
          <dgm:bulletEnabled val="1"/>
        </dgm:presLayoutVars>
      </dgm:prSet>
      <dgm:spPr/>
    </dgm:pt>
  </dgm:ptLst>
  <dgm:cxnLst>
    <dgm:cxn modelId="{9646C504-B000-4D07-B295-A0C1E946F864}" srcId="{F2FD4E28-93D3-408C-B00D-2877A0E43449}" destId="{4839930C-8DDF-446E-93A5-55963C18396E}" srcOrd="2" destOrd="0" parTransId="{4837C614-DFDF-44D9-B598-097B3BE9A751}" sibTransId="{55282D2D-C0D8-444D-B040-FEAF0FDF5743}"/>
    <dgm:cxn modelId="{1E54400B-B6C3-4523-B0C3-8ACBA84A766E}" type="presOf" srcId="{2D9A85EC-5BFA-423D-A462-25F18274843E}" destId="{79D58C6A-9E00-40D9-AF88-CB48B8388853}" srcOrd="0" destOrd="1" presId="urn:microsoft.com/office/officeart/2005/8/layout/list1"/>
    <dgm:cxn modelId="{F4290916-B25B-4602-9782-FC088403BD6D}" type="presOf" srcId="{A270F953-9079-4D48-B0CA-AD6A28EE4CF6}" destId="{A02D2D92-71CB-4076-B8B2-22AD232C807A}" srcOrd="0" destOrd="1" presId="urn:microsoft.com/office/officeart/2005/8/layout/list1"/>
    <dgm:cxn modelId="{87FD1816-12B2-4EC6-9B26-8EEB16C7F1E7}" srcId="{287E5B18-69E0-4242-B9CC-5A7A09A25C2B}" destId="{D4A43B2D-4760-4F95-A3B6-D37A13507C92}" srcOrd="0" destOrd="0" parTransId="{C03B5D1A-1B8D-4525-900F-9B119F78CB5C}" sibTransId="{90243D24-39E6-49DE-B369-B8C15D1A0CA8}"/>
    <dgm:cxn modelId="{5FAE6218-CF31-4194-BCF5-D5BE6F0CD1F4}" srcId="{F2FD4E28-93D3-408C-B00D-2877A0E43449}" destId="{B682272D-6D2B-4440-BE76-661643CC8AB8}" srcOrd="0" destOrd="0" parTransId="{F7CE0256-62D2-4B40-A151-043DD69F592C}" sibTransId="{039743F8-BD0B-450C-86D5-28CF8334113A}"/>
    <dgm:cxn modelId="{BC9E8A2A-9377-4323-89D1-84D7B88B272B}" type="presOf" srcId="{4B7FBD2D-D61F-4962-BAE6-6325D3D17DAC}" destId="{A02D2D92-71CB-4076-B8B2-22AD232C807A}" srcOrd="0" destOrd="2" presId="urn:microsoft.com/office/officeart/2005/8/layout/list1"/>
    <dgm:cxn modelId="{138D052D-C580-4118-A646-AB8BF3A40025}" srcId="{39872FA6-61A4-4326-822C-A5152F362117}" destId="{F2FD4E28-93D3-408C-B00D-2877A0E43449}" srcOrd="1" destOrd="0" parTransId="{77841B32-2F1E-4C0C-9D59-D4995943484D}" sibTransId="{150BD3FE-8677-4C28-BC8A-E7F914B5D21C}"/>
    <dgm:cxn modelId="{CDEDF035-C9AE-42F7-9F70-52AF15F33D8D}" type="presOf" srcId="{B96B3925-DB4C-4BFA-8307-8D496D332B5B}" destId="{A02D2D92-71CB-4076-B8B2-22AD232C807A}" srcOrd="0" destOrd="0" presId="urn:microsoft.com/office/officeart/2005/8/layout/list1"/>
    <dgm:cxn modelId="{FFC72C36-4829-4312-A8F2-C5459C77DC18}" type="presOf" srcId="{35A692C9-FDA5-49FB-B611-10C95D18FC6E}" destId="{3E8B6AA0-8ACB-40A8-A2BF-14C212EDA9AA}" srcOrd="1" destOrd="0" presId="urn:microsoft.com/office/officeart/2005/8/layout/list1"/>
    <dgm:cxn modelId="{24B5355F-7720-49DC-83FB-9705F454EE48}" type="presOf" srcId="{B682272D-6D2B-4440-BE76-661643CC8AB8}" destId="{79D58C6A-9E00-40D9-AF88-CB48B8388853}" srcOrd="0" destOrd="0" presId="urn:microsoft.com/office/officeart/2005/8/layout/list1"/>
    <dgm:cxn modelId="{327EDB41-7FB5-4FFF-B6D1-0D6D06F1AF7F}" srcId="{39872FA6-61A4-4326-822C-A5152F362117}" destId="{35A692C9-FDA5-49FB-B611-10C95D18FC6E}" srcOrd="2" destOrd="0" parTransId="{A4870BA4-36DF-42E0-BE67-3343CEE06257}" sibTransId="{537536E8-7EA3-42F1-B775-10414EF327AD}"/>
    <dgm:cxn modelId="{B3013064-509E-4450-84CB-EED5BA2E93E7}" type="presOf" srcId="{287E5B18-69E0-4242-B9CC-5A7A09A25C2B}" destId="{08AB313F-AEB0-4201-BE97-F9B6822A08E7}" srcOrd="1" destOrd="0" presId="urn:microsoft.com/office/officeart/2005/8/layout/list1"/>
    <dgm:cxn modelId="{803EA04E-4664-4796-B949-27F8DCD73A7A}" type="presOf" srcId="{3D3415EE-EC6D-404E-83B9-07CBDD62BC46}" destId="{1DD665B5-5A24-4D8D-A202-CEADCB396D1B}" srcOrd="0" destOrd="2" presId="urn:microsoft.com/office/officeart/2005/8/layout/list1"/>
    <dgm:cxn modelId="{86792E50-3020-4529-9504-CAB2CDD76481}" srcId="{39872FA6-61A4-4326-822C-A5152F362117}" destId="{287E5B18-69E0-4242-B9CC-5A7A09A25C2B}" srcOrd="0" destOrd="0" parTransId="{F72E4F8F-489D-4666-8084-3FC99DC7AEAC}" sibTransId="{BCB43A52-4004-4993-AE01-740EA0610F3A}"/>
    <dgm:cxn modelId="{860AC250-F2D0-4D33-8DCA-7C78448A6DE2}" type="presOf" srcId="{9EEA4863-7CE6-48AE-93DB-B3ECECAA5495}" destId="{1DD665B5-5A24-4D8D-A202-CEADCB396D1B}" srcOrd="0" destOrd="1" presId="urn:microsoft.com/office/officeart/2005/8/layout/list1"/>
    <dgm:cxn modelId="{BFED5371-1881-4141-B869-13D37953DB1B}" type="presOf" srcId="{287E5B18-69E0-4242-B9CC-5A7A09A25C2B}" destId="{CAEED10A-9342-4C44-9D1C-1293F90B690E}" srcOrd="0" destOrd="0" presId="urn:microsoft.com/office/officeart/2005/8/layout/list1"/>
    <dgm:cxn modelId="{E3597176-E5FB-4DB1-87CC-C2DF5E5439EB}" type="presOf" srcId="{78F51454-DD07-4323-9152-5FA1FD06313E}" destId="{1DD665B5-5A24-4D8D-A202-CEADCB396D1B}" srcOrd="0" destOrd="3" presId="urn:microsoft.com/office/officeart/2005/8/layout/list1"/>
    <dgm:cxn modelId="{D533C379-D0A4-4AB5-83B9-F67FB1F8EF39}" srcId="{35A692C9-FDA5-49FB-B611-10C95D18FC6E}" destId="{B96B3925-DB4C-4BFA-8307-8D496D332B5B}" srcOrd="0" destOrd="0" parTransId="{86B662CC-0A8B-4E00-96D9-FF683E894599}" sibTransId="{2FE5EE8B-F018-421B-9DC0-BC6CB026C1F9}"/>
    <dgm:cxn modelId="{710F4A93-7A20-45E2-BA5B-79B952AE0CFE}" srcId="{F2FD4E28-93D3-408C-B00D-2877A0E43449}" destId="{2D9A85EC-5BFA-423D-A462-25F18274843E}" srcOrd="1" destOrd="0" parTransId="{CCB72CFE-EF08-43CA-87EE-1D8EBB3D9333}" sibTransId="{BB78A8B2-50E2-4A85-8D69-30610F38A2D1}"/>
    <dgm:cxn modelId="{DA3AE597-D9E0-4C5C-989A-CEC862B5F81E}" type="presOf" srcId="{F2FD4E28-93D3-408C-B00D-2877A0E43449}" destId="{C9DF975D-C768-45C4-95B6-28DB52C3DFF6}" srcOrd="1" destOrd="0" presId="urn:microsoft.com/office/officeart/2005/8/layout/list1"/>
    <dgm:cxn modelId="{0C2B3F9B-FD99-4161-95D9-13C349A62A3F}" srcId="{35A692C9-FDA5-49FB-B611-10C95D18FC6E}" destId="{4B7FBD2D-D61F-4962-BAE6-6325D3D17DAC}" srcOrd="2" destOrd="0" parTransId="{438FCFFB-1308-458A-9D04-D5195BD8FD60}" sibTransId="{8321672A-7246-4B8F-90B7-A197880E3898}"/>
    <dgm:cxn modelId="{449585A0-C089-4A20-995A-69261D622FD8}" type="presOf" srcId="{F2FD4E28-93D3-408C-B00D-2877A0E43449}" destId="{67F85627-DD76-48CD-AFA5-70178A151E99}" srcOrd="0" destOrd="0" presId="urn:microsoft.com/office/officeart/2005/8/layout/list1"/>
    <dgm:cxn modelId="{2008F7A4-4EE9-4FD6-9599-84052343C970}" type="presOf" srcId="{39872FA6-61A4-4326-822C-A5152F362117}" destId="{4E9665DA-7425-4F86-A2A4-9431353ACF4B}" srcOrd="0" destOrd="0" presId="urn:microsoft.com/office/officeart/2005/8/layout/list1"/>
    <dgm:cxn modelId="{AB83FAB1-63D5-4029-BF2F-F1FCE085C3A8}" srcId="{287E5B18-69E0-4242-B9CC-5A7A09A25C2B}" destId="{78F51454-DD07-4323-9152-5FA1FD06313E}" srcOrd="3" destOrd="0" parTransId="{FD0ABB62-14D0-474C-B079-FB3762185568}" sibTransId="{B1482164-836A-4140-B0CE-473BBBA8F8E6}"/>
    <dgm:cxn modelId="{097A59B7-05F2-44A5-BE9D-7BC9B529DD67}" srcId="{287E5B18-69E0-4242-B9CC-5A7A09A25C2B}" destId="{9EEA4863-7CE6-48AE-93DB-B3ECECAA5495}" srcOrd="1" destOrd="0" parTransId="{5AEEDF99-DFF4-40E0-A466-67C671942C63}" sibTransId="{7ACD401C-303F-4701-9871-96F44F3EA8AF}"/>
    <dgm:cxn modelId="{8007D1C6-4717-436F-BC94-0940A856F2EA}" srcId="{35A692C9-FDA5-49FB-B611-10C95D18FC6E}" destId="{A270F953-9079-4D48-B0CA-AD6A28EE4CF6}" srcOrd="1" destOrd="0" parTransId="{2AA501CF-8503-47B7-BA08-8C776C7CC504}" sibTransId="{DFEA5F57-1A95-47E6-AB14-1E6164C18342}"/>
    <dgm:cxn modelId="{B169A2D7-43BD-4845-871C-869E067C7CAF}" type="presOf" srcId="{4839930C-8DDF-446E-93A5-55963C18396E}" destId="{79D58C6A-9E00-40D9-AF88-CB48B8388853}" srcOrd="0" destOrd="2" presId="urn:microsoft.com/office/officeart/2005/8/layout/list1"/>
    <dgm:cxn modelId="{C2F7D0E1-D289-4E07-B760-0CA4D2E3815E}" type="presOf" srcId="{35A692C9-FDA5-49FB-B611-10C95D18FC6E}" destId="{886C5488-4026-4F05-9BF5-92C3AD385B1A}" srcOrd="0" destOrd="0" presId="urn:microsoft.com/office/officeart/2005/8/layout/list1"/>
    <dgm:cxn modelId="{F54A18E8-460E-4C64-8FF1-E286C038D376}" srcId="{287E5B18-69E0-4242-B9CC-5A7A09A25C2B}" destId="{3D3415EE-EC6D-404E-83B9-07CBDD62BC46}" srcOrd="2" destOrd="0" parTransId="{6CF26540-386A-4305-9527-E5549C2F8A34}" sibTransId="{F2B7C3A0-117C-4A69-9007-56012F42A569}"/>
    <dgm:cxn modelId="{573E92F6-8145-4CF4-B918-39F51CDA028B}" type="presOf" srcId="{D4A43B2D-4760-4F95-A3B6-D37A13507C92}" destId="{1DD665B5-5A24-4D8D-A202-CEADCB396D1B}" srcOrd="0" destOrd="0" presId="urn:microsoft.com/office/officeart/2005/8/layout/list1"/>
    <dgm:cxn modelId="{7D3C1789-60C3-48BD-8BF8-C74A95FD59BA}" type="presParOf" srcId="{4E9665DA-7425-4F86-A2A4-9431353ACF4B}" destId="{36067FC9-98B1-40E1-889B-A92A937962EB}" srcOrd="0" destOrd="0" presId="urn:microsoft.com/office/officeart/2005/8/layout/list1"/>
    <dgm:cxn modelId="{B5DD51A1-1B72-46D5-9F66-616B615B1BDC}" type="presParOf" srcId="{36067FC9-98B1-40E1-889B-A92A937962EB}" destId="{CAEED10A-9342-4C44-9D1C-1293F90B690E}" srcOrd="0" destOrd="0" presId="urn:microsoft.com/office/officeart/2005/8/layout/list1"/>
    <dgm:cxn modelId="{4F6D3B5C-5EFC-44A5-8B1F-F764FB2A0639}" type="presParOf" srcId="{36067FC9-98B1-40E1-889B-A92A937962EB}" destId="{08AB313F-AEB0-4201-BE97-F9B6822A08E7}" srcOrd="1" destOrd="0" presId="urn:microsoft.com/office/officeart/2005/8/layout/list1"/>
    <dgm:cxn modelId="{0B11D61A-0933-4FDD-9C16-FBA905F65FE4}" type="presParOf" srcId="{4E9665DA-7425-4F86-A2A4-9431353ACF4B}" destId="{95C3569F-B0D3-4E2E-9729-7806057E8001}" srcOrd="1" destOrd="0" presId="urn:microsoft.com/office/officeart/2005/8/layout/list1"/>
    <dgm:cxn modelId="{1E829C9F-001F-4760-9E78-4E88B295E433}" type="presParOf" srcId="{4E9665DA-7425-4F86-A2A4-9431353ACF4B}" destId="{1DD665B5-5A24-4D8D-A202-CEADCB396D1B}" srcOrd="2" destOrd="0" presId="urn:microsoft.com/office/officeart/2005/8/layout/list1"/>
    <dgm:cxn modelId="{8374155A-13E3-4881-B8DF-180550F81553}" type="presParOf" srcId="{4E9665DA-7425-4F86-A2A4-9431353ACF4B}" destId="{A971DA96-0C71-4A80-AC3D-EF63ED8C337B}" srcOrd="3" destOrd="0" presId="urn:microsoft.com/office/officeart/2005/8/layout/list1"/>
    <dgm:cxn modelId="{2D26F051-A74F-4108-9C15-8CFA001CEE76}" type="presParOf" srcId="{4E9665DA-7425-4F86-A2A4-9431353ACF4B}" destId="{F394BB6D-4793-4954-B3B9-EF9F9ECD2113}" srcOrd="4" destOrd="0" presId="urn:microsoft.com/office/officeart/2005/8/layout/list1"/>
    <dgm:cxn modelId="{F61E0A68-7132-42F0-9DB6-E7FCAD1D69C3}" type="presParOf" srcId="{F394BB6D-4793-4954-B3B9-EF9F9ECD2113}" destId="{67F85627-DD76-48CD-AFA5-70178A151E99}" srcOrd="0" destOrd="0" presId="urn:microsoft.com/office/officeart/2005/8/layout/list1"/>
    <dgm:cxn modelId="{8553E0A0-D3CE-461E-A782-265575D2F135}" type="presParOf" srcId="{F394BB6D-4793-4954-B3B9-EF9F9ECD2113}" destId="{C9DF975D-C768-45C4-95B6-28DB52C3DFF6}" srcOrd="1" destOrd="0" presId="urn:microsoft.com/office/officeart/2005/8/layout/list1"/>
    <dgm:cxn modelId="{012CAC88-BC18-4D16-8091-552EFAB70E8D}" type="presParOf" srcId="{4E9665DA-7425-4F86-A2A4-9431353ACF4B}" destId="{EF38D879-A159-4C29-BA36-AFCE1B98A0C7}" srcOrd="5" destOrd="0" presId="urn:microsoft.com/office/officeart/2005/8/layout/list1"/>
    <dgm:cxn modelId="{2A9F3008-97CB-4644-B291-AFA21BB3F4E4}" type="presParOf" srcId="{4E9665DA-7425-4F86-A2A4-9431353ACF4B}" destId="{79D58C6A-9E00-40D9-AF88-CB48B8388853}" srcOrd="6" destOrd="0" presId="urn:microsoft.com/office/officeart/2005/8/layout/list1"/>
    <dgm:cxn modelId="{09E84FE4-F890-4280-9874-73019A715B4A}" type="presParOf" srcId="{4E9665DA-7425-4F86-A2A4-9431353ACF4B}" destId="{1DB1425E-27F4-498F-88CE-D48D0279BB2A}" srcOrd="7" destOrd="0" presId="urn:microsoft.com/office/officeart/2005/8/layout/list1"/>
    <dgm:cxn modelId="{4939EBB3-C200-441E-85CF-E526C4CA2923}" type="presParOf" srcId="{4E9665DA-7425-4F86-A2A4-9431353ACF4B}" destId="{EA661212-83FF-4FB5-8143-9B496D81DD2C}" srcOrd="8" destOrd="0" presId="urn:microsoft.com/office/officeart/2005/8/layout/list1"/>
    <dgm:cxn modelId="{4219E855-A817-4526-A45A-16D4DCC3E649}" type="presParOf" srcId="{EA661212-83FF-4FB5-8143-9B496D81DD2C}" destId="{886C5488-4026-4F05-9BF5-92C3AD385B1A}" srcOrd="0" destOrd="0" presId="urn:microsoft.com/office/officeart/2005/8/layout/list1"/>
    <dgm:cxn modelId="{EA009D92-A275-40D8-9863-962008287F7B}" type="presParOf" srcId="{EA661212-83FF-4FB5-8143-9B496D81DD2C}" destId="{3E8B6AA0-8ACB-40A8-A2BF-14C212EDA9AA}" srcOrd="1" destOrd="0" presId="urn:microsoft.com/office/officeart/2005/8/layout/list1"/>
    <dgm:cxn modelId="{FD1E3E97-7331-4287-8D0C-1BD579E232BC}" type="presParOf" srcId="{4E9665DA-7425-4F86-A2A4-9431353ACF4B}" destId="{941FAF89-8D37-4E35-A8AE-BE2B28811552}" srcOrd="9" destOrd="0" presId="urn:microsoft.com/office/officeart/2005/8/layout/list1"/>
    <dgm:cxn modelId="{058DA692-EEC5-4E1B-8B83-34125B650F3F}" type="presParOf" srcId="{4E9665DA-7425-4F86-A2A4-9431353ACF4B}" destId="{A02D2D92-71CB-4076-B8B2-22AD232C807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2787F4D-D8FE-4099-A9BA-514D0045B01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1126A1-4AC6-46CA-845A-B14CD9C7FD95}">
      <dgm:prSet/>
      <dgm:spPr/>
      <dgm:t>
        <a:bodyPr/>
        <a:lstStyle/>
        <a:p>
          <a:pPr>
            <a:lnSpc>
              <a:spcPct val="100000"/>
            </a:lnSpc>
          </a:pPr>
          <a:r>
            <a:rPr lang="en-US" dirty="0"/>
            <a:t>Customer segmentation model allows for the effective allocation of marketing resources and the maximization of cross- and up-selling opportunities</a:t>
          </a:r>
        </a:p>
      </dgm:t>
    </dgm:pt>
    <dgm:pt modelId="{ABF1A0A7-3F35-4615-8CEB-DFDBFFA6A080}" type="parTrans" cxnId="{3CF18573-E50B-4509-8E15-8408994BCCA1}">
      <dgm:prSet/>
      <dgm:spPr/>
      <dgm:t>
        <a:bodyPr/>
        <a:lstStyle/>
        <a:p>
          <a:endParaRPr lang="en-US"/>
        </a:p>
      </dgm:t>
    </dgm:pt>
    <dgm:pt modelId="{D8E4DF06-DEAD-4ADC-902F-294535C305CC}" type="sibTrans" cxnId="{3CF18573-E50B-4509-8E15-8408994BCCA1}">
      <dgm:prSet/>
      <dgm:spPr/>
      <dgm:t>
        <a:bodyPr/>
        <a:lstStyle/>
        <a:p>
          <a:endParaRPr lang="en-US"/>
        </a:p>
      </dgm:t>
    </dgm:pt>
    <dgm:pt modelId="{5713696F-E7DA-4EBA-BCED-5C4CA158FCEE}">
      <dgm:prSet/>
      <dgm:spPr/>
      <dgm:t>
        <a:bodyPr/>
        <a:lstStyle/>
        <a:p>
          <a:pPr>
            <a:lnSpc>
              <a:spcPct val="100000"/>
            </a:lnSpc>
          </a:pPr>
          <a:r>
            <a:rPr lang="en-US" dirty="0"/>
            <a:t>Customer segmentation can also improve customer service and assist in customer loyalty and retention.</a:t>
          </a:r>
        </a:p>
      </dgm:t>
    </dgm:pt>
    <dgm:pt modelId="{8CFF0B42-2A27-4D3A-BFAC-693A27DBDE4A}" type="parTrans" cxnId="{38C44E43-5887-4152-BE27-B09A8384B113}">
      <dgm:prSet/>
      <dgm:spPr/>
      <dgm:t>
        <a:bodyPr/>
        <a:lstStyle/>
        <a:p>
          <a:endParaRPr lang="en-US"/>
        </a:p>
      </dgm:t>
    </dgm:pt>
    <dgm:pt modelId="{55766D5A-3F56-4C1F-B521-043572A3312D}" type="sibTrans" cxnId="{38C44E43-5887-4152-BE27-B09A8384B113}">
      <dgm:prSet/>
      <dgm:spPr/>
      <dgm:t>
        <a:bodyPr/>
        <a:lstStyle/>
        <a:p>
          <a:endParaRPr lang="en-US"/>
        </a:p>
      </dgm:t>
    </dgm:pt>
    <dgm:pt modelId="{08EAE418-9FF3-4760-BBA3-1B2171E9F10A}">
      <dgm:prSet/>
      <dgm:spPr/>
      <dgm:t>
        <a:bodyPr/>
        <a:lstStyle/>
        <a:p>
          <a:pPr>
            <a:lnSpc>
              <a:spcPct val="100000"/>
            </a:lnSpc>
          </a:pPr>
          <a:r>
            <a:rPr lang="en-US" dirty="0"/>
            <a:t>As a by-product of its personalized nature, marketing materials sent out using customer segmentation tend to be more valued and appreciated by the customer</a:t>
          </a:r>
        </a:p>
      </dgm:t>
    </dgm:pt>
    <dgm:pt modelId="{729DA4F9-5D25-4B17-836E-E10622C66133}" type="parTrans" cxnId="{9942F078-1054-47D8-9152-4E1E7780FBF7}">
      <dgm:prSet/>
      <dgm:spPr/>
      <dgm:t>
        <a:bodyPr/>
        <a:lstStyle/>
        <a:p>
          <a:endParaRPr lang="en-US"/>
        </a:p>
      </dgm:t>
    </dgm:pt>
    <dgm:pt modelId="{9CFDCE9F-6DD4-4A02-BFB1-6EEED2D68339}" type="sibTrans" cxnId="{9942F078-1054-47D8-9152-4E1E7780FBF7}">
      <dgm:prSet/>
      <dgm:spPr/>
      <dgm:t>
        <a:bodyPr/>
        <a:lstStyle/>
        <a:p>
          <a:endParaRPr lang="en-US"/>
        </a:p>
      </dgm:t>
    </dgm:pt>
    <dgm:pt modelId="{AA96E111-DC53-4996-B5E6-EC5CC062A554}">
      <dgm:prSet/>
      <dgm:spPr/>
      <dgm:t>
        <a:bodyPr/>
        <a:lstStyle/>
        <a:p>
          <a:pPr>
            <a:lnSpc>
              <a:spcPct val="100000"/>
            </a:lnSpc>
          </a:pPr>
          <a:r>
            <a:rPr lang="en-US" dirty="0"/>
            <a:t>Companies will stay a step ahead of competitors in specific sections of the market and identify new products that exist, or potential customers could be interested in or improving products to meet customer expectations.</a:t>
          </a:r>
        </a:p>
      </dgm:t>
    </dgm:pt>
    <dgm:pt modelId="{8E066531-87F7-4D4A-A1CB-90539F038574}" type="parTrans" cxnId="{2C60852F-F2FA-4551-8E62-E0D14C92771D}">
      <dgm:prSet/>
      <dgm:spPr/>
      <dgm:t>
        <a:bodyPr/>
        <a:lstStyle/>
        <a:p>
          <a:endParaRPr lang="en-US"/>
        </a:p>
      </dgm:t>
    </dgm:pt>
    <dgm:pt modelId="{7867AF9C-5265-4883-9BD0-DEE262E3E366}" type="sibTrans" cxnId="{2C60852F-F2FA-4551-8E62-E0D14C92771D}">
      <dgm:prSet/>
      <dgm:spPr/>
      <dgm:t>
        <a:bodyPr/>
        <a:lstStyle/>
        <a:p>
          <a:endParaRPr lang="en-US"/>
        </a:p>
      </dgm:t>
    </dgm:pt>
    <dgm:pt modelId="{142933F4-0A33-427E-A139-E92524773063}" type="pres">
      <dgm:prSet presAssocID="{12787F4D-D8FE-4099-A9BA-514D0045B01E}" presName="root" presStyleCnt="0">
        <dgm:presLayoutVars>
          <dgm:dir/>
          <dgm:resizeHandles val="exact"/>
        </dgm:presLayoutVars>
      </dgm:prSet>
      <dgm:spPr/>
    </dgm:pt>
    <dgm:pt modelId="{FCFAE403-FAAF-45AE-BBEB-CB7B3146E832}" type="pres">
      <dgm:prSet presAssocID="{6A1126A1-4AC6-46CA-845A-B14CD9C7FD95}" presName="compNode" presStyleCnt="0"/>
      <dgm:spPr/>
    </dgm:pt>
    <dgm:pt modelId="{18707FF5-E796-42DA-BCE1-61EEB075C5F4}" type="pres">
      <dgm:prSet presAssocID="{6A1126A1-4AC6-46CA-845A-B14CD9C7FD95}" presName="bgRect" presStyleLbl="bgShp" presStyleIdx="0" presStyleCnt="4"/>
      <dgm:spPr/>
    </dgm:pt>
    <dgm:pt modelId="{45742EED-32A6-48B3-A1F3-33EE87C43A21}" type="pres">
      <dgm:prSet presAssocID="{6A1126A1-4AC6-46CA-845A-B14CD9C7FD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18DB51EF-C204-4BE8-B000-4DFD5251067C}" type="pres">
      <dgm:prSet presAssocID="{6A1126A1-4AC6-46CA-845A-B14CD9C7FD95}" presName="spaceRect" presStyleCnt="0"/>
      <dgm:spPr/>
    </dgm:pt>
    <dgm:pt modelId="{E4234306-FAAC-42D4-B7CD-888643195010}" type="pres">
      <dgm:prSet presAssocID="{6A1126A1-4AC6-46CA-845A-B14CD9C7FD95}" presName="parTx" presStyleLbl="revTx" presStyleIdx="0" presStyleCnt="4">
        <dgm:presLayoutVars>
          <dgm:chMax val="0"/>
          <dgm:chPref val="0"/>
        </dgm:presLayoutVars>
      </dgm:prSet>
      <dgm:spPr/>
    </dgm:pt>
    <dgm:pt modelId="{6ADEC323-1CAE-4AC5-B3B6-232A70B6A637}" type="pres">
      <dgm:prSet presAssocID="{D8E4DF06-DEAD-4ADC-902F-294535C305CC}" presName="sibTrans" presStyleCnt="0"/>
      <dgm:spPr/>
    </dgm:pt>
    <dgm:pt modelId="{AA08308F-AD8B-4BAE-A6AA-F83DEAFE772B}" type="pres">
      <dgm:prSet presAssocID="{5713696F-E7DA-4EBA-BCED-5C4CA158FCEE}" presName="compNode" presStyleCnt="0"/>
      <dgm:spPr/>
    </dgm:pt>
    <dgm:pt modelId="{B01FF984-0C29-4255-87E9-87694B5FBBD8}" type="pres">
      <dgm:prSet presAssocID="{5713696F-E7DA-4EBA-BCED-5C4CA158FCEE}" presName="bgRect" presStyleLbl="bgShp" presStyleIdx="1" presStyleCnt="4"/>
      <dgm:spPr/>
    </dgm:pt>
    <dgm:pt modelId="{9323F74B-B8BC-491E-966E-9481A3081B3B}" type="pres">
      <dgm:prSet presAssocID="{5713696F-E7DA-4EBA-BCED-5C4CA158FC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F118AAF0-8BBD-40A0-9121-8773176AA210}" type="pres">
      <dgm:prSet presAssocID="{5713696F-E7DA-4EBA-BCED-5C4CA158FCEE}" presName="spaceRect" presStyleCnt="0"/>
      <dgm:spPr/>
    </dgm:pt>
    <dgm:pt modelId="{94A81885-8E71-472F-B733-0A9696688A50}" type="pres">
      <dgm:prSet presAssocID="{5713696F-E7DA-4EBA-BCED-5C4CA158FCEE}" presName="parTx" presStyleLbl="revTx" presStyleIdx="1" presStyleCnt="4">
        <dgm:presLayoutVars>
          <dgm:chMax val="0"/>
          <dgm:chPref val="0"/>
        </dgm:presLayoutVars>
      </dgm:prSet>
      <dgm:spPr/>
    </dgm:pt>
    <dgm:pt modelId="{2F0093E1-A46F-4C6B-B068-ADE794D967E9}" type="pres">
      <dgm:prSet presAssocID="{55766D5A-3F56-4C1F-B521-043572A3312D}" presName="sibTrans" presStyleCnt="0"/>
      <dgm:spPr/>
    </dgm:pt>
    <dgm:pt modelId="{FB23317C-CDA7-4AC7-9FA1-14B00EF89B7D}" type="pres">
      <dgm:prSet presAssocID="{08EAE418-9FF3-4760-BBA3-1B2171E9F10A}" presName="compNode" presStyleCnt="0"/>
      <dgm:spPr/>
    </dgm:pt>
    <dgm:pt modelId="{DEECBA17-9C1C-4C88-8B56-9F652217A354}" type="pres">
      <dgm:prSet presAssocID="{08EAE418-9FF3-4760-BBA3-1B2171E9F10A}" presName="bgRect" presStyleLbl="bgShp" presStyleIdx="2" presStyleCnt="4"/>
      <dgm:spPr/>
    </dgm:pt>
    <dgm:pt modelId="{0D147B90-1CD1-4914-93AA-E3E8A51118CC}" type="pres">
      <dgm:prSet presAssocID="{08EAE418-9FF3-4760-BBA3-1B2171E9F1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vertising"/>
        </a:ext>
      </dgm:extLst>
    </dgm:pt>
    <dgm:pt modelId="{01B8B356-04B6-4335-9357-CE64D2723903}" type="pres">
      <dgm:prSet presAssocID="{08EAE418-9FF3-4760-BBA3-1B2171E9F10A}" presName="spaceRect" presStyleCnt="0"/>
      <dgm:spPr/>
    </dgm:pt>
    <dgm:pt modelId="{E17EC9EF-6A53-401E-9CC4-D3AC5ADB010D}" type="pres">
      <dgm:prSet presAssocID="{08EAE418-9FF3-4760-BBA3-1B2171E9F10A}" presName="parTx" presStyleLbl="revTx" presStyleIdx="2" presStyleCnt="4">
        <dgm:presLayoutVars>
          <dgm:chMax val="0"/>
          <dgm:chPref val="0"/>
        </dgm:presLayoutVars>
      </dgm:prSet>
      <dgm:spPr/>
    </dgm:pt>
    <dgm:pt modelId="{B2D5DC60-EECA-4E39-BF88-76D748EAF59E}" type="pres">
      <dgm:prSet presAssocID="{9CFDCE9F-6DD4-4A02-BFB1-6EEED2D68339}" presName="sibTrans" presStyleCnt="0"/>
      <dgm:spPr/>
    </dgm:pt>
    <dgm:pt modelId="{5D9355F2-4E2E-40E9-99C5-560FCC5FBAA0}" type="pres">
      <dgm:prSet presAssocID="{AA96E111-DC53-4996-B5E6-EC5CC062A554}" presName="compNode" presStyleCnt="0"/>
      <dgm:spPr/>
    </dgm:pt>
    <dgm:pt modelId="{F6D9DD0B-1EB2-48BB-BFFA-5F10C85EF271}" type="pres">
      <dgm:prSet presAssocID="{AA96E111-DC53-4996-B5E6-EC5CC062A554}" presName="bgRect" presStyleLbl="bgShp" presStyleIdx="3" presStyleCnt="4"/>
      <dgm:spPr/>
    </dgm:pt>
    <dgm:pt modelId="{F33CF599-98F1-4EC1-AD11-B14D0B9B7421}" type="pres">
      <dgm:prSet presAssocID="{AA96E111-DC53-4996-B5E6-EC5CC062A55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1DF5491F-F044-4F5C-AB1E-29885126743F}" type="pres">
      <dgm:prSet presAssocID="{AA96E111-DC53-4996-B5E6-EC5CC062A554}" presName="spaceRect" presStyleCnt="0"/>
      <dgm:spPr/>
    </dgm:pt>
    <dgm:pt modelId="{E90C8A1B-3F98-496A-8259-B860939C2C92}" type="pres">
      <dgm:prSet presAssocID="{AA96E111-DC53-4996-B5E6-EC5CC062A554}" presName="parTx" presStyleLbl="revTx" presStyleIdx="3" presStyleCnt="4">
        <dgm:presLayoutVars>
          <dgm:chMax val="0"/>
          <dgm:chPref val="0"/>
        </dgm:presLayoutVars>
      </dgm:prSet>
      <dgm:spPr/>
    </dgm:pt>
  </dgm:ptLst>
  <dgm:cxnLst>
    <dgm:cxn modelId="{2C60852F-F2FA-4551-8E62-E0D14C92771D}" srcId="{12787F4D-D8FE-4099-A9BA-514D0045B01E}" destId="{AA96E111-DC53-4996-B5E6-EC5CC062A554}" srcOrd="3" destOrd="0" parTransId="{8E066531-87F7-4D4A-A1CB-90539F038574}" sibTransId="{7867AF9C-5265-4883-9BD0-DEE262E3E366}"/>
    <dgm:cxn modelId="{482FC034-7D22-4FDE-9FEF-AC02E20E5637}" type="presOf" srcId="{AA96E111-DC53-4996-B5E6-EC5CC062A554}" destId="{E90C8A1B-3F98-496A-8259-B860939C2C92}" srcOrd="0" destOrd="0" presId="urn:microsoft.com/office/officeart/2018/2/layout/IconVerticalSolidList"/>
    <dgm:cxn modelId="{38C44E43-5887-4152-BE27-B09A8384B113}" srcId="{12787F4D-D8FE-4099-A9BA-514D0045B01E}" destId="{5713696F-E7DA-4EBA-BCED-5C4CA158FCEE}" srcOrd="1" destOrd="0" parTransId="{8CFF0B42-2A27-4D3A-BFAC-693A27DBDE4A}" sibTransId="{55766D5A-3F56-4C1F-B521-043572A3312D}"/>
    <dgm:cxn modelId="{2F770B6F-156A-4384-8A8B-525BB98FD9BC}" type="presOf" srcId="{12787F4D-D8FE-4099-A9BA-514D0045B01E}" destId="{142933F4-0A33-427E-A139-E92524773063}" srcOrd="0" destOrd="0" presId="urn:microsoft.com/office/officeart/2018/2/layout/IconVerticalSolidList"/>
    <dgm:cxn modelId="{98609A50-8749-433D-8B61-0FDD1BC659F2}" type="presOf" srcId="{6A1126A1-4AC6-46CA-845A-B14CD9C7FD95}" destId="{E4234306-FAAC-42D4-B7CD-888643195010}" srcOrd="0" destOrd="0" presId="urn:microsoft.com/office/officeart/2018/2/layout/IconVerticalSolidList"/>
    <dgm:cxn modelId="{3CF18573-E50B-4509-8E15-8408994BCCA1}" srcId="{12787F4D-D8FE-4099-A9BA-514D0045B01E}" destId="{6A1126A1-4AC6-46CA-845A-B14CD9C7FD95}" srcOrd="0" destOrd="0" parTransId="{ABF1A0A7-3F35-4615-8CEB-DFDBFFA6A080}" sibTransId="{D8E4DF06-DEAD-4ADC-902F-294535C305CC}"/>
    <dgm:cxn modelId="{9942F078-1054-47D8-9152-4E1E7780FBF7}" srcId="{12787F4D-D8FE-4099-A9BA-514D0045B01E}" destId="{08EAE418-9FF3-4760-BBA3-1B2171E9F10A}" srcOrd="2" destOrd="0" parTransId="{729DA4F9-5D25-4B17-836E-E10622C66133}" sibTransId="{9CFDCE9F-6DD4-4A02-BFB1-6EEED2D68339}"/>
    <dgm:cxn modelId="{8CB30CCD-B157-4937-9FD9-76ADB4969877}" type="presOf" srcId="{5713696F-E7DA-4EBA-BCED-5C4CA158FCEE}" destId="{94A81885-8E71-472F-B733-0A9696688A50}" srcOrd="0" destOrd="0" presId="urn:microsoft.com/office/officeart/2018/2/layout/IconVerticalSolidList"/>
    <dgm:cxn modelId="{9E4BA1E0-5416-4421-8638-F99BDBE169BE}" type="presOf" srcId="{08EAE418-9FF3-4760-BBA3-1B2171E9F10A}" destId="{E17EC9EF-6A53-401E-9CC4-D3AC5ADB010D}" srcOrd="0" destOrd="0" presId="urn:microsoft.com/office/officeart/2018/2/layout/IconVerticalSolidList"/>
    <dgm:cxn modelId="{CEADFAD7-C1F8-4693-B75B-F7069F028499}" type="presParOf" srcId="{142933F4-0A33-427E-A139-E92524773063}" destId="{FCFAE403-FAAF-45AE-BBEB-CB7B3146E832}" srcOrd="0" destOrd="0" presId="urn:microsoft.com/office/officeart/2018/2/layout/IconVerticalSolidList"/>
    <dgm:cxn modelId="{FFDD2F55-DA26-4B75-9D39-3966C65DDB1E}" type="presParOf" srcId="{FCFAE403-FAAF-45AE-BBEB-CB7B3146E832}" destId="{18707FF5-E796-42DA-BCE1-61EEB075C5F4}" srcOrd="0" destOrd="0" presId="urn:microsoft.com/office/officeart/2018/2/layout/IconVerticalSolidList"/>
    <dgm:cxn modelId="{64A58579-27BB-4578-B60B-F87D6A46D7B2}" type="presParOf" srcId="{FCFAE403-FAAF-45AE-BBEB-CB7B3146E832}" destId="{45742EED-32A6-48B3-A1F3-33EE87C43A21}" srcOrd="1" destOrd="0" presId="urn:microsoft.com/office/officeart/2018/2/layout/IconVerticalSolidList"/>
    <dgm:cxn modelId="{7D3EC60B-63C4-4A14-A91D-69F4D7091255}" type="presParOf" srcId="{FCFAE403-FAAF-45AE-BBEB-CB7B3146E832}" destId="{18DB51EF-C204-4BE8-B000-4DFD5251067C}" srcOrd="2" destOrd="0" presId="urn:microsoft.com/office/officeart/2018/2/layout/IconVerticalSolidList"/>
    <dgm:cxn modelId="{50E9EBF9-3F95-47A2-AFE1-772879DC2352}" type="presParOf" srcId="{FCFAE403-FAAF-45AE-BBEB-CB7B3146E832}" destId="{E4234306-FAAC-42D4-B7CD-888643195010}" srcOrd="3" destOrd="0" presId="urn:microsoft.com/office/officeart/2018/2/layout/IconVerticalSolidList"/>
    <dgm:cxn modelId="{F541143B-2B56-4AB5-A813-7C11517817A8}" type="presParOf" srcId="{142933F4-0A33-427E-A139-E92524773063}" destId="{6ADEC323-1CAE-4AC5-B3B6-232A70B6A637}" srcOrd="1" destOrd="0" presId="urn:microsoft.com/office/officeart/2018/2/layout/IconVerticalSolidList"/>
    <dgm:cxn modelId="{A59F161A-18EA-4AF5-8973-B30D2D1F3B1F}" type="presParOf" srcId="{142933F4-0A33-427E-A139-E92524773063}" destId="{AA08308F-AD8B-4BAE-A6AA-F83DEAFE772B}" srcOrd="2" destOrd="0" presId="urn:microsoft.com/office/officeart/2018/2/layout/IconVerticalSolidList"/>
    <dgm:cxn modelId="{F17C5E2D-F450-4A3A-97A5-04809FF2FBB6}" type="presParOf" srcId="{AA08308F-AD8B-4BAE-A6AA-F83DEAFE772B}" destId="{B01FF984-0C29-4255-87E9-87694B5FBBD8}" srcOrd="0" destOrd="0" presId="urn:microsoft.com/office/officeart/2018/2/layout/IconVerticalSolidList"/>
    <dgm:cxn modelId="{810A062F-D285-4F78-ABD8-8AE093AAB18C}" type="presParOf" srcId="{AA08308F-AD8B-4BAE-A6AA-F83DEAFE772B}" destId="{9323F74B-B8BC-491E-966E-9481A3081B3B}" srcOrd="1" destOrd="0" presId="urn:microsoft.com/office/officeart/2018/2/layout/IconVerticalSolidList"/>
    <dgm:cxn modelId="{A743BDB1-DB6E-4CBE-B3E4-CA7B705AF74D}" type="presParOf" srcId="{AA08308F-AD8B-4BAE-A6AA-F83DEAFE772B}" destId="{F118AAF0-8BBD-40A0-9121-8773176AA210}" srcOrd="2" destOrd="0" presId="urn:microsoft.com/office/officeart/2018/2/layout/IconVerticalSolidList"/>
    <dgm:cxn modelId="{E521DD4F-572C-4FCF-85F0-D6F64E176809}" type="presParOf" srcId="{AA08308F-AD8B-4BAE-A6AA-F83DEAFE772B}" destId="{94A81885-8E71-472F-B733-0A9696688A50}" srcOrd="3" destOrd="0" presId="urn:microsoft.com/office/officeart/2018/2/layout/IconVerticalSolidList"/>
    <dgm:cxn modelId="{58B6E880-39DE-4106-B93F-0FFF25EB3777}" type="presParOf" srcId="{142933F4-0A33-427E-A139-E92524773063}" destId="{2F0093E1-A46F-4C6B-B068-ADE794D967E9}" srcOrd="3" destOrd="0" presId="urn:microsoft.com/office/officeart/2018/2/layout/IconVerticalSolidList"/>
    <dgm:cxn modelId="{6E59A9D4-94FB-4413-9E24-63CE06CCC8CC}" type="presParOf" srcId="{142933F4-0A33-427E-A139-E92524773063}" destId="{FB23317C-CDA7-4AC7-9FA1-14B00EF89B7D}" srcOrd="4" destOrd="0" presId="urn:microsoft.com/office/officeart/2018/2/layout/IconVerticalSolidList"/>
    <dgm:cxn modelId="{4D4DE3CD-7F03-4AB5-91EA-DDDB5AC4D25E}" type="presParOf" srcId="{FB23317C-CDA7-4AC7-9FA1-14B00EF89B7D}" destId="{DEECBA17-9C1C-4C88-8B56-9F652217A354}" srcOrd="0" destOrd="0" presId="urn:microsoft.com/office/officeart/2018/2/layout/IconVerticalSolidList"/>
    <dgm:cxn modelId="{0D717D8D-020B-487E-AADE-55F5C3E793A6}" type="presParOf" srcId="{FB23317C-CDA7-4AC7-9FA1-14B00EF89B7D}" destId="{0D147B90-1CD1-4914-93AA-E3E8A51118CC}" srcOrd="1" destOrd="0" presId="urn:microsoft.com/office/officeart/2018/2/layout/IconVerticalSolidList"/>
    <dgm:cxn modelId="{E5076223-0784-49E4-94B2-807E6E83AD49}" type="presParOf" srcId="{FB23317C-CDA7-4AC7-9FA1-14B00EF89B7D}" destId="{01B8B356-04B6-4335-9357-CE64D2723903}" srcOrd="2" destOrd="0" presId="urn:microsoft.com/office/officeart/2018/2/layout/IconVerticalSolidList"/>
    <dgm:cxn modelId="{2B2675F4-9FE3-4B20-902B-738FD0F745CA}" type="presParOf" srcId="{FB23317C-CDA7-4AC7-9FA1-14B00EF89B7D}" destId="{E17EC9EF-6A53-401E-9CC4-D3AC5ADB010D}" srcOrd="3" destOrd="0" presId="urn:microsoft.com/office/officeart/2018/2/layout/IconVerticalSolidList"/>
    <dgm:cxn modelId="{D5C3B1FC-70FF-455E-9CA3-E91C3A9A7C83}" type="presParOf" srcId="{142933F4-0A33-427E-A139-E92524773063}" destId="{B2D5DC60-EECA-4E39-BF88-76D748EAF59E}" srcOrd="5" destOrd="0" presId="urn:microsoft.com/office/officeart/2018/2/layout/IconVerticalSolidList"/>
    <dgm:cxn modelId="{445CA49F-7C47-41DE-BA51-E0ABFF78E46E}" type="presParOf" srcId="{142933F4-0A33-427E-A139-E92524773063}" destId="{5D9355F2-4E2E-40E9-99C5-560FCC5FBAA0}" srcOrd="6" destOrd="0" presId="urn:microsoft.com/office/officeart/2018/2/layout/IconVerticalSolidList"/>
    <dgm:cxn modelId="{E80BE919-62ED-4C11-8E67-D4EF55C74DA2}" type="presParOf" srcId="{5D9355F2-4E2E-40E9-99C5-560FCC5FBAA0}" destId="{F6D9DD0B-1EB2-48BB-BFFA-5F10C85EF271}" srcOrd="0" destOrd="0" presId="urn:microsoft.com/office/officeart/2018/2/layout/IconVerticalSolidList"/>
    <dgm:cxn modelId="{B6F33CFD-72E7-49F7-AA74-74079B25DB36}" type="presParOf" srcId="{5D9355F2-4E2E-40E9-99C5-560FCC5FBAA0}" destId="{F33CF599-98F1-4EC1-AD11-B14D0B9B7421}" srcOrd="1" destOrd="0" presId="urn:microsoft.com/office/officeart/2018/2/layout/IconVerticalSolidList"/>
    <dgm:cxn modelId="{100D7896-24F4-4899-9847-4B86603D4612}" type="presParOf" srcId="{5D9355F2-4E2E-40E9-99C5-560FCC5FBAA0}" destId="{1DF5491F-F044-4F5C-AB1E-29885126743F}" srcOrd="2" destOrd="0" presId="urn:microsoft.com/office/officeart/2018/2/layout/IconVerticalSolidList"/>
    <dgm:cxn modelId="{72799977-5E75-4E09-87A7-CB4C4A88A87F}" type="presParOf" srcId="{5D9355F2-4E2E-40E9-99C5-560FCC5FBAA0}" destId="{E90C8A1B-3F98-496A-8259-B860939C2C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F8B41-36D1-4B2B-BF4B-DE9F67A50F30}">
      <dsp:nvSpPr>
        <dsp:cNvPr id="0" name=""/>
        <dsp:cNvSpPr/>
      </dsp:nvSpPr>
      <dsp:spPr>
        <a:xfrm>
          <a:off x="0" y="685231"/>
          <a:ext cx="2263140" cy="13578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PROPOSED SYSTEM</a:t>
          </a:r>
        </a:p>
      </dsp:txBody>
      <dsp:txXfrm>
        <a:off x="0" y="685231"/>
        <a:ext cx="2263140" cy="1357883"/>
      </dsp:txXfrm>
    </dsp:sp>
    <dsp:sp modelId="{C9712FA0-99ED-4A4D-8E9A-5801CE3490E2}">
      <dsp:nvSpPr>
        <dsp:cNvPr id="0" name=""/>
        <dsp:cNvSpPr/>
      </dsp:nvSpPr>
      <dsp:spPr>
        <a:xfrm>
          <a:off x="2489454" y="685231"/>
          <a:ext cx="2263140" cy="13578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SCOPE</a:t>
          </a:r>
        </a:p>
      </dsp:txBody>
      <dsp:txXfrm>
        <a:off x="2489454" y="685231"/>
        <a:ext cx="2263140" cy="1357883"/>
      </dsp:txXfrm>
    </dsp:sp>
    <dsp:sp modelId="{591B28BF-3EF4-4E5C-B864-1C77C1347320}">
      <dsp:nvSpPr>
        <dsp:cNvPr id="0" name=""/>
        <dsp:cNvSpPr/>
      </dsp:nvSpPr>
      <dsp:spPr>
        <a:xfrm>
          <a:off x="4978908" y="685231"/>
          <a:ext cx="2263140" cy="1357883"/>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dirty="0"/>
            <a:t>DATASET SCHEMA</a:t>
          </a:r>
          <a:endParaRPr lang="en-US" sz="2100" kern="1200" dirty="0"/>
        </a:p>
      </dsp:txBody>
      <dsp:txXfrm>
        <a:off x="4978908" y="685231"/>
        <a:ext cx="2263140" cy="1357883"/>
      </dsp:txXfrm>
    </dsp:sp>
    <dsp:sp modelId="{6E422EB3-3852-4197-9241-E84989CB1325}">
      <dsp:nvSpPr>
        <dsp:cNvPr id="0" name=""/>
        <dsp:cNvSpPr/>
      </dsp:nvSpPr>
      <dsp:spPr>
        <a:xfrm>
          <a:off x="0" y="2269429"/>
          <a:ext cx="2263140" cy="13578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FEATURE IDENTIFICATION</a:t>
          </a:r>
          <a:endParaRPr lang="en-US" sz="2100" kern="1200"/>
        </a:p>
      </dsp:txBody>
      <dsp:txXfrm>
        <a:off x="0" y="2269429"/>
        <a:ext cx="2263140" cy="1357883"/>
      </dsp:txXfrm>
    </dsp:sp>
    <dsp:sp modelId="{6ADCD0F6-C878-47B3-B64E-92FE4F74347E}">
      <dsp:nvSpPr>
        <dsp:cNvPr id="0" name=""/>
        <dsp:cNvSpPr/>
      </dsp:nvSpPr>
      <dsp:spPr>
        <a:xfrm>
          <a:off x="2489454" y="2269429"/>
          <a:ext cx="2263140" cy="13578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ANALYSIS USING RFM</a:t>
          </a:r>
          <a:endParaRPr lang="en-US" sz="2100" kern="1200"/>
        </a:p>
      </dsp:txBody>
      <dsp:txXfrm>
        <a:off x="2489454" y="2269429"/>
        <a:ext cx="2263140" cy="1357883"/>
      </dsp:txXfrm>
    </dsp:sp>
    <dsp:sp modelId="{2344A5B8-AF93-4788-8704-6D862F5EA4F0}">
      <dsp:nvSpPr>
        <dsp:cNvPr id="0" name=""/>
        <dsp:cNvSpPr/>
      </dsp:nvSpPr>
      <dsp:spPr>
        <a:xfrm>
          <a:off x="4978908" y="2269429"/>
          <a:ext cx="2263140" cy="13578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kern="1200"/>
            <a:t>RFM TABLE</a:t>
          </a:r>
          <a:endParaRPr lang="en-US" sz="2100" kern="1200"/>
        </a:p>
      </dsp:txBody>
      <dsp:txXfrm>
        <a:off x="4978908" y="2269429"/>
        <a:ext cx="2263140" cy="1357883"/>
      </dsp:txXfrm>
    </dsp:sp>
    <dsp:sp modelId="{D40E8345-DF9F-4324-AB19-C80273D7F942}">
      <dsp:nvSpPr>
        <dsp:cNvPr id="0" name=""/>
        <dsp:cNvSpPr/>
      </dsp:nvSpPr>
      <dsp:spPr>
        <a:xfrm>
          <a:off x="0" y="3853627"/>
          <a:ext cx="2263140" cy="1357883"/>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NORMALIZING AND HANDLING UNDESIRED VALUES</a:t>
          </a:r>
        </a:p>
      </dsp:txBody>
      <dsp:txXfrm>
        <a:off x="0" y="3853627"/>
        <a:ext cx="2263140" cy="1357883"/>
      </dsp:txXfrm>
    </dsp:sp>
    <dsp:sp modelId="{CF9CA353-175F-4600-A9F9-101E664EAE5F}">
      <dsp:nvSpPr>
        <dsp:cNvPr id="0" name=""/>
        <dsp:cNvSpPr/>
      </dsp:nvSpPr>
      <dsp:spPr>
        <a:xfrm>
          <a:off x="2489454" y="3853627"/>
          <a:ext cx="2263140" cy="1357883"/>
        </a:xfrm>
        <a:prstGeom prst="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FINDING CLUSTERS BY K- Means</a:t>
          </a:r>
        </a:p>
      </dsp:txBody>
      <dsp:txXfrm>
        <a:off x="2489454" y="3853627"/>
        <a:ext cx="2263140" cy="1357883"/>
      </dsp:txXfrm>
    </dsp:sp>
    <dsp:sp modelId="{885E1EA0-D491-4B6C-9EDC-BF87F0A73B3E}">
      <dsp:nvSpPr>
        <dsp:cNvPr id="0" name=""/>
        <dsp:cNvSpPr/>
      </dsp:nvSpPr>
      <dsp:spPr>
        <a:xfrm>
          <a:off x="4978908" y="3853627"/>
          <a:ext cx="2263140" cy="13578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INFERENCES AND CONCLUSIONS</a:t>
          </a:r>
        </a:p>
      </dsp:txBody>
      <dsp:txXfrm>
        <a:off x="4978908" y="3853627"/>
        <a:ext cx="2263140" cy="13578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7E626-3582-424A-8E47-5C7A35934D02}">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741696-D775-4D4D-9598-9B3BA453341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2266C4-BCF2-4CB3-9A6D-E6EC12CC16D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In order to see how value is generated in a segment and how a company can adapt its marketing and sales activities according to that knowledge, we have used the MRL retail customer transaction data. </a:t>
          </a:r>
        </a:p>
      </dsp:txBody>
      <dsp:txXfrm>
        <a:off x="1435590" y="531"/>
        <a:ext cx="9080009" cy="1242935"/>
      </dsp:txXfrm>
    </dsp:sp>
    <dsp:sp modelId="{34574177-AF61-4993-96DE-39B08BA07982}">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34F0C-D97F-4728-B223-645EC1CB3BE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179A14-3F70-4F3B-9D6C-1526D01531D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To find out how value is generated for customers in this segment, we have used a theoretical framework (RFM) consisting of customer-perceived value and its influences on buying behavior. </a:t>
          </a:r>
        </a:p>
      </dsp:txBody>
      <dsp:txXfrm>
        <a:off x="1435590" y="1554201"/>
        <a:ext cx="9080009" cy="1242935"/>
      </dsp:txXfrm>
    </dsp:sp>
    <dsp:sp modelId="{7B288A6B-8CA2-4AA4-BBC1-F019F1518E44}">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0CB9C9-A4E5-414C-8F94-9A4A05F0ADE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EBB108-1EAA-46FC-88A8-F6DE5A24D9C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This understanding can be used to create segment specific marketing and sales strategies and as a result become customer focused. </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D2CBD-29CE-402B-8602-BCBD723BCACE}">
      <dsp:nvSpPr>
        <dsp:cNvPr id="0" name=""/>
        <dsp:cNvSpPr/>
      </dsp:nvSpPr>
      <dsp:spPr>
        <a:xfrm>
          <a:off x="0" y="0"/>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B1AEE8-55F8-4C4B-988F-702BEAEFA46B}">
      <dsp:nvSpPr>
        <dsp:cNvPr id="0" name=""/>
        <dsp:cNvSpPr/>
      </dsp:nvSpPr>
      <dsp:spPr>
        <a:xfrm>
          <a:off x="0" y="0"/>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t>Isolate the most valuable customers of the company</a:t>
          </a:r>
          <a:endParaRPr lang="en-US" sz="2700" kern="1200" dirty="0"/>
        </a:p>
      </dsp:txBody>
      <dsp:txXfrm>
        <a:off x="0" y="0"/>
        <a:ext cx="6263640" cy="1376171"/>
      </dsp:txXfrm>
    </dsp:sp>
    <dsp:sp modelId="{7F52E75C-9AD5-4233-B56C-BF9CFF1D7230}">
      <dsp:nvSpPr>
        <dsp:cNvPr id="0" name=""/>
        <dsp:cNvSpPr/>
      </dsp:nvSpPr>
      <dsp:spPr>
        <a:xfrm>
          <a:off x="0" y="1376171"/>
          <a:ext cx="6263640"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2B0473-D1E6-4996-AB30-63E4CDBD8460}">
      <dsp:nvSpPr>
        <dsp:cNvPr id="0" name=""/>
        <dsp:cNvSpPr/>
      </dsp:nvSpPr>
      <dsp:spPr>
        <a:xfrm>
          <a:off x="0" y="1376171"/>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Identify the</a:t>
          </a:r>
          <a:r>
            <a:rPr lang="en-US" sz="2700" b="0" i="0" kern="1200"/>
            <a:t> kinds of customers the company have</a:t>
          </a:r>
          <a:endParaRPr lang="en-US" sz="2700" kern="1200"/>
        </a:p>
      </dsp:txBody>
      <dsp:txXfrm>
        <a:off x="0" y="1376171"/>
        <a:ext cx="6263640" cy="1376171"/>
      </dsp:txXfrm>
    </dsp:sp>
    <dsp:sp modelId="{D67654F5-8CD4-4A00-881F-C066C65B62A4}">
      <dsp:nvSpPr>
        <dsp:cNvPr id="0" name=""/>
        <dsp:cNvSpPr/>
      </dsp:nvSpPr>
      <dsp:spPr>
        <a:xfrm>
          <a:off x="0" y="2752343"/>
          <a:ext cx="6263640"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37BD64-8887-4278-9BC3-0F18E197BF6A}">
      <dsp:nvSpPr>
        <dsp:cNvPr id="0" name=""/>
        <dsp:cNvSpPr/>
      </dsp:nvSpPr>
      <dsp:spPr>
        <a:xfrm>
          <a:off x="0" y="2752343"/>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This can be used for targeted marketing and other marketing strategies.</a:t>
          </a:r>
          <a:endParaRPr lang="en-US" sz="2700" kern="1200"/>
        </a:p>
      </dsp:txBody>
      <dsp:txXfrm>
        <a:off x="0" y="2752343"/>
        <a:ext cx="6263640" cy="1376171"/>
      </dsp:txXfrm>
    </dsp:sp>
    <dsp:sp modelId="{D3E936DE-60A7-4FF8-AEEF-72F339AF136B}">
      <dsp:nvSpPr>
        <dsp:cNvPr id="0" name=""/>
        <dsp:cNvSpPr/>
      </dsp:nvSpPr>
      <dsp:spPr>
        <a:xfrm>
          <a:off x="0" y="4128515"/>
          <a:ext cx="626364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5D59A5-F90C-42C0-B133-0290747DA315}">
      <dsp:nvSpPr>
        <dsp:cNvPr id="0" name=""/>
        <dsp:cNvSpPr/>
      </dsp:nvSpPr>
      <dsp:spPr>
        <a:xfrm>
          <a:off x="0" y="4128515"/>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Sometimes it can even reveal a potential white space in the marketplace which no company has yet occupied.</a:t>
          </a:r>
          <a:endParaRPr lang="en-US" sz="2700" kern="1200"/>
        </a:p>
      </dsp:txBody>
      <dsp:txXfrm>
        <a:off x="0" y="4128515"/>
        <a:ext cx="6263640" cy="13761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803E5-F9A3-4E25-9F10-95B7D15467A0}">
      <dsp:nvSpPr>
        <dsp:cNvPr id="0" name=""/>
        <dsp:cNvSpPr/>
      </dsp:nvSpPr>
      <dsp:spPr>
        <a:xfrm>
          <a:off x="0" y="2562"/>
          <a:ext cx="62819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7945A3-A986-4195-BBAE-CC1EA22B3C50}">
      <dsp:nvSpPr>
        <dsp:cNvPr id="0" name=""/>
        <dsp:cNvSpPr/>
      </dsp:nvSpPr>
      <dsp:spPr>
        <a:xfrm>
          <a:off x="0" y="2562"/>
          <a:ext cx="6281928"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Pandas</a:t>
          </a:r>
        </a:p>
      </dsp:txBody>
      <dsp:txXfrm>
        <a:off x="0" y="2562"/>
        <a:ext cx="6281928" cy="873921"/>
      </dsp:txXfrm>
    </dsp:sp>
    <dsp:sp modelId="{54B5BD3D-C6E6-4884-A135-A655DD709045}">
      <dsp:nvSpPr>
        <dsp:cNvPr id="0" name=""/>
        <dsp:cNvSpPr/>
      </dsp:nvSpPr>
      <dsp:spPr>
        <a:xfrm>
          <a:off x="0" y="876484"/>
          <a:ext cx="62819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D32252-A62E-4D74-A2EC-48E5E4CBF459}">
      <dsp:nvSpPr>
        <dsp:cNvPr id="0" name=""/>
        <dsp:cNvSpPr/>
      </dsp:nvSpPr>
      <dsp:spPr>
        <a:xfrm>
          <a:off x="0" y="876484"/>
          <a:ext cx="6281928"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NumPy</a:t>
          </a:r>
        </a:p>
      </dsp:txBody>
      <dsp:txXfrm>
        <a:off x="0" y="876484"/>
        <a:ext cx="6281928" cy="873921"/>
      </dsp:txXfrm>
    </dsp:sp>
    <dsp:sp modelId="{DA26318F-D65C-48D3-B972-66DB7FE300B6}">
      <dsp:nvSpPr>
        <dsp:cNvPr id="0" name=""/>
        <dsp:cNvSpPr/>
      </dsp:nvSpPr>
      <dsp:spPr>
        <a:xfrm>
          <a:off x="0" y="1750406"/>
          <a:ext cx="62819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E80E64-4860-4E41-9E46-D417DCE18D6B}">
      <dsp:nvSpPr>
        <dsp:cNvPr id="0" name=""/>
        <dsp:cNvSpPr/>
      </dsp:nvSpPr>
      <dsp:spPr>
        <a:xfrm>
          <a:off x="0" y="1750406"/>
          <a:ext cx="6281928"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Matplotlib</a:t>
          </a:r>
        </a:p>
      </dsp:txBody>
      <dsp:txXfrm>
        <a:off x="0" y="1750406"/>
        <a:ext cx="6281928" cy="873921"/>
      </dsp:txXfrm>
    </dsp:sp>
    <dsp:sp modelId="{F1E307BA-F1A0-4373-963F-673B2A24F484}">
      <dsp:nvSpPr>
        <dsp:cNvPr id="0" name=""/>
        <dsp:cNvSpPr/>
      </dsp:nvSpPr>
      <dsp:spPr>
        <a:xfrm>
          <a:off x="0" y="2624327"/>
          <a:ext cx="62819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2EAE7-E75E-4A88-9F2E-6F73EC0A9C87}">
      <dsp:nvSpPr>
        <dsp:cNvPr id="0" name=""/>
        <dsp:cNvSpPr/>
      </dsp:nvSpPr>
      <dsp:spPr>
        <a:xfrm>
          <a:off x="0" y="2624328"/>
          <a:ext cx="6281928"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Seaborn</a:t>
          </a:r>
        </a:p>
      </dsp:txBody>
      <dsp:txXfrm>
        <a:off x="0" y="2624328"/>
        <a:ext cx="6281928" cy="873921"/>
      </dsp:txXfrm>
    </dsp:sp>
    <dsp:sp modelId="{3A7DC43F-372A-4C14-9DF3-6A61261EE986}">
      <dsp:nvSpPr>
        <dsp:cNvPr id="0" name=""/>
        <dsp:cNvSpPr/>
      </dsp:nvSpPr>
      <dsp:spPr>
        <a:xfrm>
          <a:off x="0" y="3498249"/>
          <a:ext cx="62819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67429-3992-427B-9D45-14A9FD8DA373}">
      <dsp:nvSpPr>
        <dsp:cNvPr id="0" name=""/>
        <dsp:cNvSpPr/>
      </dsp:nvSpPr>
      <dsp:spPr>
        <a:xfrm>
          <a:off x="0" y="3498249"/>
          <a:ext cx="6281928"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Sklearn</a:t>
          </a:r>
        </a:p>
      </dsp:txBody>
      <dsp:txXfrm>
        <a:off x="0" y="3498249"/>
        <a:ext cx="6281928" cy="873921"/>
      </dsp:txXfrm>
    </dsp:sp>
    <dsp:sp modelId="{CA652F2A-7C86-4A4D-81C9-3BB02E04A2D7}">
      <dsp:nvSpPr>
        <dsp:cNvPr id="0" name=""/>
        <dsp:cNvSpPr/>
      </dsp:nvSpPr>
      <dsp:spPr>
        <a:xfrm>
          <a:off x="0" y="4372171"/>
          <a:ext cx="62819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6F40C3-556A-45E9-9C6A-DD9058633B13}">
      <dsp:nvSpPr>
        <dsp:cNvPr id="0" name=""/>
        <dsp:cNvSpPr/>
      </dsp:nvSpPr>
      <dsp:spPr>
        <a:xfrm>
          <a:off x="0" y="4372171"/>
          <a:ext cx="6281928" cy="87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dplyr</a:t>
          </a:r>
        </a:p>
      </dsp:txBody>
      <dsp:txXfrm>
        <a:off x="0" y="4372171"/>
        <a:ext cx="6281928" cy="8739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5DD22-6B07-4DCE-97CA-CA7BBBDC2265}">
      <dsp:nvSpPr>
        <dsp:cNvPr id="0" name=""/>
        <dsp:cNvSpPr/>
      </dsp:nvSpPr>
      <dsp:spPr>
        <a:xfrm>
          <a:off x="0" y="394608"/>
          <a:ext cx="6864955" cy="139387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2797" tIns="312420" rIns="532797"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latin typeface="Book Antiqua"/>
            </a:rPr>
            <a:t>1 – Customer who visited within  a month</a:t>
          </a:r>
          <a:endParaRPr lang="en-US" sz="1500" kern="1200" dirty="0"/>
        </a:p>
        <a:p>
          <a:pPr marL="114300" lvl="1" indent="-114300" algn="l" defTabSz="666750" rtl="0">
            <a:lnSpc>
              <a:spcPct val="90000"/>
            </a:lnSpc>
            <a:spcBef>
              <a:spcPct val="0"/>
            </a:spcBef>
            <a:spcAft>
              <a:spcPct val="15000"/>
            </a:spcAft>
            <a:buChar char="•"/>
          </a:pPr>
          <a:r>
            <a:rPr lang="en-US" sz="1500" kern="1200" dirty="0">
              <a:latin typeface="Book Antiqua"/>
            </a:rPr>
            <a:t>2 – Customer who visited in  the past 2 – 3 months</a:t>
          </a:r>
          <a:endParaRPr lang="en-US" sz="1500" kern="1200" dirty="0"/>
        </a:p>
        <a:p>
          <a:pPr marL="114300" lvl="1" indent="-114300" algn="l" defTabSz="666750" rtl="0">
            <a:lnSpc>
              <a:spcPct val="90000"/>
            </a:lnSpc>
            <a:spcBef>
              <a:spcPct val="0"/>
            </a:spcBef>
            <a:spcAft>
              <a:spcPct val="15000"/>
            </a:spcAft>
            <a:buChar char="•"/>
          </a:pPr>
          <a:r>
            <a:rPr lang="en-US" sz="1500" kern="1200" dirty="0">
              <a:latin typeface="Book Antiqua"/>
            </a:rPr>
            <a:t>3 – Customer who visited in the past 4- 6 months</a:t>
          </a:r>
        </a:p>
        <a:p>
          <a:pPr marL="114300" lvl="1" indent="-114300" algn="l" defTabSz="666750" rtl="0">
            <a:lnSpc>
              <a:spcPct val="90000"/>
            </a:lnSpc>
            <a:spcBef>
              <a:spcPct val="0"/>
            </a:spcBef>
            <a:spcAft>
              <a:spcPct val="15000"/>
            </a:spcAft>
            <a:buChar char="•"/>
          </a:pPr>
          <a:r>
            <a:rPr lang="en-US" sz="1500" kern="1200" dirty="0">
              <a:latin typeface="Book Antiqua"/>
            </a:rPr>
            <a:t>4 – Customer who didn't turn up for the past six months</a:t>
          </a:r>
        </a:p>
      </dsp:txBody>
      <dsp:txXfrm>
        <a:off x="0" y="394608"/>
        <a:ext cx="6864955" cy="1393875"/>
      </dsp:txXfrm>
    </dsp:sp>
    <dsp:sp modelId="{CE2C379C-545A-44A8-9D88-03800981E750}">
      <dsp:nvSpPr>
        <dsp:cNvPr id="0" name=""/>
        <dsp:cNvSpPr/>
      </dsp:nvSpPr>
      <dsp:spPr>
        <a:xfrm>
          <a:off x="343247" y="173208"/>
          <a:ext cx="4805468"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635" tIns="0" rIns="181635" bIns="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Book Antiqua"/>
            </a:rPr>
            <a:t>Recency (R score)</a:t>
          </a:r>
          <a:endParaRPr lang="en-US" sz="1500" kern="1200" dirty="0"/>
        </a:p>
      </dsp:txBody>
      <dsp:txXfrm>
        <a:off x="364863" y="194824"/>
        <a:ext cx="4762236" cy="399568"/>
      </dsp:txXfrm>
    </dsp:sp>
    <dsp:sp modelId="{85046BC7-C072-4447-B5D6-42F9CE41B625}">
      <dsp:nvSpPr>
        <dsp:cNvPr id="0" name=""/>
        <dsp:cNvSpPr/>
      </dsp:nvSpPr>
      <dsp:spPr>
        <a:xfrm>
          <a:off x="0" y="2090883"/>
          <a:ext cx="6864955" cy="113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2797" tIns="312420" rIns="532797"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latin typeface="Book Antiqua"/>
            </a:rPr>
            <a:t>1 – who visits more than twice a week.</a:t>
          </a:r>
          <a:endParaRPr lang="en-US" sz="1500" kern="1200" dirty="0"/>
        </a:p>
        <a:p>
          <a:pPr marL="114300" lvl="1" indent="-114300" algn="l" defTabSz="666750" rtl="0">
            <a:lnSpc>
              <a:spcPct val="90000"/>
            </a:lnSpc>
            <a:spcBef>
              <a:spcPct val="0"/>
            </a:spcBef>
            <a:spcAft>
              <a:spcPct val="15000"/>
            </a:spcAft>
            <a:buChar char="•"/>
          </a:pPr>
          <a:r>
            <a:rPr lang="en-US" sz="1500" kern="1200" dirty="0">
              <a:latin typeface="Book Antiqua"/>
            </a:rPr>
            <a:t>2 – who visits once or twice a week</a:t>
          </a:r>
          <a:endParaRPr lang="en-US" sz="1500" kern="1200" dirty="0"/>
        </a:p>
        <a:p>
          <a:pPr marL="114300" lvl="1" indent="-114300" algn="l" defTabSz="666750" rtl="0">
            <a:lnSpc>
              <a:spcPct val="90000"/>
            </a:lnSpc>
            <a:spcBef>
              <a:spcPct val="0"/>
            </a:spcBef>
            <a:spcAft>
              <a:spcPct val="15000"/>
            </a:spcAft>
            <a:buChar char="•"/>
          </a:pPr>
          <a:r>
            <a:rPr lang="en-US" sz="1500" kern="1200" dirty="0">
              <a:latin typeface="Book Antiqua"/>
            </a:rPr>
            <a:t>3 – atmost a week</a:t>
          </a:r>
          <a:endParaRPr lang="en-US" sz="1500" kern="1200" dirty="0"/>
        </a:p>
      </dsp:txBody>
      <dsp:txXfrm>
        <a:off x="0" y="2090883"/>
        <a:ext cx="6864955" cy="1134000"/>
      </dsp:txXfrm>
    </dsp:sp>
    <dsp:sp modelId="{5660CFD4-F5E5-41E3-BC4B-1C20D71EE976}">
      <dsp:nvSpPr>
        <dsp:cNvPr id="0" name=""/>
        <dsp:cNvSpPr/>
      </dsp:nvSpPr>
      <dsp:spPr>
        <a:xfrm>
          <a:off x="343247" y="1869483"/>
          <a:ext cx="4805468"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635" tIns="0" rIns="181635" bIns="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Book Antiqua"/>
            </a:rPr>
            <a:t>Frequency (F score)</a:t>
          </a:r>
          <a:endParaRPr lang="en-US" sz="1500" kern="1200" dirty="0"/>
        </a:p>
      </dsp:txBody>
      <dsp:txXfrm>
        <a:off x="364863" y="1891099"/>
        <a:ext cx="4762236" cy="399568"/>
      </dsp:txXfrm>
    </dsp:sp>
    <dsp:sp modelId="{76D09790-4D8D-4F77-AA19-170711D5F8A4}">
      <dsp:nvSpPr>
        <dsp:cNvPr id="0" name=""/>
        <dsp:cNvSpPr/>
      </dsp:nvSpPr>
      <dsp:spPr>
        <a:xfrm>
          <a:off x="0" y="3527283"/>
          <a:ext cx="6864955" cy="113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2797" tIns="312420" rIns="532797"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latin typeface="Book Antiqua"/>
            </a:rPr>
            <a:t>1 – Spends more (Joint family, High income customers, Retailers)</a:t>
          </a:r>
        </a:p>
        <a:p>
          <a:pPr marL="114300" lvl="1" indent="-114300" algn="l" defTabSz="666750" rtl="0">
            <a:lnSpc>
              <a:spcPct val="90000"/>
            </a:lnSpc>
            <a:spcBef>
              <a:spcPct val="0"/>
            </a:spcBef>
            <a:spcAft>
              <a:spcPct val="15000"/>
            </a:spcAft>
            <a:buChar char="•"/>
          </a:pPr>
          <a:r>
            <a:rPr lang="en-US" sz="1500" kern="1200" dirty="0">
              <a:latin typeface="Book Antiqua"/>
            </a:rPr>
            <a:t>2 – Spends average (Average income customers, Nuclear family)</a:t>
          </a:r>
          <a:endParaRPr lang="en-US" sz="1500" kern="1200" dirty="0"/>
        </a:p>
        <a:p>
          <a:pPr marL="114300" lvl="1" indent="-114300" algn="l" defTabSz="666750" rtl="0">
            <a:lnSpc>
              <a:spcPct val="90000"/>
            </a:lnSpc>
            <a:spcBef>
              <a:spcPct val="0"/>
            </a:spcBef>
            <a:spcAft>
              <a:spcPct val="15000"/>
            </a:spcAft>
            <a:buChar char="•"/>
          </a:pPr>
          <a:r>
            <a:rPr lang="en-US" sz="1500" kern="1200" dirty="0">
              <a:latin typeface="Book Antiqua"/>
            </a:rPr>
            <a:t>3- Spends less (Bachelors,  low-income customers)</a:t>
          </a:r>
        </a:p>
      </dsp:txBody>
      <dsp:txXfrm>
        <a:off x="0" y="3527283"/>
        <a:ext cx="6864955" cy="1134000"/>
      </dsp:txXfrm>
    </dsp:sp>
    <dsp:sp modelId="{AA1B32AB-751D-4386-946D-5DDECBB14A3E}">
      <dsp:nvSpPr>
        <dsp:cNvPr id="0" name=""/>
        <dsp:cNvSpPr/>
      </dsp:nvSpPr>
      <dsp:spPr>
        <a:xfrm>
          <a:off x="343247" y="3305883"/>
          <a:ext cx="4805468"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635" tIns="0" rIns="181635" bIns="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Book Antiqua"/>
            </a:rPr>
            <a:t>Monetary (M score)</a:t>
          </a:r>
          <a:endParaRPr lang="en-US" sz="1500" kern="1200" dirty="0"/>
        </a:p>
      </dsp:txBody>
      <dsp:txXfrm>
        <a:off x="364863" y="3327499"/>
        <a:ext cx="4762236"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DA095-9085-477A-A5A9-1C6B1DA21F52}">
      <dsp:nvSpPr>
        <dsp:cNvPr id="0" name=""/>
        <dsp:cNvSpPr/>
      </dsp:nvSpPr>
      <dsp:spPr>
        <a:xfrm>
          <a:off x="0" y="355"/>
          <a:ext cx="9271959" cy="8323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88EDE-4B85-4700-BB9C-FF20AB2CB7CC}">
      <dsp:nvSpPr>
        <dsp:cNvPr id="0" name=""/>
        <dsp:cNvSpPr/>
      </dsp:nvSpPr>
      <dsp:spPr>
        <a:xfrm>
          <a:off x="251791" y="187638"/>
          <a:ext cx="457803" cy="4578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F3A2DD-91C7-49FC-83FB-F31A6D1AF7A2}">
      <dsp:nvSpPr>
        <dsp:cNvPr id="0" name=""/>
        <dsp:cNvSpPr/>
      </dsp:nvSpPr>
      <dsp:spPr>
        <a:xfrm>
          <a:off x="961386" y="355"/>
          <a:ext cx="8310572" cy="832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092" tIns="88092" rIns="88092" bIns="88092" numCol="1" spcCol="1270" anchor="ctr" anchorCtr="0">
          <a:noAutofit/>
        </a:bodyPr>
        <a:lstStyle/>
        <a:p>
          <a:pPr marL="0" lvl="0" indent="0" algn="l" defTabSz="711200">
            <a:lnSpc>
              <a:spcPct val="100000"/>
            </a:lnSpc>
            <a:spcBef>
              <a:spcPct val="0"/>
            </a:spcBef>
            <a:spcAft>
              <a:spcPct val="35000"/>
            </a:spcAft>
            <a:buNone/>
          </a:pPr>
          <a:r>
            <a:rPr lang="en-US" sz="1600" b="1" i="0" kern="1200"/>
            <a:t>Clustering</a:t>
          </a:r>
          <a:r>
            <a:rPr lang="en-US" sz="1600" b="0" i="0" kern="1200"/>
            <a:t> is one of the most common exploratory data analysis technique used to get an intuition about the structure of the data. </a:t>
          </a:r>
          <a:endParaRPr lang="en-US" sz="1600" kern="1200" dirty="0"/>
        </a:p>
      </dsp:txBody>
      <dsp:txXfrm>
        <a:off x="961386" y="355"/>
        <a:ext cx="8310572" cy="832369"/>
      </dsp:txXfrm>
    </dsp:sp>
    <dsp:sp modelId="{66940F97-DA4F-4D05-B58E-7546F8B74E8E}">
      <dsp:nvSpPr>
        <dsp:cNvPr id="0" name=""/>
        <dsp:cNvSpPr/>
      </dsp:nvSpPr>
      <dsp:spPr>
        <a:xfrm>
          <a:off x="0" y="1040817"/>
          <a:ext cx="9271959" cy="8323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78EBE-BC64-40D3-9790-D3E68E81EA3E}">
      <dsp:nvSpPr>
        <dsp:cNvPr id="0" name=""/>
        <dsp:cNvSpPr/>
      </dsp:nvSpPr>
      <dsp:spPr>
        <a:xfrm>
          <a:off x="251791" y="1228100"/>
          <a:ext cx="457803" cy="4578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C3BC07-7625-4F36-B32E-E0F9BDA0C633}">
      <dsp:nvSpPr>
        <dsp:cNvPr id="0" name=""/>
        <dsp:cNvSpPr/>
      </dsp:nvSpPr>
      <dsp:spPr>
        <a:xfrm>
          <a:off x="961386" y="1040817"/>
          <a:ext cx="8310572" cy="832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092" tIns="88092" rIns="88092" bIns="88092" numCol="1" spcCol="1270" anchor="ctr" anchorCtr="0">
          <a:noAutofit/>
        </a:bodyPr>
        <a:lstStyle/>
        <a:p>
          <a:pPr marL="0" lvl="0" indent="0" algn="l" defTabSz="711200">
            <a:lnSpc>
              <a:spcPct val="100000"/>
            </a:lnSpc>
            <a:spcBef>
              <a:spcPct val="0"/>
            </a:spcBef>
            <a:spcAft>
              <a:spcPct val="35000"/>
            </a:spcAft>
            <a:buNone/>
          </a:pPr>
          <a:r>
            <a:rPr lang="en-US" sz="1600" b="0" i="0" kern="1200"/>
            <a:t>It can be defined as the task of identifying subgroups in the data such that data points in the same subgroup (cluster) are very similar while data points in different clusters are very different.</a:t>
          </a:r>
          <a:endParaRPr lang="en-US" sz="1600" kern="1200" dirty="0"/>
        </a:p>
      </dsp:txBody>
      <dsp:txXfrm>
        <a:off x="961386" y="1040817"/>
        <a:ext cx="8310572" cy="832369"/>
      </dsp:txXfrm>
    </dsp:sp>
    <dsp:sp modelId="{4D3888CF-EAD3-4ECA-ACF2-74899A6E714A}">
      <dsp:nvSpPr>
        <dsp:cNvPr id="0" name=""/>
        <dsp:cNvSpPr/>
      </dsp:nvSpPr>
      <dsp:spPr>
        <a:xfrm>
          <a:off x="0" y="2081279"/>
          <a:ext cx="9271959" cy="8323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F65B2-9726-4F6D-9AD0-B0CB281596A0}">
      <dsp:nvSpPr>
        <dsp:cNvPr id="0" name=""/>
        <dsp:cNvSpPr/>
      </dsp:nvSpPr>
      <dsp:spPr>
        <a:xfrm>
          <a:off x="251791" y="2268562"/>
          <a:ext cx="457803" cy="4578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276673-E54C-4707-8A90-75E916977CEA}">
      <dsp:nvSpPr>
        <dsp:cNvPr id="0" name=""/>
        <dsp:cNvSpPr/>
      </dsp:nvSpPr>
      <dsp:spPr>
        <a:xfrm>
          <a:off x="961386" y="2081279"/>
          <a:ext cx="8310572" cy="832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092" tIns="88092" rIns="88092" bIns="88092" numCol="1" spcCol="1270" anchor="ctr" anchorCtr="0">
          <a:noAutofit/>
        </a:bodyPr>
        <a:lstStyle/>
        <a:p>
          <a:pPr marL="0" lvl="0" indent="0" algn="l" defTabSz="711200">
            <a:lnSpc>
              <a:spcPct val="100000"/>
            </a:lnSpc>
            <a:spcBef>
              <a:spcPct val="0"/>
            </a:spcBef>
            <a:spcAft>
              <a:spcPct val="35000"/>
            </a:spcAft>
            <a:buNone/>
          </a:pPr>
          <a:r>
            <a:rPr lang="en-US" sz="1600" b="1" i="0" kern="1200"/>
            <a:t>K-means</a:t>
          </a:r>
          <a:r>
            <a:rPr lang="en-US" sz="1600" b="0" i="0" kern="1200"/>
            <a:t> algorithm is an iterative algorithm that tries to partition the dataset into </a:t>
          </a:r>
          <a:r>
            <a:rPr lang="en-US" sz="1600" b="0" i="1" kern="1200"/>
            <a:t>K </a:t>
          </a:r>
          <a:r>
            <a:rPr lang="en-US" sz="1600" b="0" i="0" kern="1200"/>
            <a:t>pre-defined distinct non-overlapping subgroups (clusters) where each data point belongs to </a:t>
          </a:r>
          <a:r>
            <a:rPr lang="en-US" sz="1600" b="1" i="0" kern="1200"/>
            <a:t>only one group</a:t>
          </a:r>
          <a:r>
            <a:rPr lang="en-US" sz="1600" b="0" i="0" kern="1200"/>
            <a:t>.</a:t>
          </a:r>
          <a:endParaRPr lang="en-US" sz="1600" kern="1200"/>
        </a:p>
      </dsp:txBody>
      <dsp:txXfrm>
        <a:off x="961386" y="2081279"/>
        <a:ext cx="8310572" cy="8323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9DC46-20B2-4675-9480-2F0AFE9386F1}">
      <dsp:nvSpPr>
        <dsp:cNvPr id="0" name=""/>
        <dsp:cNvSpPr/>
      </dsp:nvSpPr>
      <dsp:spPr>
        <a:xfrm>
          <a:off x="727" y="1205869"/>
          <a:ext cx="2648839" cy="1324419"/>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Log transformation ( to remove Skewness)</a:t>
          </a:r>
        </a:p>
      </dsp:txBody>
      <dsp:txXfrm>
        <a:off x="39518" y="1244660"/>
        <a:ext cx="2571257" cy="1246837"/>
      </dsp:txXfrm>
    </dsp:sp>
    <dsp:sp modelId="{AA85DA7E-5D1D-4D43-9B08-4CC685F4A8E8}">
      <dsp:nvSpPr>
        <dsp:cNvPr id="0" name=""/>
        <dsp:cNvSpPr/>
      </dsp:nvSpPr>
      <dsp:spPr>
        <a:xfrm>
          <a:off x="3311777" y="1205869"/>
          <a:ext cx="2648839" cy="1324419"/>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IN" sz="2500" b="1" i="0" kern="1200" dirty="0"/>
            <a:t>Shapiro–Wilk </a:t>
          </a:r>
          <a:r>
            <a:rPr lang="en-US" sz="2500" kern="1200" dirty="0"/>
            <a:t>test for normality</a:t>
          </a:r>
        </a:p>
      </dsp:txBody>
      <dsp:txXfrm>
        <a:off x="3350568" y="1244660"/>
        <a:ext cx="2571257" cy="12468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665B5-5A24-4D8D-A202-CEADCB396D1B}">
      <dsp:nvSpPr>
        <dsp:cNvPr id="0" name=""/>
        <dsp:cNvSpPr/>
      </dsp:nvSpPr>
      <dsp:spPr>
        <a:xfrm>
          <a:off x="0" y="352318"/>
          <a:ext cx="5177803" cy="16065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1855" tIns="312420" rIns="401855"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latin typeface="Book Antiqua"/>
            </a:rPr>
            <a:t>1 – Customer who visited within  a month</a:t>
          </a:r>
          <a:endParaRPr lang="en-US" sz="1500" kern="1200" dirty="0"/>
        </a:p>
        <a:p>
          <a:pPr marL="114300" lvl="1" indent="-114300" algn="l" defTabSz="666750" rtl="0">
            <a:lnSpc>
              <a:spcPct val="90000"/>
            </a:lnSpc>
            <a:spcBef>
              <a:spcPct val="0"/>
            </a:spcBef>
            <a:spcAft>
              <a:spcPct val="15000"/>
            </a:spcAft>
            <a:buChar char="•"/>
          </a:pPr>
          <a:r>
            <a:rPr lang="en-US" sz="1500" kern="1200" dirty="0">
              <a:latin typeface="Book Antiqua"/>
            </a:rPr>
            <a:t>2 – Customer who visited in  the past 2 – 3 months</a:t>
          </a:r>
          <a:endParaRPr lang="en-US" sz="1500" kern="1200" dirty="0"/>
        </a:p>
        <a:p>
          <a:pPr marL="114300" lvl="1" indent="-114300" algn="l" defTabSz="666750" rtl="0">
            <a:lnSpc>
              <a:spcPct val="90000"/>
            </a:lnSpc>
            <a:spcBef>
              <a:spcPct val="0"/>
            </a:spcBef>
            <a:spcAft>
              <a:spcPct val="15000"/>
            </a:spcAft>
            <a:buChar char="•"/>
          </a:pPr>
          <a:r>
            <a:rPr lang="en-US" sz="1500" kern="1200" dirty="0">
              <a:latin typeface="Book Antiqua"/>
            </a:rPr>
            <a:t>3 – Customer who visited in the past 4- 6 months</a:t>
          </a:r>
        </a:p>
        <a:p>
          <a:pPr marL="114300" lvl="1" indent="-114300" algn="l" defTabSz="666750" rtl="0">
            <a:lnSpc>
              <a:spcPct val="90000"/>
            </a:lnSpc>
            <a:spcBef>
              <a:spcPct val="0"/>
            </a:spcBef>
            <a:spcAft>
              <a:spcPct val="15000"/>
            </a:spcAft>
            <a:buChar char="•"/>
          </a:pPr>
          <a:r>
            <a:rPr lang="en-US" sz="1500" kern="1200" dirty="0">
              <a:latin typeface="Book Antiqua"/>
            </a:rPr>
            <a:t>4 – Customer who didn't turn up for the past six months</a:t>
          </a:r>
        </a:p>
      </dsp:txBody>
      <dsp:txXfrm>
        <a:off x="0" y="352318"/>
        <a:ext cx="5177803" cy="1606500"/>
      </dsp:txXfrm>
    </dsp:sp>
    <dsp:sp modelId="{08AB313F-AEB0-4201-BE97-F9B6822A08E7}">
      <dsp:nvSpPr>
        <dsp:cNvPr id="0" name=""/>
        <dsp:cNvSpPr/>
      </dsp:nvSpPr>
      <dsp:spPr>
        <a:xfrm>
          <a:off x="258890" y="130918"/>
          <a:ext cx="3624462" cy="4428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6996" tIns="0" rIns="136996" bIns="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Book Antiqua"/>
            </a:rPr>
            <a:t>Recency (R score)</a:t>
          </a:r>
          <a:endParaRPr lang="en-US" sz="1500" kern="1200" dirty="0"/>
        </a:p>
      </dsp:txBody>
      <dsp:txXfrm>
        <a:off x="280506" y="152534"/>
        <a:ext cx="3581230" cy="399568"/>
      </dsp:txXfrm>
    </dsp:sp>
    <dsp:sp modelId="{79D58C6A-9E00-40D9-AF88-CB48B8388853}">
      <dsp:nvSpPr>
        <dsp:cNvPr id="0" name=""/>
        <dsp:cNvSpPr/>
      </dsp:nvSpPr>
      <dsp:spPr>
        <a:xfrm>
          <a:off x="0" y="2261219"/>
          <a:ext cx="5177803" cy="113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1855" tIns="312420" rIns="401855"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latin typeface="Book Antiqua"/>
            </a:rPr>
            <a:t>1 – who visits more than twice a week.</a:t>
          </a:r>
          <a:endParaRPr lang="en-US" sz="1500" kern="1200" dirty="0"/>
        </a:p>
        <a:p>
          <a:pPr marL="114300" lvl="1" indent="-114300" algn="l" defTabSz="666750" rtl="0">
            <a:lnSpc>
              <a:spcPct val="90000"/>
            </a:lnSpc>
            <a:spcBef>
              <a:spcPct val="0"/>
            </a:spcBef>
            <a:spcAft>
              <a:spcPct val="15000"/>
            </a:spcAft>
            <a:buChar char="•"/>
          </a:pPr>
          <a:r>
            <a:rPr lang="en-US" sz="1500" kern="1200" dirty="0">
              <a:latin typeface="Book Antiqua"/>
            </a:rPr>
            <a:t>2 – who visits once or twice a week</a:t>
          </a:r>
          <a:endParaRPr lang="en-US" sz="1500" kern="1200" dirty="0"/>
        </a:p>
        <a:p>
          <a:pPr marL="114300" lvl="1" indent="-114300" algn="l" defTabSz="666750" rtl="0">
            <a:lnSpc>
              <a:spcPct val="90000"/>
            </a:lnSpc>
            <a:spcBef>
              <a:spcPct val="0"/>
            </a:spcBef>
            <a:spcAft>
              <a:spcPct val="15000"/>
            </a:spcAft>
            <a:buChar char="•"/>
          </a:pPr>
          <a:r>
            <a:rPr lang="en-US" sz="1500" kern="1200" dirty="0">
              <a:latin typeface="Book Antiqua"/>
            </a:rPr>
            <a:t>3 – atmost a week</a:t>
          </a:r>
          <a:endParaRPr lang="en-US" sz="1500" kern="1200" dirty="0"/>
        </a:p>
      </dsp:txBody>
      <dsp:txXfrm>
        <a:off x="0" y="2261219"/>
        <a:ext cx="5177803" cy="1134000"/>
      </dsp:txXfrm>
    </dsp:sp>
    <dsp:sp modelId="{C9DF975D-C768-45C4-95B6-28DB52C3DFF6}">
      <dsp:nvSpPr>
        <dsp:cNvPr id="0" name=""/>
        <dsp:cNvSpPr/>
      </dsp:nvSpPr>
      <dsp:spPr>
        <a:xfrm>
          <a:off x="258890" y="2039818"/>
          <a:ext cx="3624462" cy="4428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6996" tIns="0" rIns="136996" bIns="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Book Antiqua"/>
            </a:rPr>
            <a:t>Frequency (F score)</a:t>
          </a:r>
          <a:endParaRPr lang="en-US" sz="1500" kern="1200" dirty="0"/>
        </a:p>
      </dsp:txBody>
      <dsp:txXfrm>
        <a:off x="280506" y="2061434"/>
        <a:ext cx="3581230" cy="399568"/>
      </dsp:txXfrm>
    </dsp:sp>
    <dsp:sp modelId="{A02D2D92-71CB-4076-B8B2-22AD232C807A}">
      <dsp:nvSpPr>
        <dsp:cNvPr id="0" name=""/>
        <dsp:cNvSpPr/>
      </dsp:nvSpPr>
      <dsp:spPr>
        <a:xfrm>
          <a:off x="0" y="3697619"/>
          <a:ext cx="5177803" cy="15592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1855" tIns="312420" rIns="401855"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latin typeface="Book Antiqua"/>
            </a:rPr>
            <a:t>1 – Spends more (Joint family, High income, Retailers)</a:t>
          </a:r>
        </a:p>
        <a:p>
          <a:pPr marL="114300" lvl="1" indent="-114300" algn="l" defTabSz="666750" rtl="0">
            <a:lnSpc>
              <a:spcPct val="90000"/>
            </a:lnSpc>
            <a:spcBef>
              <a:spcPct val="0"/>
            </a:spcBef>
            <a:spcAft>
              <a:spcPct val="15000"/>
            </a:spcAft>
            <a:buChar char="•"/>
          </a:pPr>
          <a:r>
            <a:rPr lang="en-US" sz="1500" kern="1200" dirty="0">
              <a:latin typeface="Book Antiqua"/>
            </a:rPr>
            <a:t>2 – Spends average (Nuclear family, Couples, average income)</a:t>
          </a:r>
          <a:endParaRPr lang="en-US" sz="1500" kern="1200" dirty="0"/>
        </a:p>
        <a:p>
          <a:pPr marL="114300" lvl="1" indent="-114300" algn="l" defTabSz="666750" rtl="0">
            <a:lnSpc>
              <a:spcPct val="90000"/>
            </a:lnSpc>
            <a:spcBef>
              <a:spcPct val="0"/>
            </a:spcBef>
            <a:spcAft>
              <a:spcPct val="15000"/>
            </a:spcAft>
            <a:buChar char="•"/>
          </a:pPr>
          <a:r>
            <a:rPr lang="en-US" sz="1500" kern="1200" dirty="0">
              <a:latin typeface="Book Antiqua"/>
            </a:rPr>
            <a:t>3- Spends less (Bachelors, Low income)</a:t>
          </a:r>
        </a:p>
      </dsp:txBody>
      <dsp:txXfrm>
        <a:off x="0" y="3697619"/>
        <a:ext cx="5177803" cy="1559250"/>
      </dsp:txXfrm>
    </dsp:sp>
    <dsp:sp modelId="{3E8B6AA0-8ACB-40A8-A2BF-14C212EDA9AA}">
      <dsp:nvSpPr>
        <dsp:cNvPr id="0" name=""/>
        <dsp:cNvSpPr/>
      </dsp:nvSpPr>
      <dsp:spPr>
        <a:xfrm>
          <a:off x="258890" y="3476219"/>
          <a:ext cx="3624462" cy="4428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6996" tIns="0" rIns="136996" bIns="0" numCol="1" spcCol="1270" anchor="ctr" anchorCtr="0">
          <a:noAutofit/>
        </a:bodyPr>
        <a:lstStyle/>
        <a:p>
          <a:pPr marL="0" lvl="0" indent="0" algn="l" defTabSz="666750" rtl="0">
            <a:lnSpc>
              <a:spcPct val="90000"/>
            </a:lnSpc>
            <a:spcBef>
              <a:spcPct val="0"/>
            </a:spcBef>
            <a:spcAft>
              <a:spcPct val="35000"/>
            </a:spcAft>
            <a:buNone/>
          </a:pPr>
          <a:r>
            <a:rPr lang="en-US" sz="1500" kern="1200" dirty="0">
              <a:latin typeface="Book Antiqua"/>
            </a:rPr>
            <a:t>Monetary (M score)</a:t>
          </a:r>
          <a:endParaRPr lang="en-US" sz="1500" kern="1200" dirty="0"/>
        </a:p>
      </dsp:txBody>
      <dsp:txXfrm>
        <a:off x="280506" y="3497835"/>
        <a:ext cx="3581230" cy="399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07FF5-E796-42DA-BCE1-61EEB075C5F4}">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42EED-32A6-48B3-A1F3-33EE87C43A21}">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234306-FAAC-42D4-B7CD-888643195010}">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622300">
            <a:lnSpc>
              <a:spcPct val="100000"/>
            </a:lnSpc>
            <a:spcBef>
              <a:spcPct val="0"/>
            </a:spcBef>
            <a:spcAft>
              <a:spcPct val="35000"/>
            </a:spcAft>
            <a:buNone/>
          </a:pPr>
          <a:r>
            <a:rPr lang="en-US" sz="1400" kern="1200" dirty="0"/>
            <a:t>Customer segmentation model allows for the effective allocation of marketing resources and the maximization of cross- and up-selling opportunities</a:t>
          </a:r>
        </a:p>
      </dsp:txBody>
      <dsp:txXfrm>
        <a:off x="1353781" y="2312"/>
        <a:ext cx="4915256" cy="1172105"/>
      </dsp:txXfrm>
    </dsp:sp>
    <dsp:sp modelId="{B01FF984-0C29-4255-87E9-87694B5FBBD8}">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23F74B-B8BC-491E-966E-9481A3081B3B}">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A81885-8E71-472F-B733-0A9696688A50}">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622300">
            <a:lnSpc>
              <a:spcPct val="100000"/>
            </a:lnSpc>
            <a:spcBef>
              <a:spcPct val="0"/>
            </a:spcBef>
            <a:spcAft>
              <a:spcPct val="35000"/>
            </a:spcAft>
            <a:buNone/>
          </a:pPr>
          <a:r>
            <a:rPr lang="en-US" sz="1400" kern="1200" dirty="0"/>
            <a:t>Customer segmentation can also improve customer service and assist in customer loyalty and retention.</a:t>
          </a:r>
        </a:p>
      </dsp:txBody>
      <dsp:txXfrm>
        <a:off x="1353781" y="1467444"/>
        <a:ext cx="4915256" cy="1172105"/>
      </dsp:txXfrm>
    </dsp:sp>
    <dsp:sp modelId="{DEECBA17-9C1C-4C88-8B56-9F652217A354}">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147B90-1CD1-4914-93AA-E3E8A51118CC}">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7EC9EF-6A53-401E-9CC4-D3AC5ADB010D}">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622300">
            <a:lnSpc>
              <a:spcPct val="100000"/>
            </a:lnSpc>
            <a:spcBef>
              <a:spcPct val="0"/>
            </a:spcBef>
            <a:spcAft>
              <a:spcPct val="35000"/>
            </a:spcAft>
            <a:buNone/>
          </a:pPr>
          <a:r>
            <a:rPr lang="en-US" sz="1400" kern="1200" dirty="0"/>
            <a:t>As a by-product of its personalized nature, marketing materials sent out using customer segmentation tend to be more valued and appreciated by the customer</a:t>
          </a:r>
        </a:p>
      </dsp:txBody>
      <dsp:txXfrm>
        <a:off x="1353781" y="2932575"/>
        <a:ext cx="4915256" cy="1172105"/>
      </dsp:txXfrm>
    </dsp:sp>
    <dsp:sp modelId="{F6D9DD0B-1EB2-48BB-BFFA-5F10C85EF271}">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CF599-98F1-4EC1-AD11-B14D0B9B7421}">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0C8A1B-3F98-496A-8259-B860939C2C92}">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622300">
            <a:lnSpc>
              <a:spcPct val="100000"/>
            </a:lnSpc>
            <a:spcBef>
              <a:spcPct val="0"/>
            </a:spcBef>
            <a:spcAft>
              <a:spcPct val="35000"/>
            </a:spcAft>
            <a:buNone/>
          </a:pPr>
          <a:r>
            <a:rPr lang="en-US" sz="1400" kern="1200" dirty="0"/>
            <a:t>Companies will stay a step ahead of competitors in specific sections of the market and identify new products that exist, or potential customers could be interested in or improving products to meet customer expectations.</a:t>
          </a:r>
        </a:p>
      </dsp:txBody>
      <dsp:txXfrm>
        <a:off x="1353781" y="4397707"/>
        <a:ext cx="4915256" cy="117210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7.pn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5.png"/><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914" y="453006"/>
            <a:ext cx="7659147" cy="1146586"/>
          </a:xfrm>
        </p:spPr>
        <p:txBody>
          <a:bodyPr>
            <a:noAutofit/>
          </a:bodyPr>
          <a:lstStyle/>
          <a:p>
            <a:r>
              <a:rPr lang="en-US" sz="3600" b="1" dirty="0">
                <a:latin typeface="CordiaUPC"/>
                <a:cs typeface="Calibri Light"/>
              </a:rPr>
              <a:t>Customer Segmentation based on purchasing behavior </a:t>
            </a:r>
            <a:endParaRPr lang="en-US" sz="3600" b="1" dirty="0">
              <a:latin typeface="CordiaUPC"/>
              <a:cs typeface="CordiaUPC"/>
            </a:endParaRPr>
          </a:p>
        </p:txBody>
      </p:sp>
      <p:sp>
        <p:nvSpPr>
          <p:cNvPr id="3" name="Subtitle 2"/>
          <p:cNvSpPr>
            <a:spLocks noGrp="1"/>
          </p:cNvSpPr>
          <p:nvPr>
            <p:ph type="subTitle" idx="1"/>
          </p:nvPr>
        </p:nvSpPr>
        <p:spPr>
          <a:xfrm>
            <a:off x="3827398" y="4168458"/>
            <a:ext cx="4185781" cy="2605652"/>
          </a:xfrm>
        </p:spPr>
        <p:txBody>
          <a:bodyPr vert="horz" lIns="91440" tIns="45720" rIns="91440" bIns="45720" rtlCol="0" anchor="t">
            <a:normAutofit/>
          </a:bodyPr>
          <a:lstStyle/>
          <a:p>
            <a:r>
              <a:rPr lang="en-US" b="1" dirty="0">
                <a:latin typeface="CordiaUPC"/>
                <a:ea typeface="+mn-lt"/>
                <a:cs typeface="+mn-lt"/>
              </a:rPr>
              <a:t>Melvin Biju (1631027)</a:t>
            </a:r>
            <a:endParaRPr lang="en-US" dirty="0">
              <a:latin typeface="CordiaUPC"/>
              <a:cs typeface="FreesiaUPC"/>
            </a:endParaRPr>
          </a:p>
          <a:p>
            <a:r>
              <a:rPr lang="en-US" dirty="0">
                <a:latin typeface="CordiaUPC"/>
                <a:ea typeface="+mn-lt"/>
                <a:cs typeface="+mn-lt"/>
              </a:rPr>
              <a:t>MSC SOFTWARE SYSTEMS (X SEM)</a:t>
            </a:r>
            <a:endParaRPr lang="en-US" dirty="0">
              <a:latin typeface="CordiaUPC"/>
              <a:cs typeface="FreesiaUPC"/>
            </a:endParaRPr>
          </a:p>
          <a:p>
            <a:r>
              <a:rPr lang="en-US" dirty="0">
                <a:latin typeface="CordiaUPC"/>
                <a:ea typeface="+mn-lt"/>
                <a:cs typeface="+mn-lt"/>
              </a:rPr>
              <a:t>    DEPARTMENT OF COMPUTING</a:t>
            </a:r>
            <a:endParaRPr lang="en-US" dirty="0">
              <a:latin typeface="CordiaUPC"/>
              <a:cs typeface="FreesiaUPC"/>
            </a:endParaRPr>
          </a:p>
          <a:p>
            <a:r>
              <a:rPr lang="en-US" b="1" dirty="0">
                <a:latin typeface="CordiaUPC"/>
                <a:ea typeface="+mn-lt"/>
                <a:cs typeface="+mn-lt"/>
              </a:rPr>
              <a:t>GUIDED BY</a:t>
            </a:r>
            <a:endParaRPr lang="en-US" dirty="0">
              <a:latin typeface="CordiaUPC"/>
              <a:cs typeface="FreesiaUPC"/>
            </a:endParaRPr>
          </a:p>
          <a:p>
            <a:r>
              <a:rPr lang="en-US" b="1" dirty="0">
                <a:latin typeface="CordiaUPC"/>
                <a:ea typeface="+mn-lt"/>
                <a:cs typeface="+mn-lt"/>
              </a:rPr>
              <a:t> </a:t>
            </a:r>
            <a:r>
              <a:rPr lang="en-IN" sz="1800" b="0" i="0" u="none" strike="noStrike" baseline="0" dirty="0" err="1">
                <a:solidFill>
                  <a:srgbClr val="000000"/>
                </a:solidFill>
                <a:latin typeface="Calibri" panose="020F0502020204030204" pitchFamily="34" charset="0"/>
              </a:rPr>
              <a:t>Dr.</a:t>
            </a:r>
            <a:r>
              <a:rPr lang="en-IN" sz="1800" dirty="0">
                <a:solidFill>
                  <a:srgbClr val="000000"/>
                </a:solidFill>
                <a:latin typeface="Calibri" panose="020F0502020204030204" pitchFamily="34" charset="0"/>
              </a:rPr>
              <a:t> </a:t>
            </a:r>
            <a:r>
              <a:rPr lang="en-IN" sz="1800" b="0" i="0" u="none" strike="noStrike" baseline="0" dirty="0">
                <a:solidFill>
                  <a:srgbClr val="000000"/>
                </a:solidFill>
                <a:latin typeface="Calibri" panose="020F0502020204030204" pitchFamily="34" charset="0"/>
              </a:rPr>
              <a:t>C SATHYA</a:t>
            </a:r>
            <a:endParaRPr lang="en-US" dirty="0">
              <a:latin typeface="CordiaUPC"/>
              <a:cs typeface="Calibri"/>
            </a:endParaRPr>
          </a:p>
        </p:txBody>
      </p:sp>
      <p:pic>
        <p:nvPicPr>
          <p:cNvPr id="4" name="Picture 4" descr="Logo&#10;&#10;Description automatically generated">
            <a:extLst>
              <a:ext uri="{FF2B5EF4-FFF2-40B4-BE49-F238E27FC236}">
                <a16:creationId xmlns:a16="http://schemas.microsoft.com/office/drawing/2014/main" id="{F329C86B-E8F0-4791-BC4C-D4985697A76B}"/>
              </a:ext>
            </a:extLst>
          </p:cNvPr>
          <p:cNvPicPr>
            <a:picLocks noChangeAspect="1"/>
          </p:cNvPicPr>
          <p:nvPr/>
        </p:nvPicPr>
        <p:blipFill>
          <a:blip r:embed="rId2"/>
          <a:stretch>
            <a:fillRect/>
          </a:stretch>
        </p:blipFill>
        <p:spPr>
          <a:xfrm>
            <a:off x="4929689" y="2002933"/>
            <a:ext cx="1981200" cy="20002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RFM Model</a:t>
            </a:r>
          </a:p>
        </p:txBody>
      </p:sp>
      <p:sp>
        <p:nvSpPr>
          <p:cNvPr id="3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3">
            <a:extLst>
              <a:ext uri="{FF2B5EF4-FFF2-40B4-BE49-F238E27FC236}">
                <a16:creationId xmlns:a16="http://schemas.microsoft.com/office/drawing/2014/main" id="{A1E9BACE-E9BE-434B-A205-13655AABC04F}"/>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100000"/>
              </a:lnSpc>
              <a:spcBef>
                <a:spcPts val="500"/>
              </a:spcBef>
              <a:buFont typeface="Gill Sans MT" panose="020B0502020104020203" pitchFamily="34" charset="0"/>
              <a:buChar char="–"/>
              <a:defRPr sz="16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100000"/>
              </a:lnSpc>
              <a:spcBef>
                <a:spcPts val="500"/>
              </a:spcBef>
              <a:buFont typeface="Courier New" panose="02070309020205020404" pitchFamily="49" charset="0"/>
              <a:buChar char="o"/>
              <a:defRPr sz="14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sz="3200" dirty="0">
                <a:latin typeface="+mn-lt"/>
              </a:rPr>
              <a:t>What is RFM Analysis?</a:t>
            </a:r>
          </a:p>
          <a:p>
            <a:pPr marL="0" indent="0">
              <a:lnSpc>
                <a:spcPct val="90000"/>
              </a:lnSpc>
              <a:buNone/>
            </a:pPr>
            <a:endParaRPr lang="en-US" sz="3200" b="0" i="0" dirty="0">
              <a:effectLst/>
              <a:latin typeface="+mn-lt"/>
            </a:endParaRPr>
          </a:p>
          <a:p>
            <a:pPr>
              <a:lnSpc>
                <a:spcPct val="90000"/>
              </a:lnSpc>
            </a:pPr>
            <a:r>
              <a:rPr lang="en-US" sz="2200" b="1" i="0" dirty="0">
                <a:effectLst/>
                <a:latin typeface="+mn-lt"/>
              </a:rPr>
              <a:t>Recency, frequency, monetary </a:t>
            </a:r>
            <a:r>
              <a:rPr lang="en-US" sz="2200" b="0" i="0" dirty="0">
                <a:effectLst/>
                <a:latin typeface="+mn-lt"/>
              </a:rPr>
              <a:t>value (RFM) is a marketing analysis tool used to identify a firm's best clients, based on the nature of their spending habits.</a:t>
            </a:r>
          </a:p>
          <a:p>
            <a:pPr>
              <a:lnSpc>
                <a:spcPct val="90000"/>
              </a:lnSpc>
            </a:pPr>
            <a:r>
              <a:rPr lang="en-US" sz="2200" b="0" i="0" dirty="0">
                <a:effectLst/>
                <a:latin typeface="+mn-lt"/>
              </a:rPr>
              <a:t>RFM analysis helps firms reasonably predict which customers are more likely to make purchases again in the future, how much revenue comes from new (versus repeat customers) </a:t>
            </a:r>
            <a:r>
              <a:rPr lang="en-US" sz="2200" dirty="0">
                <a:latin typeface="+mn-lt"/>
              </a:rPr>
              <a:t>etc.</a:t>
            </a:r>
            <a:endParaRPr lang="en-US" sz="2200" b="0" i="0" dirty="0">
              <a:effectLst/>
              <a:latin typeface="+mn-lt"/>
            </a:endParaRPr>
          </a:p>
        </p:txBody>
      </p:sp>
      <p:sp>
        <p:nvSpPr>
          <p:cNvPr id="11" name="Content Placeholder 1">
            <a:extLst>
              <a:ext uri="{FF2B5EF4-FFF2-40B4-BE49-F238E27FC236}">
                <a16:creationId xmlns:a16="http://schemas.microsoft.com/office/drawing/2014/main" id="{05234AA9-AA10-4DDE-8DA6-E0E43009AE90}"/>
              </a:ext>
            </a:extLst>
          </p:cNvPr>
          <p:cNvSpPr txBox="1">
            <a:spLocks/>
          </p:cNvSpPr>
          <p:nvPr/>
        </p:nvSpPr>
        <p:spPr>
          <a:xfrm>
            <a:off x="630935" y="2660904"/>
            <a:ext cx="10962649" cy="354787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100000"/>
              </a:lnSpc>
              <a:spcBef>
                <a:spcPts val="500"/>
              </a:spcBef>
              <a:buFont typeface="Gill Sans MT" panose="020B0502020104020203" pitchFamily="34" charset="0"/>
              <a:buChar char="–"/>
              <a:defRPr sz="16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100000"/>
              </a:lnSpc>
              <a:spcBef>
                <a:spcPts val="500"/>
              </a:spcBef>
              <a:buFont typeface="Courier New" panose="02070309020205020404" pitchFamily="49" charset="0"/>
              <a:buChar char="o"/>
              <a:defRPr sz="14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2200" dirty="0">
              <a:latin typeface="+mn-lt"/>
            </a:endParaRPr>
          </a:p>
        </p:txBody>
      </p:sp>
    </p:spTree>
    <p:extLst>
      <p:ext uri="{BB962C8B-B14F-4D97-AF65-F5344CB8AC3E}">
        <p14:creationId xmlns:p14="http://schemas.microsoft.com/office/powerpoint/2010/main" val="413003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0" name="Rectangle 1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1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Freeform: Shape 1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r>
              <a:rPr lang="en-US" sz="4000" kern="1200">
                <a:solidFill>
                  <a:srgbClr val="FFFFFF"/>
                </a:solidFill>
                <a:latin typeface="+mj-lt"/>
                <a:ea typeface="+mj-ea"/>
                <a:cs typeface="+mj-cs"/>
              </a:rPr>
              <a:t>RFM Metrics</a:t>
            </a:r>
          </a:p>
        </p:txBody>
      </p:sp>
      <p:pic>
        <p:nvPicPr>
          <p:cNvPr id="1026" name="Picture 2" descr="RFM Analysis for Customer Segmentation | CleverTap">
            <a:extLst>
              <a:ext uri="{FF2B5EF4-FFF2-40B4-BE49-F238E27FC236}">
                <a16:creationId xmlns:a16="http://schemas.microsoft.com/office/drawing/2014/main" id="{CABBC051-8AD2-421C-890E-BF4E4A709E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509"/>
          <a:stretch/>
        </p:blipFill>
        <p:spPr bwMode="auto">
          <a:xfrm>
            <a:off x="4502428" y="1681627"/>
            <a:ext cx="7225748" cy="3494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11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Monetary Analysis </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(M Value)</a:t>
            </a:r>
          </a:p>
        </p:txBody>
      </p:sp>
      <p:pic>
        <p:nvPicPr>
          <p:cNvPr id="10" name="Content Placeholder 9">
            <a:extLst>
              <a:ext uri="{FF2B5EF4-FFF2-40B4-BE49-F238E27FC236}">
                <a16:creationId xmlns:a16="http://schemas.microsoft.com/office/drawing/2014/main" id="{1FEF496E-5525-4E03-8BCB-03437AFC09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532"/>
          <a:stretch/>
        </p:blipFill>
        <p:spPr>
          <a:xfrm>
            <a:off x="4051196" y="133801"/>
            <a:ext cx="7127147" cy="3748486"/>
          </a:xfrm>
          <a:prstGeom prst="rect">
            <a:avLst/>
          </a:prstGeom>
        </p:spPr>
      </p:pic>
      <p:sp>
        <p:nvSpPr>
          <p:cNvPr id="11" name="Content Placeholder 1">
            <a:extLst>
              <a:ext uri="{FF2B5EF4-FFF2-40B4-BE49-F238E27FC236}">
                <a16:creationId xmlns:a16="http://schemas.microsoft.com/office/drawing/2014/main" id="{05F0A8AA-A1F5-4AB7-9838-370261E9B997}"/>
              </a:ext>
            </a:extLst>
          </p:cNvPr>
          <p:cNvSpPr txBox="1">
            <a:spLocks/>
          </p:cNvSpPr>
          <p:nvPr/>
        </p:nvSpPr>
        <p:spPr>
          <a:xfrm>
            <a:off x="4170117" y="3785358"/>
            <a:ext cx="7127147" cy="17694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100000"/>
              </a:lnSpc>
              <a:spcBef>
                <a:spcPts val="500"/>
              </a:spcBef>
              <a:buFont typeface="Gill Sans MT" panose="020B0502020104020203" pitchFamily="34" charset="0"/>
              <a:buChar char="–"/>
              <a:defRPr sz="16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100000"/>
              </a:lnSpc>
              <a:spcBef>
                <a:spcPts val="500"/>
              </a:spcBef>
              <a:buFont typeface="Courier New" panose="02070309020205020404" pitchFamily="49" charset="0"/>
              <a:buChar char="o"/>
              <a:defRPr sz="14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sz="1600" dirty="0">
                <a:latin typeface="+mn-lt"/>
              </a:rPr>
              <a:t>Customers are split into 3 clusters</a:t>
            </a:r>
          </a:p>
          <a:p>
            <a:pPr>
              <a:lnSpc>
                <a:spcPct val="90000"/>
              </a:lnSpc>
            </a:pPr>
            <a:r>
              <a:rPr lang="en-US" sz="1600" b="1" dirty="0">
                <a:latin typeface="+mn-lt"/>
              </a:rPr>
              <a:t>Cluster 1 </a:t>
            </a:r>
            <a:r>
              <a:rPr lang="en-US" sz="1600" dirty="0">
                <a:latin typeface="+mn-lt"/>
              </a:rPr>
              <a:t>– Shops for less than 1000rs (Mostly Bachelors, small shoppers)</a:t>
            </a:r>
          </a:p>
          <a:p>
            <a:pPr>
              <a:lnSpc>
                <a:spcPct val="90000"/>
              </a:lnSpc>
            </a:pPr>
            <a:r>
              <a:rPr lang="en-US" sz="1600" b="1" dirty="0">
                <a:latin typeface="+mn-lt"/>
              </a:rPr>
              <a:t>Cluster 2 </a:t>
            </a:r>
            <a:r>
              <a:rPr lang="en-US" sz="1600" dirty="0">
                <a:latin typeface="+mn-lt"/>
              </a:rPr>
              <a:t>– Shops between 1000rs and 2500rs.(Mostly nuclear families or couples)</a:t>
            </a:r>
          </a:p>
          <a:p>
            <a:pPr>
              <a:lnSpc>
                <a:spcPct val="90000"/>
              </a:lnSpc>
            </a:pPr>
            <a:r>
              <a:rPr lang="en-US" sz="1600" b="1" dirty="0">
                <a:latin typeface="+mn-lt"/>
              </a:rPr>
              <a:t>Cluster 3 </a:t>
            </a:r>
            <a:r>
              <a:rPr lang="en-US" sz="1600" dirty="0">
                <a:latin typeface="+mn-lt"/>
              </a:rPr>
              <a:t>– Shops above 2500rs.(Can be joint families or retailers).</a:t>
            </a:r>
          </a:p>
        </p:txBody>
      </p:sp>
      <p:sp>
        <p:nvSpPr>
          <p:cNvPr id="6" name="Rectangle: Rounded Corners 5">
            <a:extLst>
              <a:ext uri="{FF2B5EF4-FFF2-40B4-BE49-F238E27FC236}">
                <a16:creationId xmlns:a16="http://schemas.microsoft.com/office/drawing/2014/main" id="{410B4F28-FFF7-4F19-BFB5-07CC860D48C6}"/>
              </a:ext>
            </a:extLst>
          </p:cNvPr>
          <p:cNvSpPr/>
          <p:nvPr/>
        </p:nvSpPr>
        <p:spPr>
          <a:xfrm>
            <a:off x="2390862" y="5930987"/>
            <a:ext cx="9560619" cy="7649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latin typeface="+mj-lt"/>
              </a:rPr>
              <a:t>Three distinct clusters are found based on the Average Monthly Sales (AMS).</a:t>
            </a:r>
          </a:p>
        </p:txBody>
      </p:sp>
      <p:sp>
        <p:nvSpPr>
          <p:cNvPr id="7" name="Rectangle: Rounded Corners 6">
            <a:extLst>
              <a:ext uri="{FF2B5EF4-FFF2-40B4-BE49-F238E27FC236}">
                <a16:creationId xmlns:a16="http://schemas.microsoft.com/office/drawing/2014/main" id="{5EF2CD7C-9BBF-4E03-99B7-A0469DDF8792}"/>
              </a:ext>
            </a:extLst>
          </p:cNvPr>
          <p:cNvSpPr/>
          <p:nvPr/>
        </p:nvSpPr>
        <p:spPr>
          <a:xfrm>
            <a:off x="2705302" y="5798625"/>
            <a:ext cx="1464815" cy="251638"/>
          </a:xfrm>
          <a:prstGeom prst="roundRect">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bg1"/>
                </a:solidFill>
              </a:rPr>
              <a:t>Observation</a:t>
            </a:r>
            <a:endParaRPr lang="en-IN" sz="1600" dirty="0">
              <a:solidFill>
                <a:schemeClr val="bg1"/>
              </a:solidFill>
            </a:endParaRPr>
          </a:p>
        </p:txBody>
      </p:sp>
    </p:spTree>
    <p:extLst>
      <p:ext uri="{BB962C8B-B14F-4D97-AF65-F5344CB8AC3E}">
        <p14:creationId xmlns:p14="http://schemas.microsoft.com/office/powerpoint/2010/main" val="71517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Frequency Analysis </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(F Value)</a:t>
            </a:r>
          </a:p>
        </p:txBody>
      </p:sp>
      <p:pic>
        <p:nvPicPr>
          <p:cNvPr id="12" name="Content Placeholder 6">
            <a:extLst>
              <a:ext uri="{FF2B5EF4-FFF2-40B4-BE49-F238E27FC236}">
                <a16:creationId xmlns:a16="http://schemas.microsoft.com/office/drawing/2014/main" id="{C4EB1037-A125-4FA6-8FE0-A1B9FC7533B6}"/>
              </a:ext>
            </a:extLst>
          </p:cNvPr>
          <p:cNvPicPr>
            <a:picLocks noChangeAspect="1"/>
          </p:cNvPicPr>
          <p:nvPr/>
        </p:nvPicPr>
        <p:blipFill rotWithShape="1">
          <a:blip r:embed="rId2">
            <a:extLst>
              <a:ext uri="{28A0092B-C50C-407E-A947-70E740481C1C}">
                <a14:useLocalDpi xmlns:a14="http://schemas.microsoft.com/office/drawing/2010/main" val="0"/>
              </a:ext>
            </a:extLst>
          </a:blip>
          <a:srcRect l="856" t="1687" r="716" b="2131"/>
          <a:stretch/>
        </p:blipFill>
        <p:spPr>
          <a:xfrm>
            <a:off x="4038600" y="198241"/>
            <a:ext cx="7188199" cy="2739428"/>
          </a:xfrm>
          <a:prstGeom prst="rect">
            <a:avLst/>
          </a:prstGeom>
        </p:spPr>
      </p:pic>
      <p:sp>
        <p:nvSpPr>
          <p:cNvPr id="13" name="Content Placeholder 1">
            <a:extLst>
              <a:ext uri="{FF2B5EF4-FFF2-40B4-BE49-F238E27FC236}">
                <a16:creationId xmlns:a16="http://schemas.microsoft.com/office/drawing/2014/main" id="{2ABC83F9-CBF7-4E24-83A0-5B1EF25FE3FA}"/>
              </a:ext>
            </a:extLst>
          </p:cNvPr>
          <p:cNvSpPr txBox="1">
            <a:spLocks/>
          </p:cNvSpPr>
          <p:nvPr/>
        </p:nvSpPr>
        <p:spPr>
          <a:xfrm>
            <a:off x="4208930" y="3199508"/>
            <a:ext cx="7288560" cy="162350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100000"/>
              </a:lnSpc>
              <a:spcBef>
                <a:spcPts val="500"/>
              </a:spcBef>
              <a:buFont typeface="Gill Sans MT" panose="020B0502020104020203" pitchFamily="34" charset="0"/>
              <a:buChar char="–"/>
              <a:defRPr sz="16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100000"/>
              </a:lnSpc>
              <a:spcBef>
                <a:spcPts val="500"/>
              </a:spcBef>
              <a:buFont typeface="Courier New" panose="02070309020205020404" pitchFamily="49" charset="0"/>
              <a:buChar char="o"/>
              <a:defRPr sz="14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90000"/>
              </a:lnSpc>
            </a:pPr>
            <a:r>
              <a:rPr lang="en-US" sz="1400" dirty="0">
                <a:latin typeface="+mn-lt"/>
              </a:rPr>
              <a:t>Customers are split into 3 clusters</a:t>
            </a:r>
          </a:p>
          <a:p>
            <a:pPr>
              <a:lnSpc>
                <a:spcPct val="90000"/>
              </a:lnSpc>
            </a:pPr>
            <a:r>
              <a:rPr lang="en-US" sz="1400" b="1" dirty="0">
                <a:latin typeface="+mn-lt"/>
              </a:rPr>
              <a:t>Cluster 1 </a:t>
            </a:r>
            <a:r>
              <a:rPr lang="en-US" sz="1400" dirty="0">
                <a:latin typeface="+mn-lt"/>
              </a:rPr>
              <a:t>– Shops at most once a week </a:t>
            </a:r>
          </a:p>
          <a:p>
            <a:pPr>
              <a:lnSpc>
                <a:spcPct val="90000"/>
              </a:lnSpc>
            </a:pPr>
            <a:r>
              <a:rPr lang="en-US" sz="1400" b="1" dirty="0">
                <a:latin typeface="+mn-lt"/>
              </a:rPr>
              <a:t>Cluster 2 </a:t>
            </a:r>
            <a:r>
              <a:rPr lang="en-US" sz="1400" dirty="0">
                <a:latin typeface="+mn-lt"/>
              </a:rPr>
              <a:t>–Shops at most twice a week</a:t>
            </a:r>
          </a:p>
          <a:p>
            <a:pPr>
              <a:lnSpc>
                <a:spcPct val="90000"/>
              </a:lnSpc>
            </a:pPr>
            <a:r>
              <a:rPr lang="en-US" sz="1400" b="1" dirty="0">
                <a:latin typeface="+mn-lt"/>
              </a:rPr>
              <a:t>Cluster 3 </a:t>
            </a:r>
            <a:r>
              <a:rPr lang="en-US" sz="1400" dirty="0">
                <a:latin typeface="+mn-lt"/>
              </a:rPr>
              <a:t>– Shops multiple times and are high value customers.</a:t>
            </a:r>
          </a:p>
        </p:txBody>
      </p:sp>
      <p:sp>
        <p:nvSpPr>
          <p:cNvPr id="6" name="Rectangle: Rounded Corners 5">
            <a:extLst>
              <a:ext uri="{FF2B5EF4-FFF2-40B4-BE49-F238E27FC236}">
                <a16:creationId xmlns:a16="http://schemas.microsoft.com/office/drawing/2014/main" id="{F0A5A44E-92FC-4617-95C0-AC51D4701C87}"/>
              </a:ext>
            </a:extLst>
          </p:cNvPr>
          <p:cNvSpPr/>
          <p:nvPr/>
        </p:nvSpPr>
        <p:spPr>
          <a:xfrm>
            <a:off x="2390862" y="5930987"/>
            <a:ext cx="9560619" cy="7649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latin typeface="+mj-lt"/>
              </a:rPr>
              <a:t>Three distinct clusters are found based on the Average Monthly Visits (AMV).</a:t>
            </a:r>
          </a:p>
        </p:txBody>
      </p:sp>
      <p:sp>
        <p:nvSpPr>
          <p:cNvPr id="7" name="Rectangle: Rounded Corners 6">
            <a:extLst>
              <a:ext uri="{FF2B5EF4-FFF2-40B4-BE49-F238E27FC236}">
                <a16:creationId xmlns:a16="http://schemas.microsoft.com/office/drawing/2014/main" id="{BD1F4EB1-3D00-4249-9E65-9FB6237F2BAD}"/>
              </a:ext>
            </a:extLst>
          </p:cNvPr>
          <p:cNvSpPr/>
          <p:nvPr/>
        </p:nvSpPr>
        <p:spPr>
          <a:xfrm>
            <a:off x="2705302" y="5798625"/>
            <a:ext cx="1464815" cy="251638"/>
          </a:xfrm>
          <a:prstGeom prst="roundRect">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bg1"/>
                </a:solidFill>
              </a:rPr>
              <a:t>Observation</a:t>
            </a:r>
            <a:endParaRPr lang="en-IN" sz="1600" dirty="0">
              <a:solidFill>
                <a:schemeClr val="bg1"/>
              </a:solidFill>
            </a:endParaRPr>
          </a:p>
        </p:txBody>
      </p:sp>
    </p:spTree>
    <p:extLst>
      <p:ext uri="{BB962C8B-B14F-4D97-AF65-F5344CB8AC3E}">
        <p14:creationId xmlns:p14="http://schemas.microsoft.com/office/powerpoint/2010/main" val="117067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Recency Analysis </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(R Value)</a:t>
            </a:r>
          </a:p>
        </p:txBody>
      </p:sp>
      <p:pic>
        <p:nvPicPr>
          <p:cNvPr id="10" name="Content Placeholder 5">
            <a:extLst>
              <a:ext uri="{FF2B5EF4-FFF2-40B4-BE49-F238E27FC236}">
                <a16:creationId xmlns:a16="http://schemas.microsoft.com/office/drawing/2014/main" id="{FB7630EF-D08C-4DA2-8E59-709599D1248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74" t="691" r="1679"/>
          <a:stretch/>
        </p:blipFill>
        <p:spPr>
          <a:xfrm>
            <a:off x="4309291" y="0"/>
            <a:ext cx="5974976" cy="3698477"/>
          </a:xfrm>
          <a:prstGeom prst="rect">
            <a:avLst/>
          </a:prstGeom>
        </p:spPr>
      </p:pic>
      <p:sp>
        <p:nvSpPr>
          <p:cNvPr id="11" name="Content Placeholder 1">
            <a:extLst>
              <a:ext uri="{FF2B5EF4-FFF2-40B4-BE49-F238E27FC236}">
                <a16:creationId xmlns:a16="http://schemas.microsoft.com/office/drawing/2014/main" id="{05234AA9-AA10-4DDE-8DA6-E0E43009AE90}"/>
              </a:ext>
            </a:extLst>
          </p:cNvPr>
          <p:cNvSpPr txBox="1">
            <a:spLocks/>
          </p:cNvSpPr>
          <p:nvPr/>
        </p:nvSpPr>
        <p:spPr>
          <a:xfrm>
            <a:off x="4309291" y="3788640"/>
            <a:ext cx="7188199" cy="12920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100000"/>
              </a:lnSpc>
              <a:spcBef>
                <a:spcPts val="500"/>
              </a:spcBef>
              <a:buFont typeface="Gill Sans MT" panose="020B0502020104020203" pitchFamily="34" charset="0"/>
              <a:buChar char="–"/>
              <a:defRPr sz="16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100000"/>
              </a:lnSpc>
              <a:spcBef>
                <a:spcPts val="500"/>
              </a:spcBef>
              <a:buFont typeface="Courier New" panose="02070309020205020404" pitchFamily="49" charset="0"/>
              <a:buChar char="o"/>
              <a:defRPr sz="14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dirty="0">
                <a:latin typeface="+mn-lt"/>
              </a:rPr>
              <a:t>Customers are split into 4 clusters:</a:t>
            </a:r>
          </a:p>
          <a:p>
            <a:pPr>
              <a:lnSpc>
                <a:spcPct val="90000"/>
              </a:lnSpc>
            </a:pPr>
            <a:r>
              <a:rPr lang="en-US" b="1" dirty="0">
                <a:latin typeface="+mn-lt"/>
              </a:rPr>
              <a:t>Cluster 1 </a:t>
            </a:r>
            <a:r>
              <a:rPr lang="en-US" dirty="0">
                <a:latin typeface="+mn-lt"/>
              </a:rPr>
              <a:t>– Recent visit is less than a month.</a:t>
            </a:r>
          </a:p>
          <a:p>
            <a:pPr>
              <a:lnSpc>
                <a:spcPct val="90000"/>
              </a:lnSpc>
            </a:pPr>
            <a:r>
              <a:rPr lang="en-US" b="1" dirty="0">
                <a:latin typeface="+mn-lt"/>
              </a:rPr>
              <a:t>Cluster 2 </a:t>
            </a:r>
            <a:r>
              <a:rPr lang="en-US" dirty="0">
                <a:latin typeface="+mn-lt"/>
              </a:rPr>
              <a:t>– Last visit was about 2-3 months ago.</a:t>
            </a:r>
          </a:p>
          <a:p>
            <a:pPr>
              <a:lnSpc>
                <a:spcPct val="90000"/>
              </a:lnSpc>
            </a:pPr>
            <a:r>
              <a:rPr lang="en-US" b="1" dirty="0">
                <a:latin typeface="+mn-lt"/>
              </a:rPr>
              <a:t>Cluster 3 </a:t>
            </a:r>
            <a:r>
              <a:rPr lang="en-US" dirty="0">
                <a:latin typeface="+mn-lt"/>
              </a:rPr>
              <a:t>– Last visit was about 3-6 months ago.</a:t>
            </a:r>
          </a:p>
          <a:p>
            <a:pPr>
              <a:lnSpc>
                <a:spcPct val="90000"/>
              </a:lnSpc>
            </a:pPr>
            <a:r>
              <a:rPr lang="en-US" b="1" dirty="0">
                <a:latin typeface="+mn-lt"/>
              </a:rPr>
              <a:t>Cluster 4 </a:t>
            </a:r>
            <a:r>
              <a:rPr lang="en-US" dirty="0">
                <a:latin typeface="+mn-lt"/>
              </a:rPr>
              <a:t>– Haven't visited the store in a long time</a:t>
            </a:r>
          </a:p>
        </p:txBody>
      </p:sp>
      <p:sp>
        <p:nvSpPr>
          <p:cNvPr id="7" name="Rectangle: Rounded Corners 6">
            <a:extLst>
              <a:ext uri="{FF2B5EF4-FFF2-40B4-BE49-F238E27FC236}">
                <a16:creationId xmlns:a16="http://schemas.microsoft.com/office/drawing/2014/main" id="{E8DB607D-BA9A-45AA-AC24-98580C634456}"/>
              </a:ext>
            </a:extLst>
          </p:cNvPr>
          <p:cNvSpPr/>
          <p:nvPr/>
        </p:nvSpPr>
        <p:spPr>
          <a:xfrm>
            <a:off x="2310179" y="5902866"/>
            <a:ext cx="9560619" cy="7649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600"/>
              </a:spcAft>
              <a:buFont typeface="Arial" panose="020B0604020202020204" pitchFamily="34" charset="0"/>
              <a:buChar char="•"/>
            </a:pPr>
            <a:r>
              <a:rPr lang="en-US" dirty="0">
                <a:solidFill>
                  <a:schemeClr val="tx1"/>
                </a:solidFill>
                <a:latin typeface="+mj-lt"/>
              </a:rPr>
              <a:t>Four distinct clusters are found based on Recency.</a:t>
            </a:r>
          </a:p>
        </p:txBody>
      </p:sp>
      <p:sp>
        <p:nvSpPr>
          <p:cNvPr id="9" name="Rectangle: Rounded Corners 8">
            <a:extLst>
              <a:ext uri="{FF2B5EF4-FFF2-40B4-BE49-F238E27FC236}">
                <a16:creationId xmlns:a16="http://schemas.microsoft.com/office/drawing/2014/main" id="{0522847E-CDFE-43C2-AF58-C038E4C57BFA}"/>
              </a:ext>
            </a:extLst>
          </p:cNvPr>
          <p:cNvSpPr/>
          <p:nvPr/>
        </p:nvSpPr>
        <p:spPr>
          <a:xfrm>
            <a:off x="2615655" y="5777047"/>
            <a:ext cx="1464815" cy="251638"/>
          </a:xfrm>
          <a:prstGeom prst="roundRect">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solidFill>
                  <a:schemeClr val="bg1"/>
                </a:solidFill>
              </a:rPr>
              <a:t>Observation</a:t>
            </a:r>
            <a:endParaRPr lang="en-IN" sz="1600" dirty="0">
              <a:solidFill>
                <a:schemeClr val="bg1"/>
              </a:solidFill>
            </a:endParaRPr>
          </a:p>
        </p:txBody>
      </p:sp>
    </p:spTree>
    <p:extLst>
      <p:ext uri="{BB962C8B-B14F-4D97-AF65-F5344CB8AC3E}">
        <p14:creationId xmlns:p14="http://schemas.microsoft.com/office/powerpoint/2010/main" val="1879504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217962" y="354099"/>
            <a:ext cx="7194840" cy="846679"/>
          </a:xfrm>
        </p:spPr>
        <p:txBody>
          <a:bodyPr vert="horz" lIns="91440" tIns="45720" rIns="91440" bIns="45720" rtlCol="0" anchor="ctr">
            <a:normAutofit/>
          </a:bodyPr>
          <a:lstStyle/>
          <a:p>
            <a:pPr algn="ctr"/>
            <a:r>
              <a:rPr lang="en-US" sz="4400" kern="1200" dirty="0">
                <a:solidFill>
                  <a:schemeClr val="tx1"/>
                </a:solidFill>
                <a:latin typeface="+mj-lt"/>
                <a:ea typeface="+mj-ea"/>
                <a:cs typeface="+mj-cs"/>
              </a:rPr>
              <a:t>RFM Table</a:t>
            </a:r>
          </a:p>
        </p:txBody>
      </p:sp>
      <p:sp>
        <p:nvSpPr>
          <p:cNvPr id="39" name="Rectangle 38">
            <a:extLst>
              <a:ext uri="{FF2B5EF4-FFF2-40B4-BE49-F238E27FC236}">
                <a16:creationId xmlns:a16="http://schemas.microsoft.com/office/drawing/2014/main" id="{11C59EDF-5A1E-404D-B55D-8AEA5D8D6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9">
            <a:extLst>
              <a:ext uri="{FF2B5EF4-FFF2-40B4-BE49-F238E27FC236}">
                <a16:creationId xmlns:a16="http://schemas.microsoft.com/office/drawing/2014/main" id="{FEE0385D-4151-43AA-9C6B-0365E1031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557784"/>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Diagram 5">
            <a:extLst>
              <a:ext uri="{FF2B5EF4-FFF2-40B4-BE49-F238E27FC236}">
                <a16:creationId xmlns:a16="http://schemas.microsoft.com/office/drawing/2014/main" id="{601DB89F-FC60-4F25-9E63-CAE2219C85DA}"/>
              </a:ext>
            </a:extLst>
          </p:cNvPr>
          <p:cNvGraphicFramePr>
            <a:graphicFrameLocks/>
          </p:cNvGraphicFramePr>
          <p:nvPr>
            <p:extLst>
              <p:ext uri="{D42A27DB-BD31-4B8C-83A1-F6EECF244321}">
                <p14:modId xmlns:p14="http://schemas.microsoft.com/office/powerpoint/2010/main" val="2666955309"/>
              </p:ext>
            </p:extLst>
          </p:nvPr>
        </p:nvGraphicFramePr>
        <p:xfrm>
          <a:off x="404239" y="1200778"/>
          <a:ext cx="6864955" cy="4834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descr="Table&#10;&#10;Description automatically generated with low confidence">
            <a:extLst>
              <a:ext uri="{FF2B5EF4-FFF2-40B4-BE49-F238E27FC236}">
                <a16:creationId xmlns:a16="http://schemas.microsoft.com/office/drawing/2014/main" id="{3DAE03A8-BC62-4DD6-AE4F-92218AC9C66F}"/>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8812890" y="624951"/>
            <a:ext cx="2123048" cy="5604851"/>
          </a:xfrm>
        </p:spPr>
      </p:pic>
    </p:spTree>
    <p:extLst>
      <p:ext uri="{BB962C8B-B14F-4D97-AF65-F5344CB8AC3E}">
        <p14:creationId xmlns:p14="http://schemas.microsoft.com/office/powerpoint/2010/main" val="3543498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lgn="ctr"/>
            <a:r>
              <a:rPr lang="en-US" sz="4000" kern="1200">
                <a:solidFill>
                  <a:srgbClr val="FFFFFF"/>
                </a:solidFill>
                <a:latin typeface="+mj-lt"/>
                <a:ea typeface="+mj-ea"/>
                <a:cs typeface="+mj-cs"/>
              </a:rPr>
              <a:t>FINDING CLUSTERS</a:t>
            </a:r>
            <a:endParaRPr lang="en-US" sz="2000" kern="1200" dirty="0">
              <a:solidFill>
                <a:schemeClr val="bg1"/>
              </a:solidFill>
              <a:latin typeface="+mj-lt"/>
              <a:cs typeface="Calibri Light"/>
            </a:endParaRPr>
          </a:p>
        </p:txBody>
      </p:sp>
      <p:sp>
        <p:nvSpPr>
          <p:cNvPr id="9" name="Title 1">
            <a:extLst>
              <a:ext uri="{FF2B5EF4-FFF2-40B4-BE49-F238E27FC236}">
                <a16:creationId xmlns:a16="http://schemas.microsoft.com/office/drawing/2014/main" id="{6EA2E360-634A-480B-A203-AFE71604F538}"/>
              </a:ext>
            </a:extLst>
          </p:cNvPr>
          <p:cNvSpPr txBox="1">
            <a:spLocks/>
          </p:cNvSpPr>
          <p:nvPr/>
        </p:nvSpPr>
        <p:spPr>
          <a:xfrm>
            <a:off x="4317976" y="1717228"/>
            <a:ext cx="3556043" cy="10947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b="1"/>
              <a:t>K- Means Clustering</a:t>
            </a:r>
            <a:endParaRPr lang="en-IN" b="1" dirty="0"/>
          </a:p>
        </p:txBody>
      </p:sp>
      <p:graphicFrame>
        <p:nvGraphicFramePr>
          <p:cNvPr id="27" name="Text Placeholder 3">
            <a:extLst>
              <a:ext uri="{FF2B5EF4-FFF2-40B4-BE49-F238E27FC236}">
                <a16:creationId xmlns:a16="http://schemas.microsoft.com/office/drawing/2014/main" id="{4F9EDDC4-081E-4C77-9CC2-321E0E6B5F14}"/>
              </a:ext>
            </a:extLst>
          </p:cNvPr>
          <p:cNvGraphicFramePr/>
          <p:nvPr>
            <p:extLst>
              <p:ext uri="{D42A27DB-BD31-4B8C-83A1-F6EECF244321}">
                <p14:modId xmlns:p14="http://schemas.microsoft.com/office/powerpoint/2010/main" val="4210145369"/>
              </p:ext>
            </p:extLst>
          </p:nvPr>
        </p:nvGraphicFramePr>
        <p:xfrm>
          <a:off x="1543910" y="3002756"/>
          <a:ext cx="9271959" cy="2914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3884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lgn="ctr"/>
            <a:r>
              <a:rPr lang="en-US" sz="4000" dirty="0">
                <a:solidFill>
                  <a:srgbClr val="FFFFFF"/>
                </a:solidFill>
              </a:rPr>
              <a:t>Handling Negative and Zero values</a:t>
            </a:r>
            <a:endParaRPr lang="en-US" sz="2000" kern="1200" dirty="0">
              <a:solidFill>
                <a:schemeClr val="bg1"/>
              </a:solidFill>
              <a:latin typeface="+mj-lt"/>
              <a:cs typeface="Calibri Light"/>
            </a:endParaRPr>
          </a:p>
        </p:txBody>
      </p:sp>
      <p:pic>
        <p:nvPicPr>
          <p:cNvPr id="6" name="Picture 5">
            <a:extLst>
              <a:ext uri="{FF2B5EF4-FFF2-40B4-BE49-F238E27FC236}">
                <a16:creationId xmlns:a16="http://schemas.microsoft.com/office/drawing/2014/main" id="{E993A8F4-5C99-4ACA-B95A-F6BAB4FBF685}"/>
              </a:ext>
            </a:extLst>
          </p:cNvPr>
          <p:cNvPicPr>
            <a:picLocks noChangeAspect="1"/>
          </p:cNvPicPr>
          <p:nvPr/>
        </p:nvPicPr>
        <p:blipFill rotWithShape="1">
          <a:blip r:embed="rId2"/>
          <a:srcRect b="24507"/>
          <a:stretch/>
        </p:blipFill>
        <p:spPr>
          <a:xfrm>
            <a:off x="459350" y="2013927"/>
            <a:ext cx="11125200" cy="1718574"/>
          </a:xfrm>
          <a:prstGeom prst="rect">
            <a:avLst/>
          </a:prstGeom>
        </p:spPr>
      </p:pic>
      <p:pic>
        <p:nvPicPr>
          <p:cNvPr id="9" name="Picture 4">
            <a:extLst>
              <a:ext uri="{FF2B5EF4-FFF2-40B4-BE49-F238E27FC236}">
                <a16:creationId xmlns:a16="http://schemas.microsoft.com/office/drawing/2014/main" id="{C2255321-B113-40A5-BE9C-C4BAF3DE92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0418" y="4706895"/>
            <a:ext cx="2518825" cy="1718574"/>
          </a:xfrm>
          <a:prstGeom prst="rect">
            <a:avLst/>
          </a:prstGeom>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F6CAE7C3-0868-4CED-847B-0B187A80D62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83671" y="4706895"/>
            <a:ext cx="2518825" cy="1718574"/>
          </a:xfrm>
          <a:prstGeom prst="rect">
            <a:avLst/>
          </a:prstGeom>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B729607C-4B69-41A9-A9C0-99AA37883EC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96904" y="4706895"/>
            <a:ext cx="2558182" cy="1718573"/>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083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494951" y="624568"/>
            <a:ext cx="3695006" cy="5412920"/>
          </a:xfrm>
        </p:spPr>
        <p:txBody>
          <a:bodyPr vert="horz" lIns="91440" tIns="45720" rIns="91440" bIns="45720" rtlCol="0" anchor="ctr">
            <a:normAutofit/>
          </a:bodyPr>
          <a:lstStyle/>
          <a:p>
            <a:pPr algn="ctr"/>
            <a:r>
              <a:rPr lang="en-US" sz="4000" kern="1200">
                <a:solidFill>
                  <a:schemeClr val="bg1"/>
                </a:solidFill>
                <a:latin typeface="+mj-lt"/>
                <a:ea typeface="+mj-ea"/>
                <a:cs typeface="+mj-cs"/>
              </a:rPr>
              <a:t>STATISTICAL NORMALIZATION</a:t>
            </a:r>
            <a:endParaRPr lang="en-US" sz="4000" kern="1200" dirty="0">
              <a:solidFill>
                <a:schemeClr val="bg1"/>
              </a:solidFill>
              <a:latin typeface="+mj-lt"/>
              <a:ea typeface="+mj-ea"/>
              <a:cs typeface="+mj-cs"/>
            </a:endParaRPr>
          </a:p>
        </p:txBody>
      </p:sp>
      <p:sp>
        <p:nvSpPr>
          <p:cNvPr id="34" name="Title 1">
            <a:extLst>
              <a:ext uri="{FF2B5EF4-FFF2-40B4-BE49-F238E27FC236}">
                <a16:creationId xmlns:a16="http://schemas.microsoft.com/office/drawing/2014/main" id="{37CF3C0C-6815-4546-AB99-2D6D15B6FD03}"/>
              </a:ext>
            </a:extLst>
          </p:cNvPr>
          <p:cNvSpPr txBox="1">
            <a:spLocks/>
          </p:cNvSpPr>
          <p:nvPr/>
        </p:nvSpPr>
        <p:spPr>
          <a:xfrm>
            <a:off x="4930950" y="1002472"/>
            <a:ext cx="6613777" cy="10947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spcAft>
                <a:spcPts val="600"/>
              </a:spcAft>
            </a:pPr>
            <a:r>
              <a:rPr lang="en-US" b="1" dirty="0"/>
              <a:t>Methods used:</a:t>
            </a:r>
            <a:endParaRPr lang="en-IN" b="1" dirty="0"/>
          </a:p>
        </p:txBody>
      </p:sp>
      <p:graphicFrame>
        <p:nvGraphicFramePr>
          <p:cNvPr id="124" name="TextBox 2">
            <a:extLst>
              <a:ext uri="{FF2B5EF4-FFF2-40B4-BE49-F238E27FC236}">
                <a16:creationId xmlns:a16="http://schemas.microsoft.com/office/drawing/2014/main" id="{1217CFC5-2DE5-48F8-9969-E4D08A5D5397}"/>
              </a:ext>
            </a:extLst>
          </p:cNvPr>
          <p:cNvGraphicFramePr/>
          <p:nvPr>
            <p:extLst>
              <p:ext uri="{D42A27DB-BD31-4B8C-83A1-F6EECF244321}">
                <p14:modId xmlns:p14="http://schemas.microsoft.com/office/powerpoint/2010/main" val="823948131"/>
              </p:ext>
            </p:extLst>
          </p:nvPr>
        </p:nvGraphicFramePr>
        <p:xfrm>
          <a:off x="5463639" y="1770776"/>
          <a:ext cx="5961345" cy="3736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7498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1286934" y="492600"/>
            <a:ext cx="9618132" cy="790147"/>
          </a:xfrm>
          <a:solidFill>
            <a:schemeClr val="tx1"/>
          </a:solidFill>
        </p:spPr>
        <p:txBody>
          <a:bodyPr vert="horz" lIns="91440" tIns="45720" rIns="91440" bIns="45720" rtlCol="0" anchor="ctr">
            <a:normAutofit/>
          </a:bodyPr>
          <a:lstStyle/>
          <a:p>
            <a:pPr algn="ctr"/>
            <a:r>
              <a:rPr lang="en-US" kern="1200" dirty="0">
                <a:solidFill>
                  <a:schemeClr val="bg1"/>
                </a:solidFill>
                <a:latin typeface="+mj-lt"/>
                <a:ea typeface="+mj-ea"/>
                <a:cs typeface="+mj-cs"/>
              </a:rPr>
              <a:t>Shapiro- Wilk Test</a:t>
            </a:r>
          </a:p>
        </p:txBody>
      </p:sp>
      <p:sp>
        <p:nvSpPr>
          <p:cNvPr id="45" name="TextBox 2">
            <a:extLst>
              <a:ext uri="{FF2B5EF4-FFF2-40B4-BE49-F238E27FC236}">
                <a16:creationId xmlns:a16="http://schemas.microsoft.com/office/drawing/2014/main" id="{4455F935-6BD2-4F8F-A009-68F0BAFCCA51}"/>
              </a:ext>
            </a:extLst>
          </p:cNvPr>
          <p:cNvSpPr txBox="1"/>
          <p:nvPr/>
        </p:nvSpPr>
        <p:spPr>
          <a:xfrm>
            <a:off x="1286934" y="1493364"/>
            <a:ext cx="9618132" cy="15363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dirty="0"/>
              <a:t>The Shapiro–Wilk test tests the null hypothesis that a sample x1, ..., </a:t>
            </a:r>
            <a:r>
              <a:rPr lang="en-US" sz="2400" dirty="0" err="1"/>
              <a:t>xn</a:t>
            </a:r>
            <a:r>
              <a:rPr lang="en-US" sz="2400" dirty="0"/>
              <a:t> came from a normally distributed population. The test statistic is W</a:t>
            </a:r>
          </a:p>
        </p:txBody>
      </p:sp>
      <p:pic>
        <p:nvPicPr>
          <p:cNvPr id="4" name="Picture 3">
            <a:extLst>
              <a:ext uri="{FF2B5EF4-FFF2-40B4-BE49-F238E27FC236}">
                <a16:creationId xmlns:a16="http://schemas.microsoft.com/office/drawing/2014/main" id="{60C8DE3D-2971-4CEE-BBB0-564D97322EA2}"/>
              </a:ext>
            </a:extLst>
          </p:cNvPr>
          <p:cNvPicPr>
            <a:picLocks noChangeAspect="1"/>
          </p:cNvPicPr>
          <p:nvPr/>
        </p:nvPicPr>
        <p:blipFill>
          <a:blip r:embed="rId2"/>
          <a:stretch>
            <a:fillRect/>
          </a:stretch>
        </p:blipFill>
        <p:spPr>
          <a:xfrm>
            <a:off x="3839329" y="2697820"/>
            <a:ext cx="3755342" cy="1130435"/>
          </a:xfrm>
          <a:prstGeom prst="rect">
            <a:avLst/>
          </a:prstGeom>
        </p:spPr>
      </p:pic>
      <p:sp>
        <p:nvSpPr>
          <p:cNvPr id="9" name="Title 1">
            <a:extLst>
              <a:ext uri="{FF2B5EF4-FFF2-40B4-BE49-F238E27FC236}">
                <a16:creationId xmlns:a16="http://schemas.microsoft.com/office/drawing/2014/main" id="{6EA2E360-634A-480B-A203-AFE71604F538}"/>
              </a:ext>
            </a:extLst>
          </p:cNvPr>
          <p:cNvSpPr txBox="1">
            <a:spLocks/>
          </p:cNvSpPr>
          <p:nvPr/>
        </p:nvSpPr>
        <p:spPr>
          <a:xfrm>
            <a:off x="6096000" y="639763"/>
            <a:ext cx="5459413" cy="706438"/>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spcAft>
                <a:spcPts val="600"/>
              </a:spcAft>
            </a:pPr>
            <a:endParaRPr lang="en-IN" sz="2800" b="1" dirty="0"/>
          </a:p>
        </p:txBody>
      </p:sp>
      <p:sp>
        <p:nvSpPr>
          <p:cNvPr id="7" name="TextBox 6">
            <a:extLst>
              <a:ext uri="{FF2B5EF4-FFF2-40B4-BE49-F238E27FC236}">
                <a16:creationId xmlns:a16="http://schemas.microsoft.com/office/drawing/2014/main" id="{95822B54-90CD-4233-85C0-A69103134B36}"/>
              </a:ext>
            </a:extLst>
          </p:cNvPr>
          <p:cNvSpPr txBox="1"/>
          <p:nvPr/>
        </p:nvSpPr>
        <p:spPr>
          <a:xfrm>
            <a:off x="1397081" y="4121466"/>
            <a:ext cx="9507985" cy="2308324"/>
          </a:xfrm>
          <a:prstGeom prst="rect">
            <a:avLst/>
          </a:prstGeom>
          <a:noFill/>
        </p:spPr>
        <p:txBody>
          <a:bodyPr wrap="square">
            <a:spAutoFit/>
          </a:bodyPr>
          <a:lstStyle/>
          <a:p>
            <a:pPr marL="342900" indent="-342900">
              <a:buFont typeface="Arial" panose="020B0604020202020204" pitchFamily="34" charset="0"/>
              <a:buChar char="•"/>
            </a:pPr>
            <a:r>
              <a:rPr lang="en-US" sz="2400" dirty="0"/>
              <a:t>The test rejects the hypothesis of normality when the p-value is less than 0.05.  </a:t>
            </a:r>
          </a:p>
          <a:p>
            <a:pPr marL="342900" indent="-342900">
              <a:buFont typeface="Arial" panose="020B0604020202020204" pitchFamily="34" charset="0"/>
              <a:buChar char="•"/>
            </a:pPr>
            <a:r>
              <a:rPr lang="en-US" sz="2400" dirty="0"/>
              <a:t>Failing the normality test allows you to state with 95% confidence the data does not fit the normal distribution.  </a:t>
            </a:r>
          </a:p>
          <a:p>
            <a:pPr marL="342900" indent="-342900">
              <a:buFont typeface="Arial" panose="020B0604020202020204" pitchFamily="34" charset="0"/>
              <a:buChar char="•"/>
            </a:pPr>
            <a:r>
              <a:rPr lang="en-US" sz="2400" dirty="0"/>
              <a:t>Passing the normality test only allows you to state no significant departure from normality was found.</a:t>
            </a:r>
            <a:endParaRPr lang="en-IN" sz="2400" dirty="0"/>
          </a:p>
        </p:txBody>
      </p:sp>
    </p:spTree>
    <p:extLst>
      <p:ext uri="{BB962C8B-B14F-4D97-AF65-F5344CB8AC3E}">
        <p14:creationId xmlns:p14="http://schemas.microsoft.com/office/powerpoint/2010/main" val="398055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C7B42E-61D9-4B7A-A902-B87730F63B83}"/>
              </a:ext>
            </a:extLst>
          </p:cNvPr>
          <p:cNvSpPr>
            <a:spLocks noGrp="1"/>
          </p:cNvSpPr>
          <p:nvPr>
            <p:ph type="title"/>
          </p:nvPr>
        </p:nvSpPr>
        <p:spPr>
          <a:xfrm>
            <a:off x="804672" y="1122363"/>
            <a:ext cx="3308130" cy="2387600"/>
          </a:xfrm>
          <a:prstGeom prst="ellipse">
            <a:avLst/>
          </a:prstGeom>
        </p:spPr>
        <p:txBody>
          <a:bodyPr vert="horz" lIns="91440" tIns="45720" rIns="91440" bIns="45720" rtlCol="0" anchor="b">
            <a:normAutofit/>
          </a:bodyPr>
          <a:lstStyle/>
          <a:p>
            <a:r>
              <a:rPr lang="en-US" sz="3400" kern="1200" dirty="0">
                <a:solidFill>
                  <a:srgbClr val="FFFFFF"/>
                </a:solidFill>
                <a:latin typeface="+mj-lt"/>
                <a:ea typeface="+mj-ea"/>
                <a:cs typeface="+mj-cs"/>
              </a:rPr>
              <a:t>TOPICS TO BE DISCUSSED</a:t>
            </a:r>
          </a:p>
        </p:txBody>
      </p:sp>
      <p:graphicFrame>
        <p:nvGraphicFramePr>
          <p:cNvPr id="11" name="Content Placeholder 2">
            <a:extLst>
              <a:ext uri="{FF2B5EF4-FFF2-40B4-BE49-F238E27FC236}">
                <a16:creationId xmlns:a16="http://schemas.microsoft.com/office/drawing/2014/main" id="{BF02EF74-0B02-4533-9314-BF684A1CC3C3}"/>
              </a:ext>
            </a:extLst>
          </p:cNvPr>
          <p:cNvGraphicFramePr>
            <a:graphicFrameLocks noGrp="1"/>
          </p:cNvGraphicFramePr>
          <p:nvPr>
            <p:ph idx="1"/>
            <p:extLst>
              <p:ext uri="{D42A27DB-BD31-4B8C-83A1-F6EECF244321}">
                <p14:modId xmlns:p14="http://schemas.microsoft.com/office/powerpoint/2010/main" val="2909675892"/>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3271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D07D93E-09B0-4C73-89F2-6BC3763414A3}"/>
              </a:ext>
            </a:extLst>
          </p:cNvPr>
          <p:cNvPicPr>
            <a:picLocks noChangeAspect="1"/>
          </p:cNvPicPr>
          <p:nvPr/>
        </p:nvPicPr>
        <p:blipFill>
          <a:blip r:embed="rId2"/>
          <a:stretch>
            <a:fillRect/>
          </a:stretch>
        </p:blipFill>
        <p:spPr>
          <a:xfrm>
            <a:off x="1287463" y="2965450"/>
            <a:ext cx="5186363" cy="2811463"/>
          </a:xfrm>
          <a:prstGeom prst="rect">
            <a:avLst/>
          </a:prstGeom>
        </p:spPr>
      </p:pic>
      <p:pic>
        <p:nvPicPr>
          <p:cNvPr id="4" name="Picture 3">
            <a:extLst>
              <a:ext uri="{FF2B5EF4-FFF2-40B4-BE49-F238E27FC236}">
                <a16:creationId xmlns:a16="http://schemas.microsoft.com/office/drawing/2014/main" id="{918693D9-556E-4D0C-80A6-F82F7F389853}"/>
              </a:ext>
            </a:extLst>
          </p:cNvPr>
          <p:cNvPicPr>
            <a:picLocks noChangeAspect="1"/>
          </p:cNvPicPr>
          <p:nvPr/>
        </p:nvPicPr>
        <p:blipFill>
          <a:blip r:embed="rId3"/>
          <a:stretch>
            <a:fillRect/>
          </a:stretch>
        </p:blipFill>
        <p:spPr>
          <a:xfrm>
            <a:off x="6542088" y="2965450"/>
            <a:ext cx="4810125" cy="2811463"/>
          </a:xfrm>
          <a:prstGeom prst="rect">
            <a:avLst/>
          </a:prstGeom>
        </p:spPr>
      </p:pic>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kern="1200">
                <a:solidFill>
                  <a:srgbClr val="FFFFFF"/>
                </a:solidFill>
                <a:latin typeface="+mj-lt"/>
                <a:ea typeface="+mj-ea"/>
                <a:cs typeface="+mj-cs"/>
              </a:rPr>
              <a:t>Check for skewness and normality</a:t>
            </a:r>
          </a:p>
        </p:txBody>
      </p:sp>
    </p:spTree>
    <p:extLst>
      <p:ext uri="{BB962C8B-B14F-4D97-AF65-F5344CB8AC3E}">
        <p14:creationId xmlns:p14="http://schemas.microsoft.com/office/powerpoint/2010/main" val="2628913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144">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833273" y="261354"/>
            <a:ext cx="10515600" cy="1110537"/>
          </a:xfrm>
        </p:spPr>
        <p:txBody>
          <a:bodyPr vert="horz" lIns="91440" tIns="45720" rIns="91440" bIns="45720" rtlCol="0" anchor="ctr">
            <a:normAutofit/>
          </a:bodyPr>
          <a:lstStyle/>
          <a:p>
            <a:r>
              <a:rPr lang="en-US" sz="5200" dirty="0"/>
              <a:t>Visualization of the normalized</a:t>
            </a:r>
            <a:r>
              <a:rPr lang="en-US" sz="5200" kern="1200" dirty="0">
                <a:solidFill>
                  <a:schemeClr val="tx1"/>
                </a:solidFill>
                <a:latin typeface="+mj-lt"/>
                <a:ea typeface="+mj-ea"/>
                <a:cs typeface="+mj-cs"/>
              </a:rPr>
              <a:t> data</a:t>
            </a:r>
          </a:p>
        </p:txBody>
      </p:sp>
      <p:pic>
        <p:nvPicPr>
          <p:cNvPr id="2060" name="Picture 12">
            <a:extLst>
              <a:ext uri="{FF2B5EF4-FFF2-40B4-BE49-F238E27FC236}">
                <a16:creationId xmlns:a16="http://schemas.microsoft.com/office/drawing/2014/main" id="{1A305878-2D1C-426C-AFE6-C8F675A9A1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18973" y="2400512"/>
            <a:ext cx="3478428" cy="2410974"/>
          </a:xfrm>
          <a:prstGeom prst="rect">
            <a:avLst/>
          </a:prstGeom>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F716C36-763C-458D-9ADE-005DE680CD5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74770" y="2400512"/>
            <a:ext cx="3478428" cy="2410974"/>
          </a:xfrm>
          <a:prstGeom prst="rect">
            <a:avLst/>
          </a:prstGeom>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9149C56-2150-4387-BC59-2AC7773411D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61581" y="2400512"/>
            <a:ext cx="3478428" cy="2410974"/>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249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8"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5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DEF40C2-CE2A-435D-B147-26608F7BD966}"/>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a:solidFill>
                  <a:srgbClr val="FFFFFF"/>
                </a:solidFill>
              </a:rPr>
              <a:t>Elbow Method</a:t>
            </a:r>
          </a:p>
        </p:txBody>
      </p:sp>
      <p:sp>
        <p:nvSpPr>
          <p:cNvPr id="4" name="Text Placeholder 3">
            <a:extLst>
              <a:ext uri="{FF2B5EF4-FFF2-40B4-BE49-F238E27FC236}">
                <a16:creationId xmlns:a16="http://schemas.microsoft.com/office/drawing/2014/main" id="{A8C40576-F73F-43DD-BE00-CF700E666A94}"/>
              </a:ext>
            </a:extLst>
          </p:cNvPr>
          <p:cNvSpPr>
            <a:spLocks noGrp="1"/>
          </p:cNvSpPr>
          <p:nvPr>
            <p:ph type="body" sz="half" idx="2"/>
          </p:nvPr>
        </p:nvSpPr>
        <p:spPr>
          <a:xfrm>
            <a:off x="1424904" y="2494450"/>
            <a:ext cx="4053545" cy="3563159"/>
          </a:xfrm>
        </p:spPr>
        <p:txBody>
          <a:bodyPr vert="horz" lIns="91440" tIns="45720" rIns="91440" bIns="45720" rtlCol="0">
            <a:normAutofit/>
          </a:bodyPr>
          <a:lstStyle/>
          <a:p>
            <a:pPr marL="285750" indent="-228600">
              <a:buFont typeface="Arial" panose="020B0604020202020204" pitchFamily="34" charset="0"/>
              <a:buChar char="•"/>
            </a:pPr>
            <a:r>
              <a:rPr lang="en-US" sz="1700" b="0" i="0" dirty="0">
                <a:effectLst/>
              </a:rPr>
              <a:t>The elbow method runs k-means clustering on the dataset for a range of values for k (here from 1-30) and then for each value of k computes an average score for all clusters.</a:t>
            </a:r>
          </a:p>
          <a:p>
            <a:pPr marL="285750" indent="-228600">
              <a:buFont typeface="Arial" panose="020B0604020202020204" pitchFamily="34" charset="0"/>
              <a:buChar char="•"/>
            </a:pPr>
            <a:r>
              <a:rPr lang="en-US" sz="1700" b="0" i="0" dirty="0">
                <a:effectLst/>
              </a:rPr>
              <a:t>To determine the optimal number of clusters, we must select the value of k at the “elbow” i.e., the point after which the distortion/inertia start decreasing in a linear fashion. </a:t>
            </a:r>
          </a:p>
          <a:p>
            <a:pPr marL="285750" indent="-228600">
              <a:buFont typeface="Arial" panose="020B0604020202020204" pitchFamily="34" charset="0"/>
              <a:buChar char="•"/>
            </a:pPr>
            <a:r>
              <a:rPr lang="en-US" sz="1700" b="0" i="0" dirty="0">
                <a:effectLst/>
              </a:rPr>
              <a:t>Thus, for the given data, we conclude that the optimal number of clusters for the data is </a:t>
            </a:r>
            <a:r>
              <a:rPr lang="en-US" sz="1700" b="1" i="0" dirty="0">
                <a:effectLst/>
              </a:rPr>
              <a:t>7</a:t>
            </a:r>
            <a:r>
              <a:rPr lang="en-US" sz="1700" b="0" i="0" dirty="0">
                <a:effectLst/>
              </a:rPr>
              <a:t>.</a:t>
            </a:r>
            <a:endParaRPr lang="en-US" sz="1700" dirty="0"/>
          </a:p>
        </p:txBody>
      </p:sp>
      <p:pic>
        <p:nvPicPr>
          <p:cNvPr id="5" name="Picture 4" descr="Chart, line chart&#10;&#10;Description automatically generated">
            <a:extLst>
              <a:ext uri="{FF2B5EF4-FFF2-40B4-BE49-F238E27FC236}">
                <a16:creationId xmlns:a16="http://schemas.microsoft.com/office/drawing/2014/main" id="{197C60BF-FEB7-4BBE-8D23-8E481F74A62A}"/>
              </a:ext>
            </a:extLst>
          </p:cNvPr>
          <p:cNvPicPr>
            <a:picLocks noChangeAspect="1"/>
          </p:cNvPicPr>
          <p:nvPr/>
        </p:nvPicPr>
        <p:blipFill rotWithShape="1">
          <a:blip r:embed="rId2">
            <a:extLst>
              <a:ext uri="{28A0092B-C50C-407E-A947-70E740481C1C}">
                <a14:useLocalDpi xmlns:a14="http://schemas.microsoft.com/office/drawing/2010/main" val="0"/>
              </a:ext>
            </a:extLst>
          </a:blip>
          <a:srcRect t="5681" b="4380"/>
          <a:stretch/>
        </p:blipFill>
        <p:spPr>
          <a:xfrm>
            <a:off x="6098892" y="2492376"/>
            <a:ext cx="4802404" cy="3563372"/>
          </a:xfrm>
          <a:prstGeom prst="rect">
            <a:avLst/>
          </a:prstGeom>
        </p:spPr>
      </p:pic>
    </p:spTree>
    <p:extLst>
      <p:ext uri="{BB962C8B-B14F-4D97-AF65-F5344CB8AC3E}">
        <p14:creationId xmlns:p14="http://schemas.microsoft.com/office/powerpoint/2010/main" val="4210230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Naming Clusters</a:t>
            </a:r>
          </a:p>
        </p:txBody>
      </p:sp>
      <p:cxnSp>
        <p:nvCxnSpPr>
          <p:cNvPr id="34" name="Straight Connector 3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67236639-DEF3-4116-AC12-8B0BCFB9029A}"/>
              </a:ext>
            </a:extLst>
          </p:cNvPr>
          <p:cNvGraphicFramePr>
            <a:graphicFrameLocks noGrp="1"/>
          </p:cNvGraphicFramePr>
          <p:nvPr>
            <p:extLst>
              <p:ext uri="{D42A27DB-BD31-4B8C-83A1-F6EECF244321}">
                <p14:modId xmlns:p14="http://schemas.microsoft.com/office/powerpoint/2010/main" val="2669035913"/>
              </p:ext>
            </p:extLst>
          </p:nvPr>
        </p:nvGraphicFramePr>
        <p:xfrm>
          <a:off x="320040" y="2444496"/>
          <a:ext cx="11496822" cy="3963728"/>
        </p:xfrm>
        <a:graphic>
          <a:graphicData uri="http://schemas.openxmlformats.org/drawingml/2006/table">
            <a:tbl>
              <a:tblPr firstRow="1" bandRow="1">
                <a:tableStyleId>{5C22544A-7EE6-4342-B048-85BDC9FD1C3A}</a:tableStyleId>
              </a:tblPr>
              <a:tblGrid>
                <a:gridCol w="2897132">
                  <a:extLst>
                    <a:ext uri="{9D8B030D-6E8A-4147-A177-3AD203B41FA5}">
                      <a16:colId xmlns:a16="http://schemas.microsoft.com/office/drawing/2014/main" val="3714121550"/>
                    </a:ext>
                  </a:extLst>
                </a:gridCol>
                <a:gridCol w="8599690">
                  <a:extLst>
                    <a:ext uri="{9D8B030D-6E8A-4147-A177-3AD203B41FA5}">
                      <a16:colId xmlns:a16="http://schemas.microsoft.com/office/drawing/2014/main" val="4130906464"/>
                    </a:ext>
                  </a:extLst>
                </a:gridCol>
              </a:tblGrid>
              <a:tr h="495466">
                <a:tc>
                  <a:txBody>
                    <a:bodyPr/>
                    <a:lstStyle/>
                    <a:p>
                      <a:pPr algn="ctr"/>
                      <a:r>
                        <a:rPr lang="en-US" sz="2000"/>
                        <a:t>Segment</a:t>
                      </a:r>
                      <a:endParaRPr lang="en-IN" sz="2000"/>
                    </a:p>
                  </a:txBody>
                  <a:tcPr marL="132714" marR="132714" marT="66357" marB="66357"/>
                </a:tc>
                <a:tc>
                  <a:txBody>
                    <a:bodyPr/>
                    <a:lstStyle/>
                    <a:p>
                      <a:pPr algn="ctr"/>
                      <a:r>
                        <a:rPr lang="en-US" sz="2000"/>
                        <a:t>Definition</a:t>
                      </a:r>
                      <a:endParaRPr lang="en-IN" sz="2000"/>
                    </a:p>
                  </a:txBody>
                  <a:tcPr marL="132714" marR="132714" marT="66357" marB="66357"/>
                </a:tc>
                <a:extLst>
                  <a:ext uri="{0D108BD9-81ED-4DB2-BD59-A6C34878D82A}">
                    <a16:rowId xmlns:a16="http://schemas.microsoft.com/office/drawing/2014/main" val="1721776197"/>
                  </a:ext>
                </a:extLst>
              </a:tr>
              <a:tr h="495466">
                <a:tc>
                  <a:txBody>
                    <a:bodyPr/>
                    <a:lstStyle/>
                    <a:p>
                      <a:pPr algn="ctr"/>
                      <a:r>
                        <a:rPr lang="en-US" sz="2000"/>
                        <a:t>Best Customers</a:t>
                      </a:r>
                      <a:endParaRPr lang="en-IN" sz="2000"/>
                    </a:p>
                  </a:txBody>
                  <a:tcPr marL="132714" marR="132714" marT="66357" marB="66357" anchor="ctr"/>
                </a:tc>
                <a:tc>
                  <a:txBody>
                    <a:bodyPr/>
                    <a:lstStyle/>
                    <a:p>
                      <a:r>
                        <a:rPr lang="en-US" sz="2000"/>
                        <a:t>Most valuable customers who shop frequently with high spending. (111)</a:t>
                      </a:r>
                      <a:endParaRPr lang="en-IN" sz="2000"/>
                    </a:p>
                  </a:txBody>
                  <a:tcPr marL="132714" marR="132714" marT="66357" marB="66357" anchor="ctr"/>
                </a:tc>
                <a:extLst>
                  <a:ext uri="{0D108BD9-81ED-4DB2-BD59-A6C34878D82A}">
                    <a16:rowId xmlns:a16="http://schemas.microsoft.com/office/drawing/2014/main" val="1675513467"/>
                  </a:ext>
                </a:extLst>
              </a:tr>
              <a:tr h="495466">
                <a:tc>
                  <a:txBody>
                    <a:bodyPr/>
                    <a:lstStyle/>
                    <a:p>
                      <a:pPr algn="ctr"/>
                      <a:r>
                        <a:rPr lang="en-US" sz="2000"/>
                        <a:t>Loyal Customers</a:t>
                      </a:r>
                      <a:endParaRPr lang="en-IN" sz="2000"/>
                    </a:p>
                  </a:txBody>
                  <a:tcPr marL="132714" marR="132714" marT="66357" marB="66357" anchor="ctr"/>
                </a:tc>
                <a:tc>
                  <a:txBody>
                    <a:bodyPr/>
                    <a:lstStyle/>
                    <a:p>
                      <a:r>
                        <a:rPr lang="en-US" sz="2000"/>
                        <a:t>Customers who shop frequently with low-to average spending. (X1X)</a:t>
                      </a:r>
                      <a:endParaRPr lang="en-IN" sz="2000"/>
                    </a:p>
                  </a:txBody>
                  <a:tcPr marL="132714" marR="132714" marT="66357" marB="66357" anchor="ctr"/>
                </a:tc>
                <a:extLst>
                  <a:ext uri="{0D108BD9-81ED-4DB2-BD59-A6C34878D82A}">
                    <a16:rowId xmlns:a16="http://schemas.microsoft.com/office/drawing/2014/main" val="1213691319"/>
                  </a:ext>
                </a:extLst>
              </a:tr>
              <a:tr h="495466">
                <a:tc>
                  <a:txBody>
                    <a:bodyPr/>
                    <a:lstStyle/>
                    <a:p>
                      <a:pPr algn="ctr"/>
                      <a:r>
                        <a:rPr lang="en-US" sz="2000"/>
                        <a:t>High Spending</a:t>
                      </a:r>
                      <a:endParaRPr lang="en-IN" sz="2000"/>
                    </a:p>
                  </a:txBody>
                  <a:tcPr marL="132714" marR="132714" marT="66357" marB="66357" anchor="ctr"/>
                </a:tc>
                <a:tc>
                  <a:txBody>
                    <a:bodyPr/>
                    <a:lstStyle/>
                    <a:p>
                      <a:r>
                        <a:rPr lang="en-US" sz="2000"/>
                        <a:t>Customers who are not that frequent but spend high. (XX1)</a:t>
                      </a:r>
                      <a:endParaRPr lang="en-IN" sz="2000"/>
                    </a:p>
                  </a:txBody>
                  <a:tcPr marL="132714" marR="132714" marT="66357" marB="66357" anchor="ctr"/>
                </a:tc>
                <a:extLst>
                  <a:ext uri="{0D108BD9-81ED-4DB2-BD59-A6C34878D82A}">
                    <a16:rowId xmlns:a16="http://schemas.microsoft.com/office/drawing/2014/main" val="3629956727"/>
                  </a:ext>
                </a:extLst>
              </a:tr>
              <a:tr h="495466">
                <a:tc>
                  <a:txBody>
                    <a:bodyPr/>
                    <a:lstStyle/>
                    <a:p>
                      <a:pPr algn="ctr"/>
                      <a:r>
                        <a:rPr lang="en-US" sz="2000"/>
                        <a:t>Newbies</a:t>
                      </a:r>
                      <a:endParaRPr lang="en-IN" sz="2000"/>
                    </a:p>
                  </a:txBody>
                  <a:tcPr marL="132714" marR="132714" marT="66357" marB="66357" anchor="ctr"/>
                </a:tc>
                <a:tc>
                  <a:txBody>
                    <a:bodyPr/>
                    <a:lstStyle/>
                    <a:p>
                      <a:r>
                        <a:rPr lang="en-US" sz="2000"/>
                        <a:t>Recent customers who visited the store(14X)</a:t>
                      </a:r>
                    </a:p>
                  </a:txBody>
                  <a:tcPr marL="132714" marR="132714" marT="66357" marB="66357" anchor="ctr"/>
                </a:tc>
                <a:extLst>
                  <a:ext uri="{0D108BD9-81ED-4DB2-BD59-A6C34878D82A}">
                    <a16:rowId xmlns:a16="http://schemas.microsoft.com/office/drawing/2014/main" val="2647652834"/>
                  </a:ext>
                </a:extLst>
              </a:tr>
              <a:tr h="495466">
                <a:tc>
                  <a:txBody>
                    <a:bodyPr/>
                    <a:lstStyle/>
                    <a:p>
                      <a:pPr algn="ctr"/>
                      <a:r>
                        <a:rPr lang="en-US" sz="2000"/>
                        <a:t>Slipping Customers</a:t>
                      </a:r>
                      <a:endParaRPr lang="en-IN" sz="2000"/>
                    </a:p>
                  </a:txBody>
                  <a:tcPr marL="132714" marR="132714" marT="66357" marB="66357" anchor="ctr"/>
                </a:tc>
                <a:tc>
                  <a:txBody>
                    <a:bodyPr/>
                    <a:lstStyle/>
                    <a:p>
                      <a:r>
                        <a:rPr lang="en-US" sz="2000"/>
                        <a:t>Customers that churned and on the verge of losing. (43X)</a:t>
                      </a:r>
                    </a:p>
                  </a:txBody>
                  <a:tcPr marL="132714" marR="132714" marT="66357" marB="66357" anchor="ctr"/>
                </a:tc>
                <a:extLst>
                  <a:ext uri="{0D108BD9-81ED-4DB2-BD59-A6C34878D82A}">
                    <a16:rowId xmlns:a16="http://schemas.microsoft.com/office/drawing/2014/main" val="167745345"/>
                  </a:ext>
                </a:extLst>
              </a:tr>
              <a:tr h="495466">
                <a:tc>
                  <a:txBody>
                    <a:bodyPr/>
                    <a:lstStyle/>
                    <a:p>
                      <a:pPr algn="ctr"/>
                      <a:r>
                        <a:rPr lang="en-US" sz="2000"/>
                        <a:t>Promising Customers</a:t>
                      </a:r>
                      <a:endParaRPr lang="en-IN" sz="2000"/>
                    </a:p>
                  </a:txBody>
                  <a:tcPr marL="132714" marR="132714" marT="66357" marB="66357" anchor="ctr"/>
                </a:tc>
                <a:tc>
                  <a:txBody>
                    <a:bodyPr/>
                    <a:lstStyle/>
                    <a:p>
                      <a:r>
                        <a:rPr lang="en-US" sz="2000"/>
                        <a:t>Customers who purchase often but don't spend a lot(X13,X14)</a:t>
                      </a:r>
                    </a:p>
                  </a:txBody>
                  <a:tcPr marL="132714" marR="132714" marT="66357" marB="66357" anchor="ctr"/>
                </a:tc>
                <a:extLst>
                  <a:ext uri="{0D108BD9-81ED-4DB2-BD59-A6C34878D82A}">
                    <a16:rowId xmlns:a16="http://schemas.microsoft.com/office/drawing/2014/main" val="3807045830"/>
                  </a:ext>
                </a:extLst>
              </a:tr>
              <a:tr h="495466">
                <a:tc>
                  <a:txBody>
                    <a:bodyPr/>
                    <a:lstStyle/>
                    <a:p>
                      <a:pPr algn="ctr"/>
                      <a:r>
                        <a:rPr lang="en-US" sz="2000"/>
                        <a:t>Lost Customers</a:t>
                      </a:r>
                      <a:endParaRPr lang="en-IN" sz="2000"/>
                    </a:p>
                  </a:txBody>
                  <a:tcPr marL="132714" marR="132714" marT="66357" marB="66357" anchor="ctr"/>
                </a:tc>
                <a:tc>
                  <a:txBody>
                    <a:bodyPr/>
                    <a:lstStyle/>
                    <a:p>
                      <a:r>
                        <a:rPr lang="en-US" sz="2000"/>
                        <a:t>Once a valuable customers who hasn’t purchased for a long time(433)</a:t>
                      </a:r>
                    </a:p>
                  </a:txBody>
                  <a:tcPr marL="132714" marR="132714" marT="66357" marB="66357" anchor="ctr"/>
                </a:tc>
                <a:extLst>
                  <a:ext uri="{0D108BD9-81ED-4DB2-BD59-A6C34878D82A}">
                    <a16:rowId xmlns:a16="http://schemas.microsoft.com/office/drawing/2014/main" val="2504716188"/>
                  </a:ext>
                </a:extLst>
              </a:tr>
            </a:tbl>
          </a:graphicData>
        </a:graphic>
      </p:graphicFrame>
    </p:spTree>
    <p:extLst>
      <p:ext uri="{BB962C8B-B14F-4D97-AF65-F5344CB8AC3E}">
        <p14:creationId xmlns:p14="http://schemas.microsoft.com/office/powerpoint/2010/main" val="1601826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670705" y="227612"/>
            <a:ext cx="10905066" cy="773585"/>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Assign Clusters based on RFM scores</a:t>
            </a:r>
          </a:p>
        </p:txBody>
      </p:sp>
      <p:grpSp>
        <p:nvGrpSpPr>
          <p:cNvPr id="45" name="Group 4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6" name="Isosceles Triangle 4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2FABEDFB-5E01-423F-8C25-F969789BEC73}"/>
              </a:ext>
            </a:extLst>
          </p:cNvPr>
          <p:cNvPicPr>
            <a:picLocks noChangeAspect="1"/>
          </p:cNvPicPr>
          <p:nvPr/>
        </p:nvPicPr>
        <p:blipFill>
          <a:blip r:embed="rId2"/>
          <a:stretch>
            <a:fillRect/>
          </a:stretch>
        </p:blipFill>
        <p:spPr>
          <a:xfrm>
            <a:off x="5838099" y="1919008"/>
            <a:ext cx="6253212" cy="3292662"/>
          </a:xfrm>
          <a:prstGeom prst="rect">
            <a:avLst/>
          </a:prstGeom>
        </p:spPr>
      </p:pic>
      <p:grpSp>
        <p:nvGrpSpPr>
          <p:cNvPr id="49" name="Group 4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0" name="Rectangle 4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2" name="Diagram 5">
            <a:extLst>
              <a:ext uri="{FF2B5EF4-FFF2-40B4-BE49-F238E27FC236}">
                <a16:creationId xmlns:a16="http://schemas.microsoft.com/office/drawing/2014/main" id="{D4D907E8-9815-43C9-88F0-055C269ACE91}"/>
              </a:ext>
            </a:extLst>
          </p:cNvPr>
          <p:cNvGraphicFramePr>
            <a:graphicFrameLocks/>
          </p:cNvGraphicFramePr>
          <p:nvPr>
            <p:extLst>
              <p:ext uri="{D42A27DB-BD31-4B8C-83A1-F6EECF244321}">
                <p14:modId xmlns:p14="http://schemas.microsoft.com/office/powerpoint/2010/main" val="275556092"/>
              </p:ext>
            </p:extLst>
          </p:nvPr>
        </p:nvGraphicFramePr>
        <p:xfrm>
          <a:off x="507030" y="1223585"/>
          <a:ext cx="5177803" cy="5387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2082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Visualize Clusters – M value</a:t>
            </a:r>
            <a:endParaRPr lang="en-US" sz="2000" kern="1200" dirty="0">
              <a:solidFill>
                <a:schemeClr val="bg1"/>
              </a:solidFill>
              <a:latin typeface="+mj-lt"/>
              <a:cs typeface="Calibri Light"/>
            </a:endParaRPr>
          </a:p>
        </p:txBody>
      </p:sp>
      <p:pic>
        <p:nvPicPr>
          <p:cNvPr id="6" name="Picture 5">
            <a:extLst>
              <a:ext uri="{FF2B5EF4-FFF2-40B4-BE49-F238E27FC236}">
                <a16:creationId xmlns:a16="http://schemas.microsoft.com/office/drawing/2014/main" id="{30118FFF-636A-41BF-AC02-C969E55EF599}"/>
              </a:ext>
            </a:extLst>
          </p:cNvPr>
          <p:cNvPicPr>
            <a:picLocks noChangeAspect="1"/>
          </p:cNvPicPr>
          <p:nvPr/>
        </p:nvPicPr>
        <p:blipFill>
          <a:blip r:embed="rId2"/>
          <a:stretch>
            <a:fillRect/>
          </a:stretch>
        </p:blipFill>
        <p:spPr>
          <a:xfrm>
            <a:off x="852881" y="1799217"/>
            <a:ext cx="9794946" cy="4856998"/>
          </a:xfrm>
          <a:prstGeom prst="rect">
            <a:avLst/>
          </a:prstGeom>
        </p:spPr>
      </p:pic>
    </p:spTree>
    <p:extLst>
      <p:ext uri="{BB962C8B-B14F-4D97-AF65-F5344CB8AC3E}">
        <p14:creationId xmlns:p14="http://schemas.microsoft.com/office/powerpoint/2010/main" val="601320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Visualize Clusters – R value</a:t>
            </a:r>
            <a:endParaRPr lang="en-US" sz="2000" kern="1200" dirty="0">
              <a:solidFill>
                <a:schemeClr val="bg1"/>
              </a:solidFill>
              <a:latin typeface="+mj-lt"/>
              <a:cs typeface="Calibri Light"/>
            </a:endParaRPr>
          </a:p>
        </p:txBody>
      </p:sp>
      <p:pic>
        <p:nvPicPr>
          <p:cNvPr id="4" name="Picture 3">
            <a:extLst>
              <a:ext uri="{FF2B5EF4-FFF2-40B4-BE49-F238E27FC236}">
                <a16:creationId xmlns:a16="http://schemas.microsoft.com/office/drawing/2014/main" id="{27044B20-909E-40DD-8925-E3B19FEA82B8}"/>
              </a:ext>
            </a:extLst>
          </p:cNvPr>
          <p:cNvPicPr>
            <a:picLocks noChangeAspect="1"/>
          </p:cNvPicPr>
          <p:nvPr/>
        </p:nvPicPr>
        <p:blipFill>
          <a:blip r:embed="rId2"/>
          <a:stretch>
            <a:fillRect/>
          </a:stretch>
        </p:blipFill>
        <p:spPr>
          <a:xfrm>
            <a:off x="1887728" y="2055512"/>
            <a:ext cx="8660530" cy="4362164"/>
          </a:xfrm>
          <a:prstGeom prst="rect">
            <a:avLst/>
          </a:prstGeom>
        </p:spPr>
      </p:pic>
    </p:spTree>
    <p:extLst>
      <p:ext uri="{BB962C8B-B14F-4D97-AF65-F5344CB8AC3E}">
        <p14:creationId xmlns:p14="http://schemas.microsoft.com/office/powerpoint/2010/main" val="4250536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48507-4614-493F-BEB8-6D85AD3BB799}"/>
              </a:ext>
            </a:extLst>
          </p:cNvPr>
          <p:cNvSpPr>
            <a:spLocks noGrp="1"/>
          </p:cNvSpPr>
          <p:nvPr>
            <p:ph type="title"/>
          </p:nvPr>
        </p:nvSpPr>
        <p:spPr>
          <a:xfrm>
            <a:off x="943277" y="712269"/>
            <a:ext cx="3370998" cy="5502264"/>
          </a:xfrm>
        </p:spPr>
        <p:txBody>
          <a:bodyPr>
            <a:normAutofit/>
          </a:bodyPr>
          <a:lstStyle/>
          <a:p>
            <a:r>
              <a:rPr lang="en-US">
                <a:solidFill>
                  <a:srgbClr val="FFFFFF"/>
                </a:solidFill>
              </a:rPr>
              <a:t>Conclusions and Inferences</a:t>
            </a:r>
            <a:endParaRPr lang="en-IN">
              <a:solidFill>
                <a:srgbClr val="FFFFFF"/>
              </a:solidFill>
            </a:endParaRPr>
          </a:p>
        </p:txBody>
      </p:sp>
      <p:cxnSp>
        <p:nvCxnSpPr>
          <p:cNvPr id="65" name="Straight Connector 34">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5E07544-B7A8-422B-B6AB-2592FF43CB27}"/>
              </a:ext>
            </a:extLst>
          </p:cNvPr>
          <p:cNvGraphicFramePr>
            <a:graphicFrameLocks noGrp="1"/>
          </p:cNvGraphicFramePr>
          <p:nvPr>
            <p:ph idx="1"/>
            <p:extLst>
              <p:ext uri="{D42A27DB-BD31-4B8C-83A1-F6EECF244321}">
                <p14:modId xmlns:p14="http://schemas.microsoft.com/office/powerpoint/2010/main" val="1225010695"/>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96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D3C4253-2209-45B0-A992-E8BD0F775670}"/>
              </a:ext>
            </a:extLst>
          </p:cNvPr>
          <p:cNvPicPr>
            <a:picLocks noChangeAspect="1"/>
          </p:cNvPicPr>
          <p:nvPr/>
        </p:nvPicPr>
        <p:blipFill rotWithShape="1">
          <a:blip r:embed="rId2"/>
          <a:srcRect l="3030" t="2951" r="1841" b="2476"/>
          <a:stretch/>
        </p:blipFill>
        <p:spPr>
          <a:xfrm>
            <a:off x="6120028" y="1631575"/>
            <a:ext cx="5960444" cy="4177553"/>
          </a:xfrm>
          <a:prstGeom prst="rect">
            <a:avLst/>
          </a:prstGeom>
        </p:spPr>
      </p:pic>
      <p:sp>
        <p:nvSpPr>
          <p:cNvPr id="10" name="Content Placeholder 1">
            <a:extLst>
              <a:ext uri="{FF2B5EF4-FFF2-40B4-BE49-F238E27FC236}">
                <a16:creationId xmlns:a16="http://schemas.microsoft.com/office/drawing/2014/main" id="{C1DC7DEB-D15A-4B0D-8AF2-F0E3D8D41F08}"/>
              </a:ext>
            </a:extLst>
          </p:cNvPr>
          <p:cNvSpPr txBox="1">
            <a:spLocks/>
          </p:cNvSpPr>
          <p:nvPr/>
        </p:nvSpPr>
        <p:spPr>
          <a:xfrm>
            <a:off x="595618" y="1400961"/>
            <a:ext cx="4989731" cy="46139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N" sz="2000" dirty="0"/>
              <a:t>This pie chart gives us the percentage of customers in each segment</a:t>
            </a:r>
          </a:p>
          <a:p>
            <a:r>
              <a:rPr lang="en-IN" sz="2000" dirty="0"/>
              <a:t>The large number of slipping customers can be due to the Covid 19 pandemic</a:t>
            </a:r>
          </a:p>
          <a:p>
            <a:r>
              <a:rPr lang="en-IN" sz="2000" dirty="0"/>
              <a:t>3% of the total customers are identified as high spenders and contribute to significant revenue individually. </a:t>
            </a:r>
          </a:p>
          <a:p>
            <a:r>
              <a:rPr lang="en-IN" sz="2000" dirty="0"/>
              <a:t>11% of the total customers are classified as loyal having good RFM scores</a:t>
            </a:r>
          </a:p>
          <a:p>
            <a:r>
              <a:rPr lang="en-IN" sz="2000" dirty="0"/>
              <a:t>8% are identified as new customers and have a possibility to churn if not targeted.</a:t>
            </a:r>
          </a:p>
          <a:p>
            <a:r>
              <a:rPr lang="en-IN" sz="2000" dirty="0"/>
              <a:t>2% accounts for the best customers who have perfect RFM scores of 111.</a:t>
            </a:r>
          </a:p>
        </p:txBody>
      </p:sp>
      <p:sp>
        <p:nvSpPr>
          <p:cNvPr id="7" name="TextBox 6">
            <a:extLst>
              <a:ext uri="{FF2B5EF4-FFF2-40B4-BE49-F238E27FC236}">
                <a16:creationId xmlns:a16="http://schemas.microsoft.com/office/drawing/2014/main" id="{ECF028DB-123E-436E-B06C-E99C88ADCB04}"/>
              </a:ext>
            </a:extLst>
          </p:cNvPr>
          <p:cNvSpPr txBox="1"/>
          <p:nvPr/>
        </p:nvSpPr>
        <p:spPr>
          <a:xfrm>
            <a:off x="880844" y="746620"/>
            <a:ext cx="3917658" cy="584775"/>
          </a:xfrm>
          <a:prstGeom prst="rect">
            <a:avLst/>
          </a:prstGeom>
          <a:noFill/>
        </p:spPr>
        <p:txBody>
          <a:bodyPr wrap="square" rtlCol="0">
            <a:spAutoFit/>
          </a:bodyPr>
          <a:lstStyle/>
          <a:p>
            <a:pPr algn="ctr"/>
            <a:r>
              <a:rPr lang="en-US" sz="3200" b="1" dirty="0"/>
              <a:t>Inferences</a:t>
            </a:r>
          </a:p>
        </p:txBody>
      </p:sp>
    </p:spTree>
    <p:extLst>
      <p:ext uri="{BB962C8B-B14F-4D97-AF65-F5344CB8AC3E}">
        <p14:creationId xmlns:p14="http://schemas.microsoft.com/office/powerpoint/2010/main" val="343076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594360" y="640263"/>
            <a:ext cx="5239512" cy="1344975"/>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Sample Strategy</a:t>
            </a:r>
          </a:p>
        </p:txBody>
      </p:sp>
      <p:sp>
        <p:nvSpPr>
          <p:cNvPr id="11" name="Content Placeholder 1">
            <a:extLst>
              <a:ext uri="{FF2B5EF4-FFF2-40B4-BE49-F238E27FC236}">
                <a16:creationId xmlns:a16="http://schemas.microsoft.com/office/drawing/2014/main" id="{9105F148-9641-41B2-A198-87FE31BBACDC}"/>
              </a:ext>
            </a:extLst>
          </p:cNvPr>
          <p:cNvSpPr>
            <a:spLocks noGrp="1"/>
          </p:cNvSpPr>
          <p:nvPr>
            <p:ph idx="1"/>
          </p:nvPr>
        </p:nvSpPr>
        <p:spPr>
          <a:xfrm>
            <a:off x="593610" y="2121763"/>
            <a:ext cx="5235490" cy="3773010"/>
          </a:xfrm>
        </p:spPr>
        <p:txBody>
          <a:bodyPr vert="horz" lIns="91440" tIns="45720" rIns="91440" bIns="45720" rtlCol="0">
            <a:normAutofit/>
          </a:bodyPr>
          <a:lstStyle/>
          <a:p>
            <a:r>
              <a:rPr lang="en-US" sz="1700" b="1" u="sng" dirty="0"/>
              <a:t>Best Customers: </a:t>
            </a:r>
            <a:r>
              <a:rPr lang="en-US" sz="1700" dirty="0"/>
              <a:t>Value added offers along with personalized product recommendations.</a:t>
            </a:r>
          </a:p>
          <a:p>
            <a:r>
              <a:rPr lang="en-US" sz="1700" b="1" u="sng" dirty="0"/>
              <a:t>Newbies: </a:t>
            </a:r>
            <a:r>
              <a:rPr lang="en-US" sz="1700" dirty="0"/>
              <a:t>Welcome emails with introductory offers.</a:t>
            </a:r>
          </a:p>
          <a:p>
            <a:r>
              <a:rPr lang="en-US" sz="1700" b="1" u="sng" dirty="0"/>
              <a:t>Promising Customers: </a:t>
            </a:r>
            <a:r>
              <a:rPr lang="en-US" sz="1700" dirty="0"/>
              <a:t>Product recommendations based on past purchases.</a:t>
            </a:r>
          </a:p>
          <a:p>
            <a:r>
              <a:rPr lang="en-US" sz="1700" b="1" u="sng" dirty="0"/>
              <a:t>Loyal: </a:t>
            </a:r>
            <a:r>
              <a:rPr lang="en-US" sz="1700" dirty="0"/>
              <a:t> Membership benefits. </a:t>
            </a:r>
          </a:p>
          <a:p>
            <a:r>
              <a:rPr lang="en-US" sz="1700" b="1" u="sng" dirty="0"/>
              <a:t>High Spending: </a:t>
            </a:r>
            <a:r>
              <a:rPr lang="en-US" sz="1700" dirty="0"/>
              <a:t>Recommend the best and expensive products.</a:t>
            </a:r>
          </a:p>
          <a:p>
            <a:r>
              <a:rPr lang="en-US" sz="1700" b="1" u="sng" dirty="0"/>
              <a:t>Lost Customers: </a:t>
            </a:r>
            <a:r>
              <a:rPr lang="en-US" sz="1700" dirty="0"/>
              <a:t> "We miss you" e-mails along with information about new products</a:t>
            </a:r>
          </a:p>
          <a:p>
            <a:r>
              <a:rPr lang="en-US" sz="1700" b="1" u="sng" dirty="0"/>
              <a:t>Slipping Customers: </a:t>
            </a:r>
            <a:r>
              <a:rPr lang="en-US" sz="1700" dirty="0"/>
              <a:t>Retention strategies to increase customer engagement e.g., live events.</a:t>
            </a:r>
          </a:p>
        </p:txBody>
      </p:sp>
      <p:pic>
        <p:nvPicPr>
          <p:cNvPr id="12" name="Picture 11">
            <a:extLst>
              <a:ext uri="{FF2B5EF4-FFF2-40B4-BE49-F238E27FC236}">
                <a16:creationId xmlns:a16="http://schemas.microsoft.com/office/drawing/2014/main" id="{ED3C4253-2209-45B0-A992-E8BD0F775670}"/>
              </a:ext>
            </a:extLst>
          </p:cNvPr>
          <p:cNvPicPr>
            <a:picLocks noChangeAspect="1"/>
          </p:cNvPicPr>
          <p:nvPr/>
        </p:nvPicPr>
        <p:blipFill rotWithShape="1">
          <a:blip r:embed="rId2"/>
          <a:srcRect l="3030" t="2951" r="1841" b="2476"/>
          <a:stretch/>
        </p:blipFill>
        <p:spPr>
          <a:xfrm>
            <a:off x="6120028" y="1631575"/>
            <a:ext cx="5960444" cy="4177553"/>
          </a:xfrm>
          <a:prstGeom prst="rect">
            <a:avLst/>
          </a:prstGeom>
        </p:spPr>
      </p:pic>
    </p:spTree>
    <p:extLst>
      <p:ext uri="{BB962C8B-B14F-4D97-AF65-F5344CB8AC3E}">
        <p14:creationId xmlns:p14="http://schemas.microsoft.com/office/powerpoint/2010/main" val="72672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7B42E-61D9-4B7A-A902-B87730F63B83}"/>
              </a:ext>
            </a:extLst>
          </p:cNvPr>
          <p:cNvSpPr>
            <a:spLocks noGrp="1"/>
          </p:cNvSpPr>
          <p:nvPr>
            <p:ph type="title"/>
          </p:nvPr>
        </p:nvSpPr>
        <p:spPr>
          <a:xfrm>
            <a:off x="838200" y="557188"/>
            <a:ext cx="10515600" cy="1133499"/>
          </a:xfrm>
        </p:spPr>
        <p:txBody>
          <a:bodyPr vert="horz" lIns="91440" tIns="45720" rIns="91440" bIns="45720" rtlCol="0" anchor="ctr">
            <a:normAutofit/>
          </a:bodyPr>
          <a:lstStyle/>
          <a:p>
            <a:r>
              <a:rPr lang="en-US" sz="5200" kern="1200">
                <a:solidFill>
                  <a:schemeClr val="tx1"/>
                </a:solidFill>
                <a:latin typeface="+mj-lt"/>
                <a:ea typeface="+mj-ea"/>
                <a:cs typeface="+mj-cs"/>
              </a:rPr>
              <a:t>PROPOSED SYSTEM</a:t>
            </a:r>
          </a:p>
        </p:txBody>
      </p:sp>
      <p:graphicFrame>
        <p:nvGraphicFramePr>
          <p:cNvPr id="59" name="TextBox 12">
            <a:extLst>
              <a:ext uri="{FF2B5EF4-FFF2-40B4-BE49-F238E27FC236}">
                <a16:creationId xmlns:a16="http://schemas.microsoft.com/office/drawing/2014/main" id="{D2B0D08E-B6B8-497A-B7EB-9DB995B56917}"/>
              </a:ext>
            </a:extLst>
          </p:cNvPr>
          <p:cNvGraphicFramePr/>
          <p:nvPr>
            <p:extLst>
              <p:ext uri="{D42A27DB-BD31-4B8C-83A1-F6EECF244321}">
                <p14:modId xmlns:p14="http://schemas.microsoft.com/office/powerpoint/2010/main" val="19732200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739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28101B4-C071-45A8-BB7E-4A3CBF3AC4CF}"/>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latin typeface="+mj-lt"/>
                <a:ea typeface="+mj-ea"/>
                <a:cs typeface="+mj-cs"/>
              </a:rPr>
              <a:t>Reports</a:t>
            </a:r>
          </a:p>
        </p:txBody>
      </p:sp>
      <p:pic>
        <p:nvPicPr>
          <p:cNvPr id="2" name="slide2" descr="Dashboard 1">
            <a:extLst>
              <a:ext uri="{FF2B5EF4-FFF2-40B4-BE49-F238E27FC236}">
                <a16:creationId xmlns:a16="http://schemas.microsoft.com/office/drawing/2014/main" id="{C153ED63-DE60-4205-9520-34F7125AF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715556"/>
            <a:ext cx="6780700" cy="542455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28101B4-C071-45A8-BB7E-4A3CBF3AC4CF}"/>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latin typeface="+mj-lt"/>
                <a:ea typeface="+mj-ea"/>
                <a:cs typeface="+mj-cs"/>
              </a:rPr>
              <a:t>Reports</a:t>
            </a:r>
          </a:p>
        </p:txBody>
      </p:sp>
      <p:pic>
        <p:nvPicPr>
          <p:cNvPr id="5" name="slide3" descr="Dashboard 2">
            <a:extLst>
              <a:ext uri="{FF2B5EF4-FFF2-40B4-BE49-F238E27FC236}">
                <a16:creationId xmlns:a16="http://schemas.microsoft.com/office/drawing/2014/main" id="{F2BDAC7E-3734-4409-AC8A-BC4891F7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715556"/>
            <a:ext cx="6780700" cy="5424558"/>
          </a:xfrm>
          <a:prstGeom prst="rect">
            <a:avLst/>
          </a:prstGeom>
        </p:spPr>
      </p:pic>
    </p:spTree>
    <p:extLst>
      <p:ext uri="{BB962C8B-B14F-4D97-AF65-F5344CB8AC3E}">
        <p14:creationId xmlns:p14="http://schemas.microsoft.com/office/powerpoint/2010/main" val="1603189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4">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1" name="Group 28">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30" name="Freeform: Shape 29">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30">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2">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36" name="Freeform: Shape 35">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AD0143CB-24BC-4C84-9829-1D1A3B010CB0}"/>
              </a:ext>
            </a:extLst>
          </p:cNvPr>
          <p:cNvSpPr txBox="1"/>
          <p:nvPr/>
        </p:nvSpPr>
        <p:spPr>
          <a:xfrm>
            <a:off x="804672" y="1055098"/>
            <a:ext cx="5760719" cy="474780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chemeClr val="tx2"/>
                </a:solidFill>
                <a:latin typeface="+mj-lt"/>
                <a:ea typeface="+mj-ea"/>
                <a:cs typeface="+mj-cs"/>
              </a:rPr>
              <a:t>THANK YOU</a:t>
            </a:r>
          </a:p>
        </p:txBody>
      </p:sp>
    </p:spTree>
    <p:extLst>
      <p:ext uri="{BB962C8B-B14F-4D97-AF65-F5344CB8AC3E}">
        <p14:creationId xmlns:p14="http://schemas.microsoft.com/office/powerpoint/2010/main" val="115412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F5698-4A19-4282-A76B-EB9DB9D3EC4F}"/>
              </a:ext>
            </a:extLst>
          </p:cNvPr>
          <p:cNvSpPr>
            <a:spLocks noGrp="1"/>
          </p:cNvSpPr>
          <p:nvPr>
            <p:ph type="title"/>
          </p:nvPr>
        </p:nvSpPr>
        <p:spPr>
          <a:xfrm>
            <a:off x="838200" y="557189"/>
            <a:ext cx="3374136" cy="5567891"/>
          </a:xfrm>
        </p:spPr>
        <p:txBody>
          <a:bodyPr vert="horz" lIns="91440" tIns="45720" rIns="91440" bIns="45720" rtlCol="0" anchor="ctr">
            <a:normAutofit/>
          </a:bodyPr>
          <a:lstStyle/>
          <a:p>
            <a:r>
              <a:rPr lang="en-US" sz="5200" kern="1200">
                <a:solidFill>
                  <a:schemeClr val="tx1"/>
                </a:solidFill>
                <a:latin typeface="+mj-lt"/>
                <a:ea typeface="+mj-ea"/>
                <a:cs typeface="+mj-cs"/>
              </a:rPr>
              <a:t>SCOPE</a:t>
            </a:r>
          </a:p>
        </p:txBody>
      </p:sp>
      <p:graphicFrame>
        <p:nvGraphicFramePr>
          <p:cNvPr id="30" name="Content Placeholder 2">
            <a:extLst>
              <a:ext uri="{FF2B5EF4-FFF2-40B4-BE49-F238E27FC236}">
                <a16:creationId xmlns:a16="http://schemas.microsoft.com/office/drawing/2014/main" id="{F9FCBC7B-4DC5-4250-8B0B-9771A6B4A4E3}"/>
              </a:ext>
            </a:extLst>
          </p:cNvPr>
          <p:cNvGraphicFramePr>
            <a:graphicFrameLocks noGrp="1"/>
          </p:cNvGraphicFramePr>
          <p:nvPr>
            <p:ph idx="1"/>
            <p:extLst>
              <p:ext uri="{D42A27DB-BD31-4B8C-83A1-F6EECF244321}">
                <p14:modId xmlns:p14="http://schemas.microsoft.com/office/powerpoint/2010/main" val="300304285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78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594360" y="1474757"/>
            <a:ext cx="3734698" cy="3210269"/>
          </a:xfrm>
          <a:prstGeom prst="ellipse">
            <a:avLst/>
          </a:prstGeom>
        </p:spPr>
        <p:txBody>
          <a:bodyPr vert="horz" lIns="91440" tIns="45720" rIns="91440" bIns="45720" rtlCol="0" anchor="ctr">
            <a:normAutofit/>
          </a:bodyPr>
          <a:lstStyle/>
          <a:p>
            <a:r>
              <a:rPr lang="en-US" sz="4800" kern="1200">
                <a:solidFill>
                  <a:schemeClr val="tx1"/>
                </a:solidFill>
                <a:latin typeface="+mj-lt"/>
                <a:ea typeface="+mj-ea"/>
                <a:cs typeface="+mj-cs"/>
              </a:rPr>
              <a:t>Process - Flow Diagram</a:t>
            </a:r>
          </a:p>
        </p:txBody>
      </p:sp>
      <p:grpSp>
        <p:nvGrpSpPr>
          <p:cNvPr id="32" name="Group 10">
            <a:extLst>
              <a:ext uri="{FF2B5EF4-FFF2-40B4-BE49-F238E27FC236}">
                <a16:creationId xmlns:a16="http://schemas.microsoft.com/office/drawing/2014/main" id="{BEB2E44E-30A6-416E-A45D-B1E3286295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414016"/>
            <a:ext cx="232963" cy="1340860"/>
            <a:chOff x="56167" y="2050133"/>
            <a:chExt cx="232963" cy="1340860"/>
          </a:xfrm>
        </p:grpSpPr>
        <p:sp>
          <p:nvSpPr>
            <p:cNvPr id="12" name="Rectangle 2">
              <a:extLst>
                <a:ext uri="{FF2B5EF4-FFF2-40B4-BE49-F238E27FC236}">
                  <a16:creationId xmlns:a16="http://schemas.microsoft.com/office/drawing/2014/main" id="{FC3F1FAE-BAA2-4238-87B4-F57CD6E0D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9">
              <a:extLst>
                <a:ext uri="{FF2B5EF4-FFF2-40B4-BE49-F238E27FC236}">
                  <a16:creationId xmlns:a16="http://schemas.microsoft.com/office/drawing/2014/main" id="{089CF776-26E3-443A-9B0A-EBD6CE7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
              <a:extLst>
                <a:ext uri="{FF2B5EF4-FFF2-40B4-BE49-F238E27FC236}">
                  <a16:creationId xmlns:a16="http://schemas.microsoft.com/office/drawing/2014/main" id="{1F6F9BAB-A8A1-4A62-86FC-5B3157A6E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7A2B6B81-FF9A-43F6-A1AE-917DAA4B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49817315-151B-4CB1-A230-5A36AF7F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6CC335AB-9541-4183-93A8-9687D50AB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ED940D30-BF06-4C7A-8790-F0D99824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A52173BB-5BB4-4AB9-AC66-79CF7406D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D8A6114-D58C-4BB6-9AFE-064C927F3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4E88F94-25A1-4836-8BB3-4271B636B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25A83C54-E0E4-4E8A-9EE6-C17D26417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0675818B-7A46-4DED-BBFC-4697A4C04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AF3B1214-DA5A-4076-BE6B-3D9D3ECC6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9E008EA5-BFDE-4E41-A137-7528BC706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46544C80-52A4-45E4-BFA9-EF2DF3498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905E3B05-2EB1-44FB-ADE8-F4CD5217A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02542866-00BE-41E8-955D-E3B4E6E03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ADC9572A-D4F6-4C5A-B2C8-C00E855CB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BF83543-D986-4CD0-A24E-9802847B8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15E8B8C4-D90E-4DC6-BA2D-D21C33318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4472"/>
            <a:ext cx="5291468" cy="14904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5D2402F9-DA94-4514-AEAE-196C8D24CB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4168" y="881205"/>
            <a:ext cx="6251468" cy="4563574"/>
          </a:xfrm>
          <a:prstGeom prst="rect">
            <a:avLst/>
          </a:prstGeom>
        </p:spPr>
      </p:pic>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37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54">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56">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8"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3"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4"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4"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5"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6" name="Group 79">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87" name="Rectangle 80">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4">
            <a:extLst>
              <a:ext uri="{FF2B5EF4-FFF2-40B4-BE49-F238E27FC236}">
                <a16:creationId xmlns:a16="http://schemas.microsoft.com/office/drawing/2014/main" id="{A33B72A3-3A77-4E7D-A340-0DEFBAC656B6}"/>
              </a:ext>
            </a:extLst>
          </p:cNvPr>
          <p:cNvSpPr>
            <a:spLocks noGrp="1"/>
          </p:cNvSpPr>
          <p:nvPr>
            <p:ph type="title"/>
          </p:nvPr>
        </p:nvSpPr>
        <p:spPr>
          <a:xfrm>
            <a:off x="904877" y="2415322"/>
            <a:ext cx="3451730" cy="2399869"/>
          </a:xfrm>
        </p:spPr>
        <p:txBody>
          <a:bodyPr vert="horz" lIns="91440" tIns="45720" rIns="91440" bIns="45720" rtlCol="0" anchor="ctr">
            <a:normAutofit/>
          </a:bodyPr>
          <a:lstStyle/>
          <a:p>
            <a:pPr algn="ctr"/>
            <a:r>
              <a:rPr lang="en-US" sz="4000" kern="1200">
                <a:solidFill>
                  <a:srgbClr val="FFFFFF"/>
                </a:solidFill>
                <a:latin typeface="+mj-lt"/>
                <a:ea typeface="+mj-ea"/>
                <a:cs typeface="+mj-cs"/>
              </a:rPr>
              <a:t>Tools used:</a:t>
            </a:r>
            <a:endParaRPr lang="en-US" sz="4000" kern="1200" dirty="0">
              <a:solidFill>
                <a:srgbClr val="FFFFFF"/>
              </a:solidFill>
              <a:latin typeface="+mj-lt"/>
              <a:ea typeface="+mj-ea"/>
              <a:cs typeface="+mj-cs"/>
            </a:endParaRPr>
          </a:p>
        </p:txBody>
      </p:sp>
      <p:sp>
        <p:nvSpPr>
          <p:cNvPr id="89" name="TextBox 11">
            <a:extLst>
              <a:ext uri="{FF2B5EF4-FFF2-40B4-BE49-F238E27FC236}">
                <a16:creationId xmlns:a16="http://schemas.microsoft.com/office/drawing/2014/main" id="{B52D39B9-5D6A-457E-87F2-E7E126F841D9}"/>
              </a:ext>
            </a:extLst>
          </p:cNvPr>
          <p:cNvSpPr txBox="1"/>
          <p:nvPr/>
        </p:nvSpPr>
        <p:spPr>
          <a:xfrm>
            <a:off x="5120640" y="804672"/>
            <a:ext cx="6281928" cy="5248656"/>
          </a:xfrm>
          <a:prstGeom prst="rect">
            <a:avLst/>
          </a:prstGeom>
        </p:spPr>
        <p:txBody>
          <a:bodyPr vert="horz" lIns="91440" tIns="45720" rIns="91440" bIns="45720" rtlCol="0" anchor="ctr">
            <a:normAutofit/>
          </a:bodyPr>
          <a:lstStyle/>
          <a:p>
            <a:pPr marL="285750" indent="-228600">
              <a:lnSpc>
                <a:spcPct val="150000"/>
              </a:lnSpc>
              <a:spcAft>
                <a:spcPts val="600"/>
              </a:spcAft>
              <a:buFont typeface="Arial" panose="020B0604020202020204" pitchFamily="34" charset="0"/>
              <a:buChar char="•"/>
            </a:pPr>
            <a:r>
              <a:rPr lang="en-US" sz="3200" dirty="0"/>
              <a:t>Jupyter Notebook (Python)</a:t>
            </a:r>
          </a:p>
          <a:p>
            <a:pPr marL="285750" indent="-228600">
              <a:lnSpc>
                <a:spcPct val="150000"/>
              </a:lnSpc>
              <a:spcAft>
                <a:spcPts val="600"/>
              </a:spcAft>
              <a:buFont typeface="Arial" panose="020B0604020202020204" pitchFamily="34" charset="0"/>
              <a:buChar char="•"/>
            </a:pPr>
            <a:r>
              <a:rPr lang="en-US" sz="3200" dirty="0"/>
              <a:t>Microsoft Excel VBA</a:t>
            </a:r>
          </a:p>
          <a:p>
            <a:pPr marL="285750" indent="-228600">
              <a:lnSpc>
                <a:spcPct val="150000"/>
              </a:lnSpc>
              <a:spcAft>
                <a:spcPts val="600"/>
              </a:spcAft>
              <a:buFont typeface="Arial" panose="020B0604020202020204" pitchFamily="34" charset="0"/>
              <a:buChar char="•"/>
            </a:pPr>
            <a:r>
              <a:rPr lang="en-US" sz="3200" dirty="0"/>
              <a:t>R studio</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73667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4" name="Group 21">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3"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9"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0"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5" name="Group 44">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6" name="Rectangle 45">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4">
            <a:extLst>
              <a:ext uri="{FF2B5EF4-FFF2-40B4-BE49-F238E27FC236}">
                <a16:creationId xmlns:a16="http://schemas.microsoft.com/office/drawing/2014/main" id="{A33B72A3-3A77-4E7D-A340-0DEFBAC656B6}"/>
              </a:ext>
            </a:extLst>
          </p:cNvPr>
          <p:cNvSpPr>
            <a:spLocks noGrp="1"/>
          </p:cNvSpPr>
          <p:nvPr>
            <p:ph type="title"/>
          </p:nvPr>
        </p:nvSpPr>
        <p:spPr>
          <a:xfrm>
            <a:off x="904877" y="2415322"/>
            <a:ext cx="3451730" cy="2399869"/>
          </a:xfrm>
        </p:spPr>
        <p:txBody>
          <a:bodyPr vert="horz" lIns="91440" tIns="45720" rIns="91440" bIns="45720" rtlCol="0" anchor="ctr">
            <a:normAutofit/>
          </a:bodyPr>
          <a:lstStyle/>
          <a:p>
            <a:pPr algn="ctr"/>
            <a:r>
              <a:rPr lang="en-US" sz="4000" kern="1200">
                <a:solidFill>
                  <a:srgbClr val="FFFFFF"/>
                </a:solidFill>
                <a:latin typeface="+mj-lt"/>
                <a:ea typeface="+mj-ea"/>
                <a:cs typeface="+mj-cs"/>
              </a:rPr>
              <a:t>Libraries used:</a:t>
            </a:r>
          </a:p>
        </p:txBody>
      </p:sp>
      <p:graphicFrame>
        <p:nvGraphicFramePr>
          <p:cNvPr id="52" name="TextBox 11">
            <a:extLst>
              <a:ext uri="{FF2B5EF4-FFF2-40B4-BE49-F238E27FC236}">
                <a16:creationId xmlns:a16="http://schemas.microsoft.com/office/drawing/2014/main" id="{FA0B61F9-5CE5-46F0-958F-20AFE623AF71}"/>
              </a:ext>
            </a:extLst>
          </p:cNvPr>
          <p:cNvGraphicFramePr/>
          <p:nvPr/>
        </p:nvGraphicFramePr>
        <p:xfrm>
          <a:off x="5120640" y="804672"/>
          <a:ext cx="6281928" cy="5248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684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5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Dataset Schema </a:t>
            </a:r>
          </a:p>
        </p:txBody>
      </p:sp>
      <p:cxnSp>
        <p:nvCxnSpPr>
          <p:cNvPr id="66" name="Straight Connector 6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EB3FE6E-72A9-4C8F-98F2-D2A7C11A7568}"/>
              </a:ext>
            </a:extLst>
          </p:cNvPr>
          <p:cNvPicPr>
            <a:picLocks noChangeAspect="1"/>
          </p:cNvPicPr>
          <p:nvPr/>
        </p:nvPicPr>
        <p:blipFill>
          <a:blip r:embed="rId2"/>
          <a:stretch>
            <a:fillRect/>
          </a:stretch>
        </p:blipFill>
        <p:spPr>
          <a:xfrm>
            <a:off x="331567" y="2782042"/>
            <a:ext cx="5455917" cy="3287189"/>
          </a:xfrm>
          <a:prstGeom prst="rect">
            <a:avLst/>
          </a:prstGeom>
        </p:spPr>
      </p:pic>
      <p:cxnSp>
        <p:nvCxnSpPr>
          <p:cNvPr id="67" name="Straight Connector 6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64F3F4F-CB39-4B71-9775-9E89BF881363}"/>
              </a:ext>
            </a:extLst>
          </p:cNvPr>
          <p:cNvPicPr>
            <a:picLocks noChangeAspect="1"/>
          </p:cNvPicPr>
          <p:nvPr/>
        </p:nvPicPr>
        <p:blipFill>
          <a:blip r:embed="rId3"/>
          <a:stretch>
            <a:fillRect/>
          </a:stretch>
        </p:blipFill>
        <p:spPr>
          <a:xfrm>
            <a:off x="6223400" y="3112654"/>
            <a:ext cx="5637033" cy="2732110"/>
          </a:xfrm>
          <a:prstGeom prst="rect">
            <a:avLst/>
          </a:prstGeom>
        </p:spPr>
      </p:pic>
    </p:spTree>
    <p:extLst>
      <p:ext uri="{BB962C8B-B14F-4D97-AF65-F5344CB8AC3E}">
        <p14:creationId xmlns:p14="http://schemas.microsoft.com/office/powerpoint/2010/main" val="326791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07527-BE3C-477A-9C28-D338B3FBBAC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Feature Identification</a:t>
            </a:r>
          </a:p>
        </p:txBody>
      </p:sp>
      <p:cxnSp>
        <p:nvCxnSpPr>
          <p:cNvPr id="81" name="Straight Connector 8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F242139-EEF4-4647-90B6-BA1B6D7F6267}"/>
              </a:ext>
            </a:extLst>
          </p:cNvPr>
          <p:cNvPicPr>
            <a:picLocks noChangeAspect="1"/>
          </p:cNvPicPr>
          <p:nvPr/>
        </p:nvPicPr>
        <p:blipFill>
          <a:blip r:embed="rId2"/>
          <a:stretch>
            <a:fillRect/>
          </a:stretch>
        </p:blipFill>
        <p:spPr>
          <a:xfrm>
            <a:off x="6379758" y="3071370"/>
            <a:ext cx="5455917" cy="2463962"/>
          </a:xfrm>
          <a:prstGeom prst="rect">
            <a:avLst/>
          </a:prstGeom>
        </p:spPr>
      </p:pic>
      <p:cxnSp>
        <p:nvCxnSpPr>
          <p:cNvPr id="83" name="Straight Connector 8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1B22791-3B24-4928-A410-D8294EEA5B35}"/>
              </a:ext>
            </a:extLst>
          </p:cNvPr>
          <p:cNvPicPr>
            <a:picLocks noChangeAspect="1"/>
          </p:cNvPicPr>
          <p:nvPr/>
        </p:nvPicPr>
        <p:blipFill rotWithShape="1">
          <a:blip r:embed="rId3"/>
          <a:srcRect t="3086"/>
          <a:stretch/>
        </p:blipFill>
        <p:spPr>
          <a:xfrm>
            <a:off x="226750" y="3429000"/>
            <a:ext cx="5455917" cy="1748703"/>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3471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2687</TotalTime>
  <Words>1441</Words>
  <Application>Microsoft Office PowerPoint</Application>
  <PresentationFormat>Widescreen</PresentationFormat>
  <Paragraphs>159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Book Antiqua</vt:lpstr>
      <vt:lpstr>Calibri</vt:lpstr>
      <vt:lpstr>Calibri Light</vt:lpstr>
      <vt:lpstr>CordiaUPC</vt:lpstr>
      <vt:lpstr>office theme</vt:lpstr>
      <vt:lpstr>Customer Segmentation based on purchasing behavior </vt:lpstr>
      <vt:lpstr>TOPICS TO BE DISCUSSED</vt:lpstr>
      <vt:lpstr>PROPOSED SYSTEM</vt:lpstr>
      <vt:lpstr>SCOPE</vt:lpstr>
      <vt:lpstr>Process - Flow Diagram</vt:lpstr>
      <vt:lpstr>Tools used:</vt:lpstr>
      <vt:lpstr>Libraries used:</vt:lpstr>
      <vt:lpstr>Dataset Schema </vt:lpstr>
      <vt:lpstr>Feature Identification</vt:lpstr>
      <vt:lpstr>RFM Model</vt:lpstr>
      <vt:lpstr>RFM Metrics</vt:lpstr>
      <vt:lpstr>Monetary Analysis  (M Value)</vt:lpstr>
      <vt:lpstr>Frequency Analysis  (F Value)</vt:lpstr>
      <vt:lpstr>Recency Analysis  (R Value)</vt:lpstr>
      <vt:lpstr>RFM Table</vt:lpstr>
      <vt:lpstr>FINDING CLUSTERS</vt:lpstr>
      <vt:lpstr>Handling Negative and Zero values</vt:lpstr>
      <vt:lpstr>STATISTICAL NORMALIZATION</vt:lpstr>
      <vt:lpstr>Shapiro- Wilk Test</vt:lpstr>
      <vt:lpstr>Check for skewness and normality</vt:lpstr>
      <vt:lpstr>Visualization of the normalized data</vt:lpstr>
      <vt:lpstr>Elbow Method</vt:lpstr>
      <vt:lpstr>Naming Clusters</vt:lpstr>
      <vt:lpstr>Assign Clusters based on RFM scores</vt:lpstr>
      <vt:lpstr>Visualize Clusters – M value</vt:lpstr>
      <vt:lpstr>Visualize Clusters – R value</vt:lpstr>
      <vt:lpstr>Conclusions and Inferences</vt:lpstr>
      <vt:lpstr>PowerPoint Presentation</vt:lpstr>
      <vt:lpstr>Sample Strategy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Melvin Biju Konikara</dc:creator>
  <cp:lastModifiedBy>Melvin Biju</cp:lastModifiedBy>
  <cp:revision>754</cp:revision>
  <dcterms:created xsi:type="dcterms:W3CDTF">2021-02-21T05:39:45Z</dcterms:created>
  <dcterms:modified xsi:type="dcterms:W3CDTF">2021-05-06T04:45:23Z</dcterms:modified>
</cp:coreProperties>
</file>