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</p:sldMasterIdLst>
  <p:notesMasterIdLst>
    <p:notesMasterId r:id="rId6"/>
  </p:notesMasterIdLst>
  <p:handoutMasterIdLst>
    <p:handoutMasterId r:id="rId7"/>
  </p:handoutMasterIdLst>
  <p:sldIdLst>
    <p:sldId id="273" r:id="rId2"/>
    <p:sldId id="257" r:id="rId3"/>
    <p:sldId id="274" r:id="rId4"/>
    <p:sldId id="275" r:id="rId5"/>
  </p:sldIdLst>
  <p:sldSz cx="9144000" cy="6858000" type="screen4x3"/>
  <p:notesSz cx="6858000" cy="9144000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99"/>
    <a:srgbClr val="D3E2F9"/>
    <a:srgbClr val="FF0000"/>
    <a:srgbClr val="0066CC"/>
    <a:srgbClr val="E2EB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72358" autoAdjust="0"/>
  </p:normalViewPr>
  <p:slideViewPr>
    <p:cSldViewPr>
      <p:cViewPr varScale="1">
        <p:scale>
          <a:sx n="93" d="100"/>
          <a:sy n="93" d="100"/>
        </p:scale>
        <p:origin x="1147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1" sz="1200"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09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1" sz="1200"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09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 smtClean="0"/>
            </a:lvl1pPr>
          </a:lstStyle>
          <a:p>
            <a:pPr>
              <a:defRPr/>
            </a:pPr>
            <a:fld id="{7642B878-259C-4AF9-993E-5BCA8E3EC2D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335179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1" sz="1200"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 smtClean="0"/>
              <a:t>按一下以編輯母片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1" sz="1200"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 smtClean="0"/>
            </a:lvl1pPr>
          </a:lstStyle>
          <a:p>
            <a:pPr>
              <a:defRPr/>
            </a:pPr>
            <a:fld id="{02E29F45-4972-4E10-9C54-A3A7473FCD6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98466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這一篇論文時間</a:t>
            </a:r>
            <a:r>
              <a:rPr lang="en-US" altLang="zh-TW" dirty="0" smtClean="0"/>
              <a:t>:</a:t>
            </a:r>
            <a:r>
              <a:rPr kumimoji="1" lang="en-US" altLang="zh-TW" sz="1200" b="1" i="0" kern="1200" dirty="0" smtClean="0"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  <a:cs typeface="+mn-cs"/>
              </a:rPr>
              <a:t>Date of Publication:</a:t>
            </a:r>
            <a:r>
              <a:rPr kumimoji="1" lang="en-US" altLang="zh-TW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  <a:cs typeface="+mn-cs"/>
              </a:rPr>
              <a:t> 15 June 2017 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2E29F45-4972-4E10-9C54-A3A7473FCD6A}" type="slidenum">
              <a:rPr lang="en-US" altLang="zh-TW" smtClean="0"/>
              <a:pPr>
                <a:defRPr/>
              </a:pPr>
              <a:t>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498237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2E29F45-4972-4E10-9C54-A3A7473FCD6A}" type="slidenum">
              <a:rPr lang="en-US" altLang="zh-TW" smtClean="0"/>
              <a:pPr>
                <a:defRPr/>
              </a:pPr>
              <a:t>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926284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 dirty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B6D230-39DF-46B3-A976-9E2EDD634F76}" type="datetime1">
              <a:rPr lang="zh-TW" altLang="en-US"/>
              <a:pPr>
                <a:defRPr/>
              </a:pPr>
              <a:t>2017/11/1</a:t>
            </a:fld>
            <a:endParaRPr lang="en-US" altLang="zh-TW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09B73B-03D0-45DB-9CEA-3FDD358E583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36615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9F2208-128F-4C49-B7D4-EEB1BACA3A72}" type="datetime1">
              <a:rPr lang="zh-TW" altLang="en-US"/>
              <a:pPr>
                <a:defRPr/>
              </a:pPr>
              <a:t>2017/11/1</a:t>
            </a:fld>
            <a:endParaRPr lang="en-US" altLang="zh-TW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C7658D-3724-465A-8593-0033933023D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56750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44ADA5-340E-4A03-BB8E-C5F5269BDF28}" type="datetime1">
              <a:rPr lang="zh-TW" altLang="en-US"/>
              <a:pPr>
                <a:defRPr/>
              </a:pPr>
              <a:t>2017/11/1</a:t>
            </a:fld>
            <a:endParaRPr lang="en-US" altLang="zh-TW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744D8A-61BC-4A0C-99A0-BBDB1AB59E5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51225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12C7AD-0CD0-4F3E-B716-C1E505DC62BA}" type="datetime1">
              <a:rPr lang="zh-TW" altLang="en-US"/>
              <a:pPr>
                <a:defRPr/>
              </a:pPr>
              <a:t>2017/11/1</a:t>
            </a:fld>
            <a:endParaRPr lang="en-US" altLang="zh-TW" dirty="0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54BB91-E0C9-4FB8-9537-3EE5D27525B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171649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8A390A-11CB-4B55-B5F1-DB079FD28C18}" type="datetime1">
              <a:rPr lang="zh-TW" altLang="en-US"/>
              <a:pPr>
                <a:defRPr/>
              </a:pPr>
              <a:t>2017/11/1</a:t>
            </a:fld>
            <a:endParaRPr lang="en-US" altLang="zh-TW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5721E7-7F4C-4ACE-B1B6-ECA3F71E29B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4885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FABB92-FC04-4919-9A4B-CEC7442B99D3}" type="datetime1">
              <a:rPr lang="zh-TW" altLang="en-US"/>
              <a:pPr>
                <a:defRPr/>
              </a:pPr>
              <a:t>2017/11/1</a:t>
            </a:fld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267199-5132-41EE-A07B-DA10E8EA8F8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01508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83585E-CCFA-4510-8093-D844CB3AF50C}" type="datetime1">
              <a:rPr lang="zh-TW" altLang="en-US"/>
              <a:pPr>
                <a:defRPr/>
              </a:pPr>
              <a:t>2017/11/1</a:t>
            </a:fld>
            <a:endParaRPr lang="en-US" altLang="zh-TW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727BBD-E2FA-4D62-B264-D0B7B625AC1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34264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35AEB7-B6E4-49D9-9519-025BE68D7A28}" type="datetime1">
              <a:rPr lang="zh-TW" altLang="en-US"/>
              <a:pPr>
                <a:defRPr/>
              </a:pPr>
              <a:t>2017/11/1</a:t>
            </a:fld>
            <a:endParaRPr lang="en-US" altLang="zh-TW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ECD768-8F76-46E9-919E-01E79134C39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38847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882551-C49A-4C08-8A69-66945A3118BE}" type="datetime1">
              <a:rPr lang="zh-TW" altLang="en-US"/>
              <a:pPr>
                <a:defRPr/>
              </a:pPr>
              <a:t>2017/11/1</a:t>
            </a:fld>
            <a:endParaRPr lang="en-US" altLang="zh-TW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87A666-DB40-4EF6-B321-C13E589B1BC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98070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1757A4-5F6F-40DB-AD0C-10EB87005D17}" type="datetime1">
              <a:rPr lang="zh-TW" altLang="en-US"/>
              <a:pPr>
                <a:defRPr/>
              </a:pPr>
              <a:t>2017/11/1</a:t>
            </a:fld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74D39A-B192-4C46-A06A-01BB93B1E9C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80130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 smtClean="0"/>
              <a:t>按一下圖示以新增圖片</a:t>
            </a:r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913E62-8B35-4485-93CF-E9E434ACE086}" type="datetime1">
              <a:rPr lang="zh-TW" altLang="en-US"/>
              <a:pPr>
                <a:defRPr/>
              </a:pPr>
              <a:t>2017/11/1</a:t>
            </a:fld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C22761-C57C-4C74-AFF6-E49C25A4380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07727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allpaper"/>
          <p:cNvPicPr>
            <a:picLocks noChangeAspect="1" noChangeArrowheads="1"/>
          </p:cNvPicPr>
          <p:nvPr/>
        </p:nvPicPr>
        <p:blipFill>
          <a:blip r:embed="rId13">
            <a:lum bright="6000"/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 smtClean="0"/>
              <a:t>按一下以編輯母片標題樣式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pic>
        <p:nvPicPr>
          <p:cNvPr id="1029" name="Picture 5" descr="white-croquet-ball-md"/>
          <p:cNvPicPr>
            <a:picLocks noChangeAspect="1" noChangeArrowheads="1"/>
          </p:cNvPicPr>
          <p:nvPr/>
        </p:nvPicPr>
        <p:blipFill>
          <a:blip r:embed="rId14">
            <a:clrChange>
              <a:clrFrom>
                <a:srgbClr val="F1F0F5"/>
              </a:clrFrom>
              <a:clrTo>
                <a:srgbClr val="F1F0F5">
                  <a:alpha val="0"/>
                </a:srgbClr>
              </a:clrTo>
            </a:clrChange>
            <a:lum bright="6000" contrast="-6000"/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64" r="13959" b="10387"/>
          <a:stretch>
            <a:fillRect/>
          </a:stretch>
        </p:blipFill>
        <p:spPr bwMode="auto">
          <a:xfrm>
            <a:off x="-69850" y="4348163"/>
            <a:ext cx="2265363" cy="2465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AutoShape 6"/>
          <p:cNvSpPr>
            <a:spLocks noChangeArrowheads="1"/>
          </p:cNvSpPr>
          <p:nvPr/>
        </p:nvSpPr>
        <p:spPr bwMode="auto">
          <a:xfrm>
            <a:off x="0" y="6308725"/>
            <a:ext cx="3167063" cy="360363"/>
          </a:xfrm>
          <a:prstGeom prst="homePlate">
            <a:avLst>
              <a:gd name="adj" fmla="val 64490"/>
            </a:avLst>
          </a:prstGeom>
          <a:solidFill>
            <a:srgbClr val="FFCC66">
              <a:alpha val="3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defRPr/>
            </a:pPr>
            <a:endParaRPr lang="zh-TW" altLang="en-US" smtClean="0"/>
          </a:p>
        </p:txBody>
      </p:sp>
      <p:sp>
        <p:nvSpPr>
          <p:cNvPr id="1031" name="AutoShape 7"/>
          <p:cNvSpPr>
            <a:spLocks noChangeArrowheads="1"/>
          </p:cNvSpPr>
          <p:nvPr/>
        </p:nvSpPr>
        <p:spPr bwMode="auto">
          <a:xfrm>
            <a:off x="0" y="6381750"/>
            <a:ext cx="3419475" cy="360363"/>
          </a:xfrm>
          <a:prstGeom prst="homePlate">
            <a:avLst>
              <a:gd name="adj" fmla="val 58164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defRPr/>
            </a:pPr>
            <a:endParaRPr lang="zh-TW" altLang="en-US" smtClean="0"/>
          </a:p>
        </p:txBody>
      </p:sp>
      <p:sp>
        <p:nvSpPr>
          <p:cNvPr id="1032" name="AutoShape 8"/>
          <p:cNvSpPr>
            <a:spLocks noChangeArrowheads="1"/>
          </p:cNvSpPr>
          <p:nvPr/>
        </p:nvSpPr>
        <p:spPr bwMode="auto">
          <a:xfrm>
            <a:off x="0" y="6237288"/>
            <a:ext cx="2987675" cy="360362"/>
          </a:xfrm>
          <a:prstGeom prst="homePlate">
            <a:avLst>
              <a:gd name="adj" fmla="val 60837"/>
            </a:avLst>
          </a:prstGeom>
          <a:solidFill>
            <a:srgbClr val="FF9933">
              <a:alpha val="5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defRPr/>
            </a:pPr>
            <a:endParaRPr lang="zh-TW" altLang="en-US" smtClean="0"/>
          </a:p>
        </p:txBody>
      </p:sp>
      <p:sp>
        <p:nvSpPr>
          <p:cNvPr id="1033" name="AutoShape 9"/>
          <p:cNvSpPr>
            <a:spLocks noChangeArrowheads="1"/>
          </p:cNvSpPr>
          <p:nvPr/>
        </p:nvSpPr>
        <p:spPr bwMode="auto">
          <a:xfrm rot="-5400000">
            <a:off x="2771775" y="6092825"/>
            <a:ext cx="360363" cy="360363"/>
          </a:xfrm>
          <a:prstGeom prst="flowChartMerge">
            <a:avLst/>
          </a:prstGeom>
          <a:solidFill>
            <a:schemeClr val="bg1">
              <a:alpha val="45097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defRPr/>
            </a:pPr>
            <a:endParaRPr lang="zh-TW" altLang="en-US" smtClean="0"/>
          </a:p>
        </p:txBody>
      </p:sp>
      <p:sp>
        <p:nvSpPr>
          <p:cNvPr id="1034" name="AutoShape 10"/>
          <p:cNvSpPr>
            <a:spLocks noChangeArrowheads="1"/>
          </p:cNvSpPr>
          <p:nvPr/>
        </p:nvSpPr>
        <p:spPr bwMode="auto">
          <a:xfrm rot="-5400000">
            <a:off x="1763712" y="6092826"/>
            <a:ext cx="360363" cy="360362"/>
          </a:xfrm>
          <a:prstGeom prst="flowChartMerge">
            <a:avLst/>
          </a:prstGeom>
          <a:solidFill>
            <a:schemeClr val="bg1">
              <a:alpha val="54901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defRPr/>
            </a:pPr>
            <a:endParaRPr lang="zh-TW" altLang="en-US" smtClean="0"/>
          </a:p>
        </p:txBody>
      </p:sp>
      <p:sp>
        <p:nvSpPr>
          <p:cNvPr id="1035" name="AutoShape 11"/>
          <p:cNvSpPr>
            <a:spLocks noChangeArrowheads="1"/>
          </p:cNvSpPr>
          <p:nvPr/>
        </p:nvSpPr>
        <p:spPr bwMode="auto">
          <a:xfrm rot="-5400000">
            <a:off x="2268537" y="6092826"/>
            <a:ext cx="360363" cy="360362"/>
          </a:xfrm>
          <a:prstGeom prst="flowChartMerge">
            <a:avLst/>
          </a:prstGeom>
          <a:solidFill>
            <a:schemeClr val="bg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defRPr/>
            </a:pPr>
            <a:endParaRPr lang="zh-TW" altLang="en-US" smtClean="0"/>
          </a:p>
        </p:txBody>
      </p:sp>
      <p:sp>
        <p:nvSpPr>
          <p:cNvPr id="49164" name="Rectangle 1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1" sz="1400" b="1" u="sng">
                <a:solidFill>
                  <a:schemeClr val="bg1"/>
                </a:solidFill>
                <a:latin typeface="Arial" charset="0"/>
              </a:defRPr>
            </a:lvl1pPr>
          </a:lstStyle>
          <a:p>
            <a:pPr>
              <a:defRPr/>
            </a:pPr>
            <a:fld id="{D6DEAA63-1FE3-4C20-9170-AB99FC3261BA}" type="datetime1">
              <a:rPr lang="zh-TW" altLang="en-US"/>
              <a:pPr>
                <a:defRPr/>
              </a:pPr>
              <a:t>2017/11/1</a:t>
            </a:fld>
            <a:endParaRPr lang="en-US" altLang="zh-TW"/>
          </a:p>
        </p:txBody>
      </p:sp>
      <p:sp>
        <p:nvSpPr>
          <p:cNvPr id="4916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90925" y="6237288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kumimoji="1" sz="1400" b="1" smtClean="0"/>
            </a:lvl1pPr>
          </a:lstStyle>
          <a:p>
            <a:pPr>
              <a:defRPr/>
            </a:pPr>
            <a:fld id="{FFBC5242-2B8A-468A-93C9-B8512ADE527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grpSp>
        <p:nvGrpSpPr>
          <p:cNvPr id="1038" name="Group 14"/>
          <p:cNvGrpSpPr>
            <a:grpSpLocks/>
          </p:cNvGrpSpPr>
          <p:nvPr/>
        </p:nvGrpSpPr>
        <p:grpSpPr bwMode="auto">
          <a:xfrm>
            <a:off x="7235825" y="5949950"/>
            <a:ext cx="1639888" cy="774700"/>
            <a:chOff x="4433" y="3713"/>
            <a:chExt cx="1169" cy="579"/>
          </a:xfrm>
        </p:grpSpPr>
        <p:pic>
          <p:nvPicPr>
            <p:cNvPr id="1042" name="Picture 15" descr="Ciis_mark1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067" r="46802"/>
            <a:stretch>
              <a:fillRect/>
            </a:stretch>
          </p:blipFill>
          <p:spPr bwMode="auto">
            <a:xfrm>
              <a:off x="4433" y="3713"/>
              <a:ext cx="494" cy="5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43" name="Rectangle 16"/>
            <p:cNvSpPr>
              <a:spLocks noChangeArrowheads="1"/>
            </p:cNvSpPr>
            <p:nvPr/>
          </p:nvSpPr>
          <p:spPr bwMode="auto">
            <a:xfrm>
              <a:off x="4967" y="3968"/>
              <a:ext cx="182" cy="1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defRPr/>
              </a:pPr>
              <a:r>
                <a:rPr kumimoji="1" lang="en-US" altLang="zh-TW" b="1" smtClean="0"/>
                <a:t>L</a:t>
              </a:r>
            </a:p>
          </p:txBody>
        </p:sp>
        <p:sp>
          <p:nvSpPr>
            <p:cNvPr id="1044" name="Rectangle 17"/>
            <p:cNvSpPr>
              <a:spLocks noChangeArrowheads="1"/>
            </p:cNvSpPr>
            <p:nvPr/>
          </p:nvSpPr>
          <p:spPr bwMode="auto">
            <a:xfrm>
              <a:off x="5195" y="4059"/>
              <a:ext cx="181" cy="18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defRPr/>
              </a:pPr>
              <a:r>
                <a:rPr kumimoji="1" lang="en-US" altLang="zh-TW" b="1" smtClean="0"/>
                <a:t>A</a:t>
              </a:r>
            </a:p>
          </p:txBody>
        </p:sp>
        <p:sp>
          <p:nvSpPr>
            <p:cNvPr id="1045" name="Rectangle 18"/>
            <p:cNvSpPr>
              <a:spLocks noChangeArrowheads="1"/>
            </p:cNvSpPr>
            <p:nvPr/>
          </p:nvSpPr>
          <p:spPr bwMode="auto">
            <a:xfrm>
              <a:off x="5420" y="3922"/>
              <a:ext cx="182" cy="18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defRPr/>
              </a:pPr>
              <a:r>
                <a:rPr kumimoji="1" lang="en-US" altLang="zh-TW" b="1" smtClean="0"/>
                <a:t>B</a:t>
              </a:r>
            </a:p>
          </p:txBody>
        </p:sp>
      </p:grpSp>
      <p:sp>
        <p:nvSpPr>
          <p:cNvPr id="1039" name="Line 19"/>
          <p:cNvSpPr>
            <a:spLocks noChangeShapeType="1"/>
          </p:cNvSpPr>
          <p:nvPr/>
        </p:nvSpPr>
        <p:spPr bwMode="auto">
          <a:xfrm flipH="1">
            <a:off x="2268538" y="6669088"/>
            <a:ext cx="9350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40" name="Line 20"/>
          <p:cNvSpPr>
            <a:spLocks noChangeShapeType="1"/>
          </p:cNvSpPr>
          <p:nvPr/>
        </p:nvSpPr>
        <p:spPr bwMode="auto">
          <a:xfrm flipV="1">
            <a:off x="2268538" y="6453188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41" name="Line 21"/>
          <p:cNvSpPr>
            <a:spLocks noChangeShapeType="1"/>
          </p:cNvSpPr>
          <p:nvPr/>
        </p:nvSpPr>
        <p:spPr bwMode="auto">
          <a:xfrm>
            <a:off x="3203575" y="6669088"/>
            <a:ext cx="0" cy="1889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</p:sldLayoutIdLst>
  <p:hf hdr="0" ft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anose="02020603050405020304" pitchFamily="18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標題 1"/>
          <p:cNvSpPr>
            <a:spLocks noGrp="1"/>
          </p:cNvSpPr>
          <p:nvPr>
            <p:ph type="title"/>
          </p:nvPr>
        </p:nvSpPr>
        <p:spPr>
          <a:xfrm>
            <a:off x="457200" y="2173288"/>
            <a:ext cx="8229600" cy="1143000"/>
          </a:xfrm>
        </p:spPr>
        <p:txBody>
          <a:bodyPr/>
          <a:lstStyle/>
          <a:p>
            <a:r>
              <a:rPr lang="en-US" altLang="zh-TW" sz="3200" dirty="0"/>
              <a:t>An NFV-based Video Quality Assessment Method over 5G Small Cell Networks </a:t>
            </a:r>
            <a:endParaRPr lang="en-US" altLang="zh-TW" sz="3200" dirty="0">
              <a:solidFill>
                <a:schemeClr val="tx1"/>
              </a:solidFill>
            </a:endParaRPr>
          </a:p>
        </p:txBody>
      </p:sp>
      <p:sp>
        <p:nvSpPr>
          <p:cNvPr id="2051" name="內容版面配置區 2"/>
          <p:cNvSpPr>
            <a:spLocks noGrp="1"/>
          </p:cNvSpPr>
          <p:nvPr>
            <p:ph idx="1"/>
          </p:nvPr>
        </p:nvSpPr>
        <p:spPr>
          <a:xfrm>
            <a:off x="479425" y="4449763"/>
            <a:ext cx="8229600" cy="4527550"/>
          </a:xfrm>
        </p:spPr>
        <p:txBody>
          <a:bodyPr/>
          <a:lstStyle/>
          <a:p>
            <a:pPr marL="0" indent="0" algn="r">
              <a:buFontTx/>
              <a:buNone/>
            </a:pPr>
            <a:r>
              <a:rPr lang="en-US" altLang="zh-TW" sz="2000" dirty="0" smtClean="0"/>
              <a:t>Presenter: </a:t>
            </a:r>
            <a:r>
              <a:rPr lang="en-US" altLang="zh-TW" sz="2000" dirty="0" err="1" smtClean="0"/>
              <a:t>Tseng,Kuo</a:t>
            </a:r>
            <a:r>
              <a:rPr lang="en-US" altLang="zh-TW" sz="2000" dirty="0" smtClean="0"/>
              <a:t> Wei</a:t>
            </a:r>
          </a:p>
          <a:p>
            <a:pPr marL="0" indent="0" algn="r">
              <a:buNone/>
            </a:pPr>
            <a:r>
              <a:rPr lang="en-US" altLang="zh-TW" sz="2000" dirty="0" err="1" smtClean="0"/>
              <a:t>Advisor:Lee</a:t>
            </a:r>
            <a:r>
              <a:rPr lang="en-US" altLang="zh-TW" sz="2000" dirty="0" smtClean="0"/>
              <a:t>,</a:t>
            </a:r>
            <a:r>
              <a:rPr lang="en-US" altLang="zh-TW" sz="2000" dirty="0"/>
              <a:t> </a:t>
            </a:r>
            <a:r>
              <a:rPr lang="en-US" altLang="zh-TW" sz="2000" dirty="0" smtClean="0"/>
              <a:t>Chung Nan</a:t>
            </a:r>
            <a:endParaRPr lang="en-US" altLang="zh-TW" sz="2000" dirty="0"/>
          </a:p>
          <a:p>
            <a:pPr marL="0" indent="0" algn="r">
              <a:buFontTx/>
              <a:buNone/>
            </a:pPr>
            <a:endParaRPr lang="zh-TW" altLang="en-US" sz="2000" dirty="0"/>
          </a:p>
        </p:txBody>
      </p:sp>
      <p:sp>
        <p:nvSpPr>
          <p:cNvPr id="2052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3B11AE0-DC3D-475F-8EE3-80C595AD34A0}" type="datetime1">
              <a:rPr lang="zh-TW" altLang="en-US" sz="14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2017/11/1</a:t>
            </a:fld>
            <a:endParaRPr lang="en-US" altLang="zh-TW" sz="1400" smtClean="0">
              <a:solidFill>
                <a:schemeClr val="bg1"/>
              </a:solidFill>
            </a:endParaRPr>
          </a:p>
        </p:txBody>
      </p:sp>
      <p:sp>
        <p:nvSpPr>
          <p:cNvPr id="2053" name="投影片編號版面配置區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7A7EB30-C2B8-4FD3-87ED-5B32294250E0}" type="slidenum">
              <a:rPr lang="en-US" altLang="zh-TW" sz="1400"/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zh-TW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</a:p>
        </p:txBody>
      </p:sp>
      <p:sp>
        <p:nvSpPr>
          <p:cNvPr id="3077" name="Rectangle 3"/>
          <p:cNvSpPr>
            <a:spLocks noGrp="1" noChangeArrowheads="1"/>
          </p:cNvSpPr>
          <p:nvPr>
            <p:ph idx="1"/>
          </p:nvPr>
        </p:nvSpPr>
        <p:spPr>
          <a:xfrm>
            <a:off x="251520" y="1628800"/>
            <a:ext cx="8229600" cy="4525963"/>
          </a:xfrm>
        </p:spPr>
        <p:txBody>
          <a:bodyPr/>
          <a:lstStyle/>
          <a:p>
            <a:pPr eaLnBrk="1" hangingPunct="1"/>
            <a:r>
              <a:rPr lang="en-US" altLang="zh-TW" sz="2800" dirty="0" smtClean="0"/>
              <a:t>Introduction</a:t>
            </a:r>
          </a:p>
          <a:p>
            <a:r>
              <a:rPr lang="en-US" altLang="zh-TW" sz="2800" dirty="0" err="1" smtClean="0"/>
              <a:t>Virtualisation</a:t>
            </a:r>
            <a:r>
              <a:rPr lang="en-US" altLang="zh-TW" sz="2800" dirty="0" smtClean="0"/>
              <a:t> in </a:t>
            </a:r>
            <a:r>
              <a:rPr lang="en-US" altLang="zh-TW" sz="2800" dirty="0"/>
              <a:t>S</a:t>
            </a:r>
            <a:r>
              <a:rPr lang="en-US" altLang="zh-TW" sz="2800" dirty="0" smtClean="0"/>
              <a:t>mall Cell networks</a:t>
            </a:r>
          </a:p>
          <a:p>
            <a:r>
              <a:rPr lang="en-US" altLang="zh-TW" sz="2800" dirty="0" smtClean="0"/>
              <a:t>The proposed </a:t>
            </a:r>
            <a:r>
              <a:rPr lang="en-US" altLang="zh-TW" sz="2800" dirty="0" err="1" smtClean="0"/>
              <a:t>SRRaaS</a:t>
            </a:r>
            <a:endParaRPr lang="en-US" altLang="zh-TW" sz="2800" dirty="0" smtClean="0"/>
          </a:p>
          <a:p>
            <a:r>
              <a:rPr lang="en-US" altLang="zh-TW" sz="2800" dirty="0" smtClean="0"/>
              <a:t>Experimental testbed</a:t>
            </a:r>
          </a:p>
          <a:p>
            <a:r>
              <a:rPr lang="en-US" altLang="zh-TW" sz="2800" dirty="0" smtClean="0"/>
              <a:t>Performance evaluation of </a:t>
            </a:r>
            <a:r>
              <a:rPr lang="en-US" altLang="zh-TW" sz="2800" dirty="0" err="1" smtClean="0"/>
              <a:t>SRRaaS</a:t>
            </a:r>
            <a:endParaRPr lang="en-US" altLang="zh-TW" sz="2800" dirty="0" smtClean="0"/>
          </a:p>
          <a:p>
            <a:pPr eaLnBrk="1" hangingPunct="1"/>
            <a:r>
              <a:rPr lang="en-US" altLang="zh-TW" sz="2800" dirty="0" smtClean="0"/>
              <a:t>Conclusions</a:t>
            </a:r>
            <a:endParaRPr lang="en-US" altLang="zh-TW" sz="2800" dirty="0" smtClean="0"/>
          </a:p>
        </p:txBody>
      </p:sp>
      <p:sp>
        <p:nvSpPr>
          <p:cNvPr id="3074" name="日期版面配置區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0689520-A0AB-4C9A-91E0-C718B8E57952}" type="datetime1">
              <a:rPr lang="zh-TW" altLang="en-US" sz="14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2017/11/1</a:t>
            </a:fld>
            <a:endParaRPr lang="en-US" altLang="zh-TW" sz="1400" smtClean="0">
              <a:solidFill>
                <a:schemeClr val="bg1"/>
              </a:solidFill>
            </a:endParaRPr>
          </a:p>
        </p:txBody>
      </p:sp>
      <p:sp>
        <p:nvSpPr>
          <p:cNvPr id="3075" name="投影片編號版面配置區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A3AD2C6-1A82-4CA6-B192-7CB8425C532D}" type="slidenum">
              <a:rPr lang="en-US" altLang="zh-TW" sz="1400"/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zh-TW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Introduction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F12C7AD-0CD0-4F3E-B716-C1E505DC62BA}" type="datetime1">
              <a:rPr lang="zh-TW" altLang="en-US" smtClean="0"/>
              <a:pPr>
                <a:defRPr/>
              </a:pPr>
              <a:t>2017/11/1</a:t>
            </a:fld>
            <a:endParaRPr lang="en-US" altLang="zh-TW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D54BB91-E0C9-4FB8-9537-3EE5D27525B1}" type="slidenum">
              <a:rPr lang="en-US" altLang="zh-TW" smtClean="0"/>
              <a:pPr>
                <a:defRPr/>
              </a:pPr>
              <a:t>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83946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Virtualisation</a:t>
            </a:r>
            <a:r>
              <a:rPr lang="en-US" altLang="zh-TW" dirty="0"/>
              <a:t> in Small Cell </a:t>
            </a:r>
            <a:r>
              <a:rPr lang="en-US" altLang="zh-TW" dirty="0" smtClean="0"/>
              <a:t>networks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F12C7AD-0CD0-4F3E-B716-C1E505DC62BA}" type="datetime1">
              <a:rPr lang="zh-TW" altLang="en-US" smtClean="0"/>
              <a:pPr>
                <a:defRPr/>
              </a:pPr>
              <a:t>2017/11/1</a:t>
            </a:fld>
            <a:endParaRPr lang="en-US" altLang="zh-TW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D54BB91-E0C9-4FB8-9537-3EE5D27525B1}" type="slidenum">
              <a:rPr lang="en-US" altLang="zh-TW" smtClean="0"/>
              <a:pPr>
                <a:defRPr/>
              </a:pPr>
              <a:t>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55639033"/>
      </p:ext>
    </p:extLst>
  </p:cSld>
  <p:clrMapOvr>
    <a:masterClrMapping/>
  </p:clrMapOvr>
</p:sld>
</file>

<file path=ppt/theme/theme1.xml><?xml version="1.0" encoding="utf-8"?>
<a:theme xmlns:a="http://schemas.openxmlformats.org/drawingml/2006/main" name="ciis_5">
  <a:themeElements>
    <a:clrScheme name="ciis_5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iis_5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pitchFamily="18" charset="-120"/>
          </a:defRPr>
        </a:defPPr>
      </a:lstStyle>
    </a:lnDef>
  </a:objectDefaults>
  <a:extraClrSchemeLst>
    <a:extraClrScheme>
      <a:clrScheme name="ciis_5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is_5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is_5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is_5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is_5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is_5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iis_5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iis_5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iis_5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iis_5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iis_5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iis_5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簡報1" id="{65528EDD-30D0-484A-8157-2E2AB6A7200D}" vid="{D1587E46-761F-4C2F-B34D-4A52024C468B}"/>
    </a:ext>
  </a:ext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CIISLab</Template>
  <TotalTime>69</TotalTime>
  <Words>61</Words>
  <Application>Microsoft Office PowerPoint</Application>
  <PresentationFormat>如螢幕大小 (4:3)</PresentationFormat>
  <Paragraphs>23</Paragraphs>
  <Slides>4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9" baseType="lpstr">
      <vt:lpstr>新細明體</vt:lpstr>
      <vt:lpstr>標楷體</vt:lpstr>
      <vt:lpstr>Arial</vt:lpstr>
      <vt:lpstr>Times New Roman</vt:lpstr>
      <vt:lpstr>ciis_5</vt:lpstr>
      <vt:lpstr>An NFV-based Video Quality Assessment Method over 5G Small Cell Networks </vt:lpstr>
      <vt:lpstr>Outline</vt:lpstr>
      <vt:lpstr>Introduction</vt:lpstr>
      <vt:lpstr>Virtualisation in Small Cell networks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NFV-based Video Quality Assessment Method over 5G Small Cell Networks</dc:title>
  <dc:creator>曾國維</dc:creator>
  <cp:lastModifiedBy>曾國維</cp:lastModifiedBy>
  <cp:revision>3</cp:revision>
  <dcterms:created xsi:type="dcterms:W3CDTF">2017-11-01T14:36:28Z</dcterms:created>
  <dcterms:modified xsi:type="dcterms:W3CDTF">2017-11-01T15:46:19Z</dcterms:modified>
</cp:coreProperties>
</file>