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2"/>
  </p:notesMasterIdLst>
  <p:handoutMasterIdLst>
    <p:handoutMasterId r:id="rId23"/>
  </p:handoutMasterIdLst>
  <p:sldIdLst>
    <p:sldId id="273" r:id="rId2"/>
    <p:sldId id="257" r:id="rId3"/>
    <p:sldId id="274" r:id="rId4"/>
    <p:sldId id="276" r:id="rId5"/>
    <p:sldId id="275" r:id="rId6"/>
    <p:sldId id="277" r:id="rId7"/>
    <p:sldId id="278" r:id="rId8"/>
    <p:sldId id="279" r:id="rId9"/>
    <p:sldId id="280" r:id="rId10"/>
    <p:sldId id="281" r:id="rId11"/>
    <p:sldId id="283" r:id="rId12"/>
    <p:sldId id="282" r:id="rId13"/>
    <p:sldId id="284" r:id="rId14"/>
    <p:sldId id="286" r:id="rId15"/>
    <p:sldId id="287" r:id="rId16"/>
    <p:sldId id="285" r:id="rId17"/>
    <p:sldId id="289" r:id="rId18"/>
    <p:sldId id="290" r:id="rId19"/>
    <p:sldId id="291" r:id="rId20"/>
    <p:sldId id="292" r:id="rId21"/>
  </p:sldIdLst>
  <p:sldSz cx="9144000" cy="6858000" type="screen4x3"/>
  <p:notesSz cx="6858000" cy="9144000"/>
  <p:defaultTextStyle>
    <a:defPPr>
      <a:defRPr lang="zh-TW"/>
    </a:defPPr>
    <a:lvl1pPr algn="l" rtl="0" eaLnBrk="0" fontAlgn="base" hangingPunct="0">
      <a:spcBef>
        <a:spcPct val="0"/>
      </a:spcBef>
      <a:spcAft>
        <a:spcPct val="0"/>
      </a:spcAft>
      <a:defRPr kern="1200">
        <a:solidFill>
          <a:schemeClr val="tx1"/>
        </a:solidFill>
        <a:latin typeface="Arial" charset="0"/>
        <a:ea typeface="新細明體" pitchFamily="18" charset="-120"/>
        <a:cs typeface="+mn-cs"/>
      </a:defRPr>
    </a:lvl1pPr>
    <a:lvl2pPr marL="457200" algn="l" rtl="0" eaLnBrk="0" fontAlgn="base" hangingPunct="0">
      <a:spcBef>
        <a:spcPct val="0"/>
      </a:spcBef>
      <a:spcAft>
        <a:spcPct val="0"/>
      </a:spcAft>
      <a:defRPr kern="1200">
        <a:solidFill>
          <a:schemeClr val="tx1"/>
        </a:solidFill>
        <a:latin typeface="Arial" charset="0"/>
        <a:ea typeface="新細明體" pitchFamily="18" charset="-120"/>
        <a:cs typeface="+mn-cs"/>
      </a:defRPr>
    </a:lvl2pPr>
    <a:lvl3pPr marL="914400" algn="l" rtl="0" eaLnBrk="0" fontAlgn="base" hangingPunct="0">
      <a:spcBef>
        <a:spcPct val="0"/>
      </a:spcBef>
      <a:spcAft>
        <a:spcPct val="0"/>
      </a:spcAft>
      <a:defRPr kern="1200">
        <a:solidFill>
          <a:schemeClr val="tx1"/>
        </a:solidFill>
        <a:latin typeface="Arial" charset="0"/>
        <a:ea typeface="新細明體" pitchFamily="18" charset="-120"/>
        <a:cs typeface="+mn-cs"/>
      </a:defRPr>
    </a:lvl3pPr>
    <a:lvl4pPr marL="1371600" algn="l" rtl="0" eaLnBrk="0" fontAlgn="base" hangingPunct="0">
      <a:spcBef>
        <a:spcPct val="0"/>
      </a:spcBef>
      <a:spcAft>
        <a:spcPct val="0"/>
      </a:spcAft>
      <a:defRPr kern="1200">
        <a:solidFill>
          <a:schemeClr val="tx1"/>
        </a:solidFill>
        <a:latin typeface="Arial" charset="0"/>
        <a:ea typeface="新細明體" pitchFamily="18" charset="-120"/>
        <a:cs typeface="+mn-cs"/>
      </a:defRPr>
    </a:lvl4pPr>
    <a:lvl5pPr marL="1828800" algn="l" rtl="0" eaLnBrk="0" fontAlgn="base" hangingPunct="0">
      <a:spcBef>
        <a:spcPct val="0"/>
      </a:spcBef>
      <a:spcAft>
        <a:spcPct val="0"/>
      </a:spcAft>
      <a:defRPr kern="1200">
        <a:solidFill>
          <a:schemeClr val="tx1"/>
        </a:solidFill>
        <a:latin typeface="Arial" charset="0"/>
        <a:ea typeface="新細明體" pitchFamily="18" charset="-120"/>
        <a:cs typeface="+mn-cs"/>
      </a:defRPr>
    </a:lvl5pPr>
    <a:lvl6pPr marL="2286000" algn="l" defTabSz="914400" rtl="0" eaLnBrk="1" latinLnBrk="0" hangingPunct="1">
      <a:defRPr kern="1200">
        <a:solidFill>
          <a:schemeClr val="tx1"/>
        </a:solidFill>
        <a:latin typeface="Arial" charset="0"/>
        <a:ea typeface="新細明體" pitchFamily="18" charset="-120"/>
        <a:cs typeface="+mn-cs"/>
      </a:defRPr>
    </a:lvl6pPr>
    <a:lvl7pPr marL="2743200" algn="l" defTabSz="914400" rtl="0" eaLnBrk="1" latinLnBrk="0" hangingPunct="1">
      <a:defRPr kern="1200">
        <a:solidFill>
          <a:schemeClr val="tx1"/>
        </a:solidFill>
        <a:latin typeface="Arial" charset="0"/>
        <a:ea typeface="新細明體" pitchFamily="18" charset="-120"/>
        <a:cs typeface="+mn-cs"/>
      </a:defRPr>
    </a:lvl7pPr>
    <a:lvl8pPr marL="3200400" algn="l" defTabSz="914400" rtl="0" eaLnBrk="1" latinLnBrk="0" hangingPunct="1">
      <a:defRPr kern="1200">
        <a:solidFill>
          <a:schemeClr val="tx1"/>
        </a:solidFill>
        <a:latin typeface="Arial" charset="0"/>
        <a:ea typeface="新細明體" pitchFamily="18" charset="-120"/>
        <a:cs typeface="+mn-cs"/>
      </a:defRPr>
    </a:lvl8pPr>
    <a:lvl9pPr marL="3657600" algn="l" defTabSz="914400" rtl="0" eaLnBrk="1" latinLnBrk="0" hangingPunct="1">
      <a:defRPr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99"/>
    <a:srgbClr val="D3E2F9"/>
    <a:srgbClr val="0066CC"/>
    <a:srgbClr val="E2E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358" autoAdjust="0"/>
  </p:normalViewPr>
  <p:slideViewPr>
    <p:cSldViewPr>
      <p:cViewPr varScale="1">
        <p:scale>
          <a:sx n="86" d="100"/>
          <a:sy n="86" d="100"/>
        </p:scale>
        <p:origin x="23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4096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TW"/>
          </a:p>
        </p:txBody>
      </p:sp>
      <p:sp>
        <p:nvSpPr>
          <p:cNvPr id="4096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vl1pPr>
          </a:lstStyle>
          <a:p>
            <a:pPr>
              <a:defRPr/>
            </a:pPr>
            <a:fld id="{7642B878-259C-4AF9-993E-5BCA8E3EC2D9}" type="slidenum">
              <a:rPr lang="en-US" altLang="zh-TW"/>
              <a:pPr>
                <a:defRPr/>
              </a:pPr>
              <a:t>‹#›</a:t>
            </a:fld>
            <a:endParaRPr lang="en-US" altLang="zh-TW"/>
          </a:p>
        </p:txBody>
      </p:sp>
    </p:spTree>
    <p:extLst>
      <p:ext uri="{BB962C8B-B14F-4D97-AF65-F5344CB8AC3E}">
        <p14:creationId xmlns:p14="http://schemas.microsoft.com/office/powerpoint/2010/main" val="3733517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Arial" charset="0"/>
              </a:defRPr>
            </a:lvl1pPr>
          </a:lstStyle>
          <a:p>
            <a:pPr>
              <a:defRPr/>
            </a:pPr>
            <a:endParaRPr lang="en-US" altLang="zh-TW"/>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Arial" charset="0"/>
              </a:defRPr>
            </a:lvl1pPr>
          </a:lstStyle>
          <a:p>
            <a:pPr>
              <a:defRPr/>
            </a:pPr>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vl1pPr>
          </a:lstStyle>
          <a:p>
            <a:pPr>
              <a:defRPr/>
            </a:pPr>
            <a:fld id="{02E29F45-4972-4E10-9C54-A3A7473FCD6A}" type="slidenum">
              <a:rPr lang="en-US" altLang="zh-TW"/>
              <a:pPr>
                <a:defRPr/>
              </a:pPr>
              <a:t>‹#›</a:t>
            </a:fld>
            <a:endParaRPr lang="en-US" altLang="zh-TW"/>
          </a:p>
        </p:txBody>
      </p:sp>
    </p:spTree>
    <p:extLst>
      <p:ext uri="{BB962C8B-B14F-4D97-AF65-F5344CB8AC3E}">
        <p14:creationId xmlns:p14="http://schemas.microsoft.com/office/powerpoint/2010/main" val="16984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這一篇論文時間</a:t>
            </a:r>
            <a:r>
              <a:rPr lang="en-US" altLang="zh-TW" dirty="0"/>
              <a:t>:</a:t>
            </a:r>
            <a:r>
              <a:rPr kumimoji="1" lang="en-US" altLang="zh-TW" sz="1200" b="1" i="0" kern="1200" dirty="0">
                <a:solidFill>
                  <a:schemeClr val="tx1"/>
                </a:solidFill>
                <a:effectLst/>
                <a:latin typeface="Arial" charset="0"/>
                <a:ea typeface="新細明體" pitchFamily="18" charset="-120"/>
                <a:cs typeface="+mn-cs"/>
              </a:rPr>
              <a:t>Date of Publication:</a:t>
            </a:r>
            <a:r>
              <a:rPr kumimoji="1" lang="en-US" altLang="zh-TW" sz="1200" b="0" i="0" kern="1200" dirty="0">
                <a:solidFill>
                  <a:schemeClr val="tx1"/>
                </a:solidFill>
                <a:effectLst/>
                <a:latin typeface="Arial" charset="0"/>
                <a:ea typeface="新細明體" pitchFamily="18" charset="-120"/>
                <a:cs typeface="+mn-cs"/>
              </a:rPr>
              <a:t> 15 June 2017 </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a:t>
            </a:fld>
            <a:endParaRPr lang="en-US" altLang="zh-TW"/>
          </a:p>
        </p:txBody>
      </p:sp>
    </p:spTree>
    <p:extLst>
      <p:ext uri="{BB962C8B-B14F-4D97-AF65-F5344CB8AC3E}">
        <p14:creationId xmlns:p14="http://schemas.microsoft.com/office/powerpoint/2010/main" val="3049823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backhaul</a:t>
            </a:r>
            <a:r>
              <a:rPr lang="zh-TW" altLang="en-US" dirty="0"/>
              <a:t> </a:t>
            </a:r>
            <a:r>
              <a:rPr lang="en-US" altLang="zh-TW" dirty="0"/>
              <a:t>link </a:t>
            </a:r>
            <a:r>
              <a:rPr lang="zh-TW" altLang="en-US" dirty="0"/>
              <a:t>下的傳輸協定是使用</a:t>
            </a:r>
            <a:r>
              <a:rPr lang="en-US" altLang="zh-TW" dirty="0"/>
              <a:t>GPRS</a:t>
            </a:r>
            <a:r>
              <a:rPr lang="zh-TW" altLang="en-US" dirty="0"/>
              <a:t> </a:t>
            </a:r>
            <a:r>
              <a:rPr lang="en-US" altLang="zh-TW" dirty="0"/>
              <a:t>transport protocol </a:t>
            </a:r>
            <a:r>
              <a:rPr lang="zh-TW" altLang="en-US" dirty="0"/>
              <a:t>，而</a:t>
            </a:r>
            <a:r>
              <a:rPr lang="en-US" altLang="zh-TW" dirty="0" err="1"/>
              <a:t>SRRaaS</a:t>
            </a:r>
            <a:r>
              <a:rPr lang="zh-TW" altLang="en-US" dirty="0"/>
              <a:t>和</a:t>
            </a:r>
            <a:r>
              <a:rPr lang="en-US" altLang="zh-TW" dirty="0"/>
              <a:t>OVS</a:t>
            </a:r>
            <a:r>
              <a:rPr lang="zh-TW" altLang="en-US" dirty="0"/>
              <a:t>需要的是</a:t>
            </a:r>
            <a:r>
              <a:rPr lang="en-US" altLang="zh-TW" dirty="0"/>
              <a:t>pure IP packet</a:t>
            </a:r>
            <a:r>
              <a:rPr lang="zh-TW" altLang="en-US" dirty="0"/>
              <a:t>，因此需要將流量這些</a:t>
            </a:r>
            <a:r>
              <a:rPr lang="en-US" altLang="zh-TW" dirty="0" err="1"/>
              <a:t>palket</a:t>
            </a:r>
            <a:r>
              <a:rPr lang="zh-TW" altLang="en-US" dirty="0"/>
              <a:t>其</a:t>
            </a:r>
            <a:r>
              <a:rPr lang="en-US" altLang="zh-TW" dirty="0"/>
              <a:t>GTP header </a:t>
            </a:r>
            <a:r>
              <a:rPr lang="zh-TW" altLang="en-US" dirty="0"/>
              <a:t>作解封裝的動作，然後將包含實際視頻數據的內部</a:t>
            </a:r>
            <a:r>
              <a:rPr lang="en-US" altLang="zh-TW" dirty="0"/>
              <a:t>IP</a:t>
            </a:r>
            <a:r>
              <a:rPr lang="zh-TW" altLang="en-US" dirty="0"/>
              <a:t>包轉發到 上層元件。</a:t>
            </a:r>
            <a:endParaRPr lang="en-US" altLang="zh-TW" dirty="0"/>
          </a:p>
          <a:p>
            <a:r>
              <a:rPr lang="zh-TW" altLang="en-US" dirty="0"/>
              <a:t>所以需要一個</a:t>
            </a:r>
            <a:r>
              <a:rPr lang="en-US" altLang="zh-TW" dirty="0" err="1"/>
              <a:t>vGTP</a:t>
            </a:r>
            <a:r>
              <a:rPr lang="zh-TW" altLang="en-US" dirty="0"/>
              <a:t>原件來處理，解封裝與再封裝動作，這邊透過的是</a:t>
            </a:r>
            <a:r>
              <a:rPr lang="en-US" altLang="zh-TW" dirty="0"/>
              <a:t>PF_RING</a:t>
            </a:r>
            <a:r>
              <a:rPr lang="zh-TW" altLang="en-US" dirty="0"/>
              <a:t>來實現，這邊一樣可以做到將</a:t>
            </a:r>
            <a:r>
              <a:rPr lang="en-US" altLang="zh-TW" dirty="0"/>
              <a:t>video</a:t>
            </a:r>
            <a:r>
              <a:rPr lang="zh-TW" altLang="en-US" dirty="0"/>
              <a:t>以外的</a:t>
            </a:r>
            <a:r>
              <a:rPr lang="en-US" altLang="zh-TW" dirty="0"/>
              <a:t>packet</a:t>
            </a:r>
            <a:r>
              <a:rPr lang="zh-TW" altLang="en-US" dirty="0"/>
              <a:t>在</a:t>
            </a:r>
            <a:r>
              <a:rPr lang="en-US" altLang="zh-TW" dirty="0"/>
              <a:t>EPC</a:t>
            </a:r>
            <a:r>
              <a:rPr lang="zh-TW" altLang="en-US" dirty="0"/>
              <a:t>和</a:t>
            </a:r>
            <a:r>
              <a:rPr lang="en-US" altLang="zh-TW" dirty="0" err="1"/>
              <a:t>ENodeB</a:t>
            </a:r>
            <a:r>
              <a:rPr lang="zh-TW" altLang="en-US" dirty="0"/>
              <a:t>中進行傳輸，並</a:t>
            </a:r>
            <a:r>
              <a:rPr lang="en-US" altLang="zh-TW" dirty="0"/>
              <a:t>video</a:t>
            </a:r>
            <a:r>
              <a:rPr lang="zh-TW" altLang="en-US" dirty="0"/>
              <a:t> </a:t>
            </a:r>
            <a:r>
              <a:rPr lang="en-US" altLang="zh-TW" dirty="0"/>
              <a:t>packet</a:t>
            </a:r>
            <a:r>
              <a:rPr lang="zh-TW" altLang="en-US" dirty="0"/>
              <a:t>送至</a:t>
            </a:r>
            <a:r>
              <a:rPr lang="en-US" altLang="zh-TW" dirty="0"/>
              <a:t>OVS</a:t>
            </a:r>
            <a:r>
              <a:rPr lang="zh-TW" altLang="en-US" dirty="0"/>
              <a:t>進行後續處理</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15</a:t>
            </a:fld>
            <a:endParaRPr lang="en-US" altLang="zh-TW"/>
          </a:p>
        </p:txBody>
      </p:sp>
    </p:spTree>
    <p:extLst>
      <p:ext uri="{BB962C8B-B14F-4D97-AF65-F5344CB8AC3E}">
        <p14:creationId xmlns:p14="http://schemas.microsoft.com/office/powerpoint/2010/main" val="288252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顯而易見的是，在短暫的延遲之後，當</a:t>
            </a:r>
            <a:r>
              <a:rPr lang="en-US" altLang="zh-TW" dirty="0"/>
              <a:t>backhaul link </a:t>
            </a:r>
            <a:r>
              <a:rPr lang="zh-TW" altLang="en-US" dirty="0"/>
              <a:t>擁擠時，視頻質量降低。</a:t>
            </a:r>
            <a:endParaRPr lang="en-US" altLang="zh-TW" dirty="0"/>
          </a:p>
          <a:p>
            <a:r>
              <a:rPr lang="zh-TW" altLang="en-US" dirty="0"/>
              <a:t>在</a:t>
            </a:r>
            <a:r>
              <a:rPr lang="en-US" altLang="zh-TW" dirty="0"/>
              <a:t>low spatial </a:t>
            </a:r>
            <a:r>
              <a:rPr lang="zh-TW" altLang="en-US" dirty="0"/>
              <a:t>和</a:t>
            </a:r>
            <a:r>
              <a:rPr lang="en-US" altLang="zh-TW" dirty="0"/>
              <a:t> temporal activity</a:t>
            </a:r>
            <a:r>
              <a:rPr lang="zh-TW" altLang="en-US" dirty="0"/>
              <a:t>下，顯示了視訊品質下降與頻寬減少有相關</a:t>
            </a:r>
            <a:endParaRPr lang="en-US" altLang="zh-TW" dirty="0"/>
          </a:p>
          <a:p>
            <a:r>
              <a:rPr lang="zh-TW" altLang="en-US" dirty="0"/>
              <a:t>在低空間和時間活動的情況下，圖</a:t>
            </a:r>
            <a:r>
              <a:rPr lang="en-US" altLang="zh-TW" dirty="0"/>
              <a:t>6</a:t>
            </a:r>
            <a:r>
              <a:rPr lang="zh-TW" altLang="en-US" dirty="0"/>
              <a:t>（</a:t>
            </a:r>
            <a:r>
              <a:rPr lang="en-US" altLang="zh-TW" dirty="0"/>
              <a:t>a</a:t>
            </a:r>
            <a:r>
              <a:rPr lang="zh-TW" altLang="en-US" dirty="0"/>
              <a:t>）顯示質量與帶寬減少相關。 例如，對於帶寬</a:t>
            </a:r>
            <a:r>
              <a:rPr lang="en-US" altLang="zh-TW" dirty="0"/>
              <a:t>1.800Kbps</a:t>
            </a:r>
            <a:r>
              <a:rPr lang="zh-TW" altLang="en-US" dirty="0"/>
              <a:t>，</a:t>
            </a:r>
            <a:r>
              <a:rPr lang="en-US" altLang="zh-TW" dirty="0"/>
              <a:t>SRR</a:t>
            </a:r>
            <a:r>
              <a:rPr lang="zh-TW" altLang="en-US" dirty="0"/>
              <a:t>下降到</a:t>
            </a:r>
            <a:r>
              <a:rPr lang="en-US" altLang="zh-TW" dirty="0"/>
              <a:t>0.9</a:t>
            </a:r>
            <a:r>
              <a:rPr lang="zh-TW" altLang="en-US" dirty="0"/>
              <a:t>，而對於帶寬</a:t>
            </a:r>
            <a:r>
              <a:rPr lang="en-US" altLang="zh-TW" dirty="0"/>
              <a:t>1.000Kbps</a:t>
            </a:r>
            <a:r>
              <a:rPr lang="zh-TW" altLang="en-US" dirty="0"/>
              <a:t>，</a:t>
            </a:r>
            <a:r>
              <a:rPr lang="en-US" altLang="zh-TW" dirty="0"/>
              <a:t>SRR</a:t>
            </a:r>
            <a:r>
              <a:rPr lang="zh-TW" altLang="en-US" dirty="0"/>
              <a:t>下降到</a:t>
            </a:r>
            <a:r>
              <a:rPr lang="en-US" altLang="zh-TW" dirty="0"/>
              <a:t>0.7</a:t>
            </a:r>
            <a:r>
              <a:rPr lang="zh-TW" altLang="en-US" dirty="0"/>
              <a:t>，即帶寬越少，視頻質量越低。</a:t>
            </a:r>
          </a:p>
          <a:p>
            <a:endParaRPr lang="en-US" altLang="zh-TW" dirty="0"/>
          </a:p>
          <a:p>
            <a:r>
              <a:rPr lang="zh-TW" altLang="en-US" dirty="0"/>
              <a:t>但是可以看到在</a:t>
            </a:r>
            <a:r>
              <a:rPr lang="en-US" altLang="zh-TW" dirty="0"/>
              <a:t>high activity</a:t>
            </a:r>
            <a:r>
              <a:rPr lang="zh-TW" altLang="en-US" dirty="0"/>
              <a:t>下的</a:t>
            </a:r>
            <a:r>
              <a:rPr lang="en-US" altLang="zh-TW" dirty="0"/>
              <a:t>SRR</a:t>
            </a:r>
            <a:r>
              <a:rPr lang="zh-TW" altLang="en-US" dirty="0"/>
              <a:t>下降是和頻寬量沒有直接關係的</a:t>
            </a:r>
            <a:endParaRPr lang="en-US" altLang="zh-TW" dirty="0"/>
          </a:p>
          <a:p>
            <a:r>
              <a:rPr lang="zh-TW" altLang="en-US" dirty="0"/>
              <a:t>對於</a:t>
            </a:r>
            <a:r>
              <a:rPr lang="en-US" altLang="zh-TW" dirty="0"/>
              <a:t>low activity</a:t>
            </a:r>
            <a:r>
              <a:rPr lang="zh-TW" altLang="en-US" dirty="0"/>
              <a:t>視頻</a:t>
            </a:r>
            <a:r>
              <a:rPr lang="en-US" altLang="zh-TW" dirty="0"/>
              <a:t>signal </a:t>
            </a:r>
            <a:r>
              <a:rPr lang="zh-TW" altLang="en-US" dirty="0"/>
              <a:t>，每一</a:t>
            </a:r>
            <a:r>
              <a:rPr lang="en-US" altLang="zh-TW" dirty="0"/>
              <a:t>frame</a:t>
            </a:r>
            <a:r>
              <a:rPr lang="zh-TW" altLang="en-US" dirty="0"/>
              <a:t>與下一</a:t>
            </a:r>
            <a:r>
              <a:rPr lang="en-US" altLang="zh-TW" dirty="0"/>
              <a:t>frame</a:t>
            </a:r>
            <a:r>
              <a:rPr lang="zh-TW" altLang="en-US" dirty="0"/>
              <a:t>相差很小，這導致了非常小的殘差信息。</a:t>
            </a:r>
            <a:endParaRPr lang="en-US" altLang="zh-TW" dirty="0"/>
          </a:p>
          <a:p>
            <a:r>
              <a:rPr lang="zh-TW" altLang="en-US" dirty="0"/>
              <a:t>因此，這種幀的丟失不會顯著影響解碼過程，因此質量逐漸下降</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17</a:t>
            </a:fld>
            <a:endParaRPr lang="en-US" altLang="zh-TW"/>
          </a:p>
        </p:txBody>
      </p:sp>
    </p:spTree>
    <p:extLst>
      <p:ext uri="{BB962C8B-B14F-4D97-AF65-F5344CB8AC3E}">
        <p14:creationId xmlns:p14="http://schemas.microsoft.com/office/powerpoint/2010/main" val="214150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這是由於解碼過程中兩個測試信號之間每幀的統計意義不同。</a:t>
            </a:r>
          </a:p>
          <a:p>
            <a:r>
              <a:rPr lang="zh-TW" altLang="en-US" dirty="0"/>
              <a:t>更具體地說，對於低動態視頻信號，每一幀與下一幀的差別很小，這導致了非常小的殘差信息。因此，這種幀的丟失不會顯著影響解碼過程，因此質量逐漸下降（在 減少回程帶寬的類似方式）</a:t>
            </a:r>
          </a:p>
          <a:p>
            <a:r>
              <a:rPr lang="zh-TW" altLang="en-US" dirty="0"/>
              <a:t>但是，在高動態視頻內容的情況下，每個視頻幀包含顯著更高的殘差信息，這意味著對於正確的決定過程來說更為重要。 因此，丟失包含重要殘餘信息的這種幀會嚴重影響解碼過程，導致錯誤傳播和解碼偽像，從而導致質量下降得非常快。</a:t>
            </a:r>
            <a:endParaRPr lang="en-US" altLang="zh-TW" dirty="0"/>
          </a:p>
          <a:p>
            <a:r>
              <a:rPr lang="zh-TW" altLang="en-US" dirty="0"/>
              <a:t>從圖</a:t>
            </a:r>
            <a:r>
              <a:rPr lang="en-US" altLang="zh-TW" dirty="0"/>
              <a:t>6</a:t>
            </a:r>
            <a:r>
              <a:rPr lang="zh-TW" altLang="en-US" dirty="0"/>
              <a:t>（</a:t>
            </a:r>
            <a:r>
              <a:rPr lang="en-US" altLang="zh-TW" dirty="0"/>
              <a:t>a</a:t>
            </a:r>
            <a:r>
              <a:rPr lang="zh-TW" altLang="en-US" dirty="0"/>
              <a:t>）和（</a:t>
            </a:r>
            <a:r>
              <a:rPr lang="en-US" altLang="zh-TW" dirty="0"/>
              <a:t>b</a:t>
            </a:r>
            <a:r>
              <a:rPr lang="zh-TW" altLang="en-US" dirty="0"/>
              <a:t>）可以明顯看出，儘管帶寬降低命令已經應用於</a:t>
            </a:r>
            <a:r>
              <a:rPr lang="en-US" altLang="zh-TW" dirty="0"/>
              <a:t>OVS</a:t>
            </a:r>
            <a:r>
              <a:rPr lang="zh-TW" altLang="en-US" dirty="0"/>
              <a:t>，但是視頻質量仍然很高，並且在數百幀的延遲之後下降。這是因為</a:t>
            </a:r>
            <a:r>
              <a:rPr lang="en-US" altLang="zh-TW" dirty="0"/>
              <a:t>OVS</a:t>
            </a:r>
            <a:r>
              <a:rPr lang="zh-TW" altLang="en-US" dirty="0"/>
              <a:t>遵循</a:t>
            </a:r>
            <a:r>
              <a:rPr lang="en-US" altLang="zh-TW" dirty="0"/>
              <a:t>Leaky Bucket</a:t>
            </a:r>
            <a:r>
              <a:rPr lang="zh-TW" altLang="en-US" dirty="0"/>
              <a:t>算法</a:t>
            </a:r>
            <a:r>
              <a:rPr lang="en-US" altLang="zh-TW" dirty="0"/>
              <a:t>[23]</a:t>
            </a:r>
            <a:r>
              <a:rPr lang="zh-TW" altLang="en-US" dirty="0"/>
              <a:t>來限制帶寬。</a:t>
            </a:r>
          </a:p>
          <a:p>
            <a:r>
              <a:rPr lang="zh-TW" altLang="en-US" dirty="0"/>
              <a:t>這意味著有一個緩衝區接收要發送的</a:t>
            </a:r>
            <a:r>
              <a:rPr lang="en-US" altLang="zh-TW" dirty="0"/>
              <a:t>IP</a:t>
            </a:r>
            <a:r>
              <a:rPr lang="zh-TW" altLang="en-US" dirty="0"/>
              <a:t>數據包，並以帶寬限制確定的恆定比特率將其轉發到目的地。一開始，當緩衝區未滿時，在緩衝區接收的所有</a:t>
            </a:r>
            <a:r>
              <a:rPr lang="en-US" altLang="zh-TW" dirty="0"/>
              <a:t>IP</a:t>
            </a:r>
            <a:r>
              <a:rPr lang="zh-TW" altLang="en-US" dirty="0"/>
              <a:t>數據包都被轉發到目的地。所以，有一個很短的時間間隔（直到緩衝區滿）沒有應用帶寬限制（沒有數據包被丟棄）和</a:t>
            </a:r>
            <a:r>
              <a:rPr lang="en-US" altLang="zh-TW" dirty="0"/>
              <a:t>SRR</a:t>
            </a:r>
            <a:r>
              <a:rPr lang="zh-TW" altLang="en-US" dirty="0"/>
              <a:t>保持不受影響。</a:t>
            </a:r>
          </a:p>
          <a:p>
            <a:r>
              <a:rPr lang="zh-TW" altLang="en-US" dirty="0"/>
              <a:t>經過一段時間（或者等同於一些幀），緩衝器變滿，帶寬減小，導致視頻質量的等級。很明顯，帶寬越低，填充緩衝區所需的時間就越短，如圖</a:t>
            </a:r>
            <a:r>
              <a:rPr lang="en-US" altLang="zh-TW" dirty="0"/>
              <a:t>6</a:t>
            </a:r>
            <a:r>
              <a:rPr lang="zh-TW" altLang="en-US" dirty="0"/>
              <a:t>所示。</a:t>
            </a:r>
          </a:p>
          <a:p>
            <a:r>
              <a:rPr lang="zh-TW" altLang="en-US" dirty="0"/>
              <a:t>當然，在典型的部署中，視頻質量將不會被允許下降太多，並且將採用源速率適配，丟失保護（例如</a:t>
            </a:r>
            <a:r>
              <a:rPr lang="en-US" altLang="zh-TW" dirty="0"/>
              <a:t>FEC</a:t>
            </a:r>
            <a:r>
              <a:rPr lang="zh-TW" altLang="en-US" dirty="0"/>
              <a:t>）或錯誤隱藏技術的機制來保持視頻質量盡可能小的降低。為了適應這種事件，通過代碼轉換器在存在源速率適配機制的情況下進行了進一步的實驗。因此，對於從</a:t>
            </a:r>
            <a:r>
              <a:rPr lang="en-US" altLang="zh-TW" dirty="0"/>
              <a:t>1800</a:t>
            </a:r>
            <a:r>
              <a:rPr lang="zh-TW" altLang="en-US" dirty="0"/>
              <a:t>到</a:t>
            </a:r>
            <a:r>
              <a:rPr lang="en-US" altLang="zh-TW" dirty="0"/>
              <a:t>1000 Kbps</a:t>
            </a:r>
            <a:r>
              <a:rPr lang="zh-TW" altLang="en-US" dirty="0"/>
              <a:t>的各種回程帶寬，將</a:t>
            </a:r>
            <a:r>
              <a:rPr lang="en-US" altLang="zh-TW" dirty="0"/>
              <a:t>2000 Kbps</a:t>
            </a:r>
            <a:r>
              <a:rPr lang="zh-TW" altLang="en-US" dirty="0"/>
              <a:t>的初始視頻源速率轉碼為相應的比特率以匹配可用帶寬。圖</a:t>
            </a:r>
            <a:r>
              <a:rPr lang="en-US" altLang="zh-TW" dirty="0"/>
              <a:t>7</a:t>
            </a:r>
            <a:r>
              <a:rPr lang="zh-TW" altLang="en-US" dirty="0"/>
              <a:t>（</a:t>
            </a:r>
            <a:r>
              <a:rPr lang="en-US" altLang="zh-TW" dirty="0"/>
              <a:t>a</a:t>
            </a:r>
            <a:r>
              <a:rPr lang="zh-TW" altLang="en-US" dirty="0"/>
              <a:t>）和（</a:t>
            </a:r>
            <a:r>
              <a:rPr lang="en-US" altLang="zh-TW" dirty="0"/>
              <a:t>b</a:t>
            </a:r>
            <a:r>
              <a:rPr lang="zh-TW" altLang="en-US" dirty="0"/>
              <a:t>）分別顯示</a:t>
            </a:r>
            <a:r>
              <a:rPr lang="en-US" altLang="zh-TW" dirty="0" err="1"/>
              <a:t>KristenandSara</a:t>
            </a:r>
            <a:r>
              <a:rPr lang="zh-TW" altLang="en-US" dirty="0"/>
              <a:t>和</a:t>
            </a:r>
            <a:r>
              <a:rPr lang="en-US" altLang="zh-TW" dirty="0" err="1"/>
              <a:t>BasketballDrill</a:t>
            </a:r>
            <a:r>
              <a:rPr lang="zh-TW" altLang="en-US" dirty="0"/>
              <a:t>的結果。圖</a:t>
            </a:r>
            <a:r>
              <a:rPr lang="en-US" altLang="zh-TW" dirty="0"/>
              <a:t>7</a:t>
            </a:r>
            <a:r>
              <a:rPr lang="zh-TW" altLang="en-US" dirty="0"/>
              <a:t>示出了當視頻速率匹配可用帶寬時，對於回程鏈路的各種帶寬值，</a:t>
            </a:r>
            <a:r>
              <a:rPr lang="en-US" altLang="zh-TW" dirty="0"/>
              <a:t>SRR</a:t>
            </a:r>
            <a:r>
              <a:rPr lang="zh-TW" altLang="en-US" dirty="0"/>
              <a:t>對幀的序列號的圖。從圖</a:t>
            </a:r>
            <a:r>
              <a:rPr lang="en-US" altLang="zh-TW" dirty="0"/>
              <a:t>a</a:t>
            </a:r>
            <a:r>
              <a:rPr lang="zh-TW" altLang="en-US" dirty="0"/>
              <a:t>和</a:t>
            </a:r>
            <a:r>
              <a:rPr lang="en-US" altLang="zh-TW" dirty="0"/>
              <a:t>b</a:t>
            </a:r>
            <a:r>
              <a:rPr lang="zh-TW" altLang="en-US" dirty="0"/>
              <a:t>可以看出，視頻質量略有下降，在</a:t>
            </a:r>
            <a:r>
              <a:rPr lang="en-US" altLang="zh-TW" dirty="0" err="1"/>
              <a:t>KristenandSara</a:t>
            </a:r>
            <a:r>
              <a:rPr lang="zh-TW" altLang="en-US" dirty="0"/>
              <a:t>仍然高於</a:t>
            </a:r>
            <a:r>
              <a:rPr lang="en-US" altLang="zh-TW" dirty="0"/>
              <a:t>0.98</a:t>
            </a:r>
            <a:r>
              <a:rPr lang="zh-TW" altLang="en-US" dirty="0"/>
              <a:t>，而</a:t>
            </a:r>
            <a:r>
              <a:rPr lang="en-US" altLang="zh-TW" dirty="0" err="1"/>
              <a:t>BasketballDrill</a:t>
            </a:r>
            <a:r>
              <a:rPr lang="zh-TW" altLang="en-US" dirty="0"/>
              <a:t>則高於</a:t>
            </a:r>
            <a:r>
              <a:rPr lang="en-US" altLang="zh-TW" dirty="0"/>
              <a:t>0.94</a:t>
            </a:r>
            <a:r>
              <a:rPr lang="zh-TW" altLang="en-US" dirty="0"/>
              <a:t>。</a:t>
            </a:r>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18</a:t>
            </a:fld>
            <a:endParaRPr lang="en-US" altLang="zh-TW"/>
          </a:p>
        </p:txBody>
      </p:sp>
    </p:spTree>
    <p:extLst>
      <p:ext uri="{BB962C8B-B14F-4D97-AF65-F5344CB8AC3E}">
        <p14:creationId xmlns:p14="http://schemas.microsoft.com/office/powerpoint/2010/main" val="583523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經過</a:t>
            </a:r>
            <a:r>
              <a:rPr lang="en-US" altLang="zh-TW" dirty="0"/>
              <a:t>source adaption</a:t>
            </a:r>
            <a:r>
              <a:rPr lang="zh-TW" altLang="en-US" dirty="0"/>
              <a:t>後測量的結果後</a:t>
            </a:r>
            <a:r>
              <a:rPr lang="en-US" altLang="zh-TW" dirty="0"/>
              <a:t>SRR</a:t>
            </a:r>
            <a:r>
              <a:rPr lang="zh-TW" altLang="en-US" dirty="0"/>
              <a:t>就不會像前面那麼明顯下降</a:t>
            </a:r>
            <a:endParaRPr lang="en-US" altLang="zh-TW" dirty="0"/>
          </a:p>
          <a:p>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19</a:t>
            </a:fld>
            <a:endParaRPr lang="en-US" altLang="zh-TW"/>
          </a:p>
        </p:txBody>
      </p:sp>
    </p:spTree>
    <p:extLst>
      <p:ext uri="{BB962C8B-B14F-4D97-AF65-F5344CB8AC3E}">
        <p14:creationId xmlns:p14="http://schemas.microsoft.com/office/powerpoint/2010/main" val="161224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這篇文章的的重點主要集中在將一個新的視頻質量評估方法</a:t>
            </a:r>
            <a:r>
              <a:rPr lang="en-US" altLang="zh-TW" dirty="0"/>
              <a:t>(SRR</a:t>
            </a:r>
            <a:r>
              <a:rPr lang="zh-TW" altLang="en-US" dirty="0"/>
              <a:t>為作者提出</a:t>
            </a:r>
            <a:r>
              <a:rPr lang="en-US" altLang="zh-TW" dirty="0"/>
              <a:t>)</a:t>
            </a:r>
            <a:r>
              <a:rPr lang="zh-TW" altLang="en-US" dirty="0"/>
              <a:t>的實現於</a:t>
            </a:r>
            <a:r>
              <a:rPr lang="en-US" altLang="zh-TW" dirty="0"/>
              <a:t>5G</a:t>
            </a:r>
            <a:r>
              <a:rPr lang="zh-TW" altLang="en-US" dirty="0"/>
              <a:t>架構中和性能評估，遵循</a:t>
            </a:r>
            <a:r>
              <a:rPr lang="en-US" altLang="zh-TW" dirty="0"/>
              <a:t>small cell</a:t>
            </a:r>
            <a:r>
              <a:rPr lang="zh-TW" altLang="en-US" dirty="0"/>
              <a:t>的部署架構</a:t>
            </a:r>
            <a:endParaRPr lang="en-US" altLang="zh-TW" dirty="0"/>
          </a:p>
          <a:p>
            <a:r>
              <a:rPr lang="zh-TW" altLang="en-US" dirty="0"/>
              <a:t>所提出的</a:t>
            </a:r>
            <a:r>
              <a:rPr lang="en-US" altLang="zh-TW" dirty="0"/>
              <a:t>SRR</a:t>
            </a:r>
            <a:r>
              <a:rPr lang="zh-TW" altLang="en-US" dirty="0"/>
              <a:t>方法可以作為服務提供給移動網絡運營商，並為他們提供了一個工具來監控他們的客戶滿意度</a:t>
            </a:r>
            <a:endParaRPr lang="en-US" altLang="zh-TW" dirty="0"/>
          </a:p>
          <a:p>
            <a:r>
              <a:rPr lang="zh-TW" altLang="en-US" dirty="0"/>
              <a:t>另一個特點就是將這項評估方式是在</a:t>
            </a:r>
            <a:r>
              <a:rPr lang="en-US" altLang="zh-TW" dirty="0"/>
              <a:t>edge center small cell</a:t>
            </a:r>
            <a:r>
              <a:rPr lang="zh-TW" altLang="en-US" dirty="0"/>
              <a:t>端進行，對於影像品質評估而言進而減少了</a:t>
            </a:r>
            <a:r>
              <a:rPr lang="en-US" altLang="zh-TW" dirty="0"/>
              <a:t>UE</a:t>
            </a:r>
            <a:r>
              <a:rPr lang="zh-TW" altLang="en-US" dirty="0"/>
              <a:t>端電源的消耗</a:t>
            </a:r>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20</a:t>
            </a:fld>
            <a:endParaRPr lang="en-US" altLang="zh-TW"/>
          </a:p>
        </p:txBody>
      </p:sp>
    </p:spTree>
    <p:extLst>
      <p:ext uri="{BB962C8B-B14F-4D97-AF65-F5344CB8AC3E}">
        <p14:creationId xmlns:p14="http://schemas.microsoft.com/office/powerpoint/2010/main" val="110570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2</a:t>
            </a:fld>
            <a:endParaRPr lang="en-US" altLang="zh-TW"/>
          </a:p>
        </p:txBody>
      </p:sp>
    </p:spTree>
    <p:extLst>
      <p:ext uri="{BB962C8B-B14F-4D97-AF65-F5344CB8AC3E}">
        <p14:creationId xmlns:p14="http://schemas.microsoft.com/office/powerpoint/2010/main" val="2192628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3</a:t>
            </a:fld>
            <a:endParaRPr lang="en-US" altLang="zh-TW"/>
          </a:p>
        </p:txBody>
      </p:sp>
    </p:spTree>
    <p:extLst>
      <p:ext uri="{BB962C8B-B14F-4D97-AF65-F5344CB8AC3E}">
        <p14:creationId xmlns:p14="http://schemas.microsoft.com/office/powerpoint/2010/main" val="118405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dirty="0"/>
              <a:t> </a:t>
            </a:r>
            <a:r>
              <a:rPr lang="en-US" altLang="zh-TW" dirty="0"/>
              <a:t>In order to applying NFV techniques to a small cell base station still necessitates a physical network function (PNF), which is responsible at least for supporting the RF functions of the base station.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7</a:t>
            </a:fld>
            <a:endParaRPr lang="en-US" altLang="zh-TW"/>
          </a:p>
        </p:txBody>
      </p:sp>
    </p:spTree>
    <p:extLst>
      <p:ext uri="{BB962C8B-B14F-4D97-AF65-F5344CB8AC3E}">
        <p14:creationId xmlns:p14="http://schemas.microsoft.com/office/powerpoint/2010/main" val="283773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application of the above architectural framework to small cells has been analyzed by SCF through several small cell virtualization use cases [2], which examine the impact and benefits of virtualizing different layers and functions of a small cell. To facilitate the analysis, a small cell is split into two components; a Central Small Cell where functions are virtualized (VNF), and Remote Small Cell with non-virtualized functions (PNF), (see Fig. 3). According to this approach functions are split in two types: </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8</a:t>
            </a:fld>
            <a:endParaRPr lang="en-US" altLang="zh-TW"/>
          </a:p>
        </p:txBody>
      </p:sp>
    </p:spTree>
    <p:extLst>
      <p:ext uri="{BB962C8B-B14F-4D97-AF65-F5344CB8AC3E}">
        <p14:creationId xmlns:p14="http://schemas.microsoft.com/office/powerpoint/2010/main" val="37594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The traffic exchanged between the EPC and the Small Cell is encapsulated using GTP,</a:t>
            </a:r>
            <a:endParaRPr lang="zh-TW" altLang="en-US"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9</a:t>
            </a:fld>
            <a:endParaRPr lang="en-US" altLang="zh-TW"/>
          </a:p>
        </p:txBody>
      </p:sp>
    </p:spTree>
    <p:extLst>
      <p:ext uri="{BB962C8B-B14F-4D97-AF65-F5344CB8AC3E}">
        <p14:creationId xmlns:p14="http://schemas.microsoft.com/office/powerpoint/2010/main" val="76624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在圖中描述了</a:t>
            </a:r>
            <a:r>
              <a:rPr lang="en-US" altLang="zh-TW" dirty="0" err="1"/>
              <a:t>SRRaaS</a:t>
            </a:r>
            <a:r>
              <a:rPr lang="zh-TW" altLang="en-US" dirty="0"/>
              <a:t>方法，其中通過將原始視頻序列（</a:t>
            </a:r>
            <a:r>
              <a:rPr lang="en-US" altLang="zh-TW" dirty="0" err="1"/>
              <a:t>VSo</a:t>
            </a:r>
            <a:r>
              <a:rPr lang="zh-TW" altLang="en-US" dirty="0"/>
              <a:t>）與白色視頻圖案（</a:t>
            </a:r>
            <a:r>
              <a:rPr lang="en-US" altLang="zh-TW" dirty="0" err="1"/>
              <a:t>VSw</a:t>
            </a:r>
            <a:r>
              <a:rPr lang="zh-TW" altLang="en-US" dirty="0"/>
              <a:t>），即白色視頻幀的視頻序列（</a:t>
            </a:r>
            <a:r>
              <a:rPr lang="en-US" altLang="zh-TW" dirty="0" err="1"/>
              <a:t>VSw</a:t>
            </a:r>
            <a:r>
              <a:rPr lang="zh-TW" altLang="en-US" dirty="0"/>
              <a:t>）進行比較，在</a:t>
            </a:r>
            <a:r>
              <a:rPr lang="en-US" altLang="zh-TW" dirty="0"/>
              <a:t>EPC</a:t>
            </a:r>
            <a:r>
              <a:rPr lang="zh-TW" altLang="en-US" dirty="0"/>
              <a:t>處評估初始</a:t>
            </a:r>
            <a:r>
              <a:rPr lang="en-US" altLang="zh-TW" dirty="0" err="1"/>
              <a:t>SSIMow</a:t>
            </a:r>
            <a:r>
              <a:rPr lang="zh-TW" altLang="en-US" dirty="0"/>
              <a:t>值 相同的分辨率和幀率。 </a:t>
            </a:r>
            <a:r>
              <a:rPr lang="en-US" altLang="zh-TW" dirty="0" err="1"/>
              <a:t>SSIMow</a:t>
            </a:r>
            <a:r>
              <a:rPr lang="zh-TW" altLang="en-US" dirty="0"/>
              <a:t>可以從方程（</a:t>
            </a:r>
            <a:r>
              <a:rPr lang="en-US" altLang="zh-TW" dirty="0"/>
              <a:t>1</a:t>
            </a:r>
            <a:r>
              <a:rPr lang="zh-TW" altLang="en-US" dirty="0"/>
              <a:t>）中計算，用</a:t>
            </a:r>
            <a:r>
              <a:rPr lang="en-US" altLang="zh-TW" dirty="0"/>
              <a:t>VS</a:t>
            </a:r>
            <a:r>
              <a:rPr lang="zh-TW" altLang="en-US" dirty="0"/>
              <a:t>代替</a:t>
            </a:r>
            <a:r>
              <a:rPr lang="en-US" altLang="zh-TW" dirty="0"/>
              <a:t>x</a:t>
            </a:r>
            <a:r>
              <a:rPr lang="zh-TW" altLang="en-US" dirty="0"/>
              <a:t>，</a:t>
            </a:r>
            <a:r>
              <a:rPr lang="en-US" altLang="zh-TW" dirty="0"/>
              <a:t>y</a:t>
            </a:r>
            <a:r>
              <a:rPr lang="zh-TW" altLang="en-US" dirty="0"/>
              <a:t>代表</a:t>
            </a:r>
            <a:r>
              <a:rPr lang="en-US" altLang="zh-TW" dirty="0"/>
              <a:t>VSW</a:t>
            </a:r>
            <a:r>
              <a:rPr lang="zh-TW" altLang="en-US" dirty="0"/>
              <a:t>。在這方面，</a:t>
            </a:r>
            <a:r>
              <a:rPr lang="en-US" altLang="zh-TW" dirty="0" err="1"/>
              <a:t>SSIMow</a:t>
            </a:r>
            <a:r>
              <a:rPr lang="zh-TW" altLang="en-US" dirty="0"/>
              <a:t>是：</a:t>
            </a:r>
            <a:endParaRPr lang="en-US" altLang="zh-TW" dirty="0"/>
          </a:p>
          <a:p>
            <a:r>
              <a:rPr lang="zh-TW" altLang="en-US" dirty="0"/>
              <a:t>其實</a:t>
            </a:r>
            <a:r>
              <a:rPr lang="en-US" altLang="zh-TW" dirty="0"/>
              <a:t>SRR</a:t>
            </a:r>
            <a:r>
              <a:rPr lang="zh-TW" altLang="en-US" dirty="0"/>
              <a:t>方法是在另外一篇論文當中提出，在這裡將這個方法放在</a:t>
            </a:r>
            <a:r>
              <a:rPr lang="en-US" altLang="zh-TW" dirty="0"/>
              <a:t>5G</a:t>
            </a:r>
            <a:r>
              <a:rPr lang="zh-TW" altLang="en-US" dirty="0"/>
              <a:t>網路架構中，</a:t>
            </a:r>
            <a:r>
              <a:rPr lang="en-US" altLang="zh-TW" dirty="0"/>
              <a:t>SRR</a:t>
            </a:r>
            <a:r>
              <a:rPr lang="zh-TW" altLang="en-US" dirty="0"/>
              <a:t>方法使用基於參考白色視頻圖案以相對方式計算的兩個</a:t>
            </a:r>
            <a:r>
              <a:rPr lang="en-US" altLang="zh-TW" dirty="0"/>
              <a:t>SSIM</a:t>
            </a:r>
            <a:r>
              <a:rPr lang="zh-TW" altLang="en-US" dirty="0"/>
              <a:t>值</a:t>
            </a:r>
            <a:r>
              <a:rPr lang="en-US" altLang="zh-TW" dirty="0" err="1"/>
              <a:t>SSIMow</a:t>
            </a:r>
            <a:r>
              <a:rPr lang="zh-TW" altLang="en-US" dirty="0"/>
              <a:t>和</a:t>
            </a:r>
            <a:r>
              <a:rPr lang="en-US" altLang="zh-TW" dirty="0" err="1"/>
              <a:t>SSIMtw</a:t>
            </a:r>
            <a:r>
              <a:rPr lang="zh-TW" altLang="en-US" dirty="0"/>
              <a:t>的比率，以便以令人滿意的精度逼近</a:t>
            </a:r>
            <a:r>
              <a:rPr lang="en-US" altLang="zh-TW" dirty="0"/>
              <a:t>SSIM </a:t>
            </a:r>
            <a:r>
              <a:rPr lang="zh-TW" altLang="en-US" dirty="0"/>
              <a:t>原始視頻序列和目標視頻序列之間的索引</a:t>
            </a:r>
            <a:r>
              <a:rPr lang="en-US" altLang="zh-TW" dirty="0" err="1"/>
              <a:t>SSIMot</a:t>
            </a:r>
            <a:r>
              <a:rPr lang="zh-TW" altLang="en-US" dirty="0"/>
              <a:t>。 </a:t>
            </a:r>
            <a:endParaRPr lang="en-US" altLang="zh-TW" dirty="0"/>
          </a:p>
          <a:p>
            <a:r>
              <a:rPr lang="zh-TW" altLang="en-US" dirty="0"/>
              <a:t>由等式（</a:t>
            </a:r>
            <a:r>
              <a:rPr lang="en-US" altLang="zh-TW" dirty="0"/>
              <a:t>5</a:t>
            </a:r>
            <a:r>
              <a:rPr lang="zh-TW" altLang="en-US" dirty="0"/>
              <a:t>）表明，影像的品評估方法</a:t>
            </a:r>
            <a:r>
              <a:rPr lang="en-US" altLang="zh-TW" dirty="0" err="1"/>
              <a:t>SRRaaS</a:t>
            </a:r>
            <a:r>
              <a:rPr lang="zh-TW" altLang="en-US" dirty="0"/>
              <a:t>可以在</a:t>
            </a:r>
            <a:r>
              <a:rPr lang="en-US" altLang="zh-TW" dirty="0"/>
              <a:t>small cell</a:t>
            </a:r>
            <a:r>
              <a:rPr lang="zh-TW" altLang="en-US" dirty="0"/>
              <a:t>當中實作出來</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12</a:t>
            </a:fld>
            <a:endParaRPr lang="en-US" altLang="zh-TW"/>
          </a:p>
        </p:txBody>
      </p:sp>
    </p:spTree>
    <p:extLst>
      <p:ext uri="{BB962C8B-B14F-4D97-AF65-F5344CB8AC3E}">
        <p14:creationId xmlns:p14="http://schemas.microsoft.com/office/powerpoint/2010/main" val="512100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LTE</a:t>
            </a:r>
            <a:r>
              <a:rPr lang="zh-TW" altLang="en-US" dirty="0"/>
              <a:t>網路是建構在</a:t>
            </a:r>
            <a:r>
              <a:rPr lang="en-US" altLang="zh-TW" dirty="0"/>
              <a:t>OAI wireless technology platform</a:t>
            </a:r>
            <a:r>
              <a:rPr lang="zh-TW" altLang="en-US" dirty="0"/>
              <a:t>，</a:t>
            </a:r>
            <a:r>
              <a:rPr lang="en-US" altLang="zh-TW" dirty="0"/>
              <a:t>OAI</a:t>
            </a:r>
            <a:r>
              <a:rPr lang="zh-TW" altLang="en-US" dirty="0"/>
              <a:t>的</a:t>
            </a:r>
            <a:r>
              <a:rPr lang="en-US" altLang="zh-TW" dirty="0"/>
              <a:t>EPC</a:t>
            </a:r>
            <a:r>
              <a:rPr lang="zh-TW" altLang="en-US" dirty="0"/>
              <a:t>執行於</a:t>
            </a:r>
            <a:r>
              <a:rPr lang="en-US" altLang="zh-TW" dirty="0"/>
              <a:t>X86</a:t>
            </a:r>
            <a:r>
              <a:rPr lang="zh-TW" altLang="en-US" dirty="0"/>
              <a:t>電腦上，</a:t>
            </a:r>
            <a:r>
              <a:rPr lang="en-US" altLang="zh-TW" dirty="0"/>
              <a:t>remote</a:t>
            </a:r>
            <a:r>
              <a:rPr lang="zh-TW" altLang="en-US" dirty="0"/>
              <a:t> </a:t>
            </a:r>
            <a:r>
              <a:rPr lang="en-US" altLang="zh-TW" dirty="0"/>
              <a:t>small sell</a:t>
            </a:r>
            <a:r>
              <a:rPr lang="zh-TW" altLang="en-US" dirty="0"/>
              <a:t>用的硬體是</a:t>
            </a:r>
            <a:r>
              <a:rPr lang="en-US" altLang="zh-TW" dirty="0"/>
              <a:t>USRPB210</a:t>
            </a:r>
            <a:r>
              <a:rPr lang="zh-TW" altLang="en-US" dirty="0"/>
              <a:t>，安裝</a:t>
            </a:r>
            <a:r>
              <a:rPr lang="en-US" altLang="zh-TW" dirty="0"/>
              <a:t>OAI</a:t>
            </a:r>
            <a:r>
              <a:rPr lang="zh-TW" altLang="en-US" dirty="0"/>
              <a:t> </a:t>
            </a:r>
            <a:r>
              <a:rPr lang="en-US" altLang="zh-TW" dirty="0" err="1"/>
              <a:t>eNode</a:t>
            </a:r>
            <a:r>
              <a:rPr lang="en-US" altLang="zh-TW" dirty="0"/>
              <a:t> B</a:t>
            </a:r>
            <a:r>
              <a:rPr lang="zh-TW" altLang="en-US" dirty="0"/>
              <a:t>，</a:t>
            </a:r>
            <a:r>
              <a:rPr lang="en-US" altLang="zh-TW" dirty="0"/>
              <a:t>UE</a:t>
            </a:r>
            <a:r>
              <a:rPr lang="zh-TW" altLang="en-US" dirty="0"/>
              <a:t>端是在比電插上一個</a:t>
            </a:r>
            <a:r>
              <a:rPr lang="en-US" altLang="zh-TW" dirty="0"/>
              <a:t>4G</a:t>
            </a:r>
            <a:r>
              <a:rPr lang="zh-TW" altLang="en-US" dirty="0"/>
              <a:t> </a:t>
            </a:r>
            <a:r>
              <a:rPr lang="en-US" altLang="zh-TW" dirty="0"/>
              <a:t>LTE</a:t>
            </a:r>
            <a:r>
              <a:rPr lang="zh-TW" altLang="en-US" dirty="0"/>
              <a:t> </a:t>
            </a:r>
            <a:r>
              <a:rPr lang="en-US" altLang="zh-TW" dirty="0"/>
              <a:t>USB</a:t>
            </a:r>
            <a:r>
              <a:rPr lang="zh-TW" altLang="en-US" dirty="0"/>
              <a:t> </a:t>
            </a:r>
            <a:r>
              <a:rPr lang="en-US" altLang="zh-TW" dirty="0"/>
              <a:t>Adapter</a:t>
            </a:r>
            <a:r>
              <a:rPr lang="zh-TW" altLang="en-US" dirty="0"/>
              <a:t>，包含</a:t>
            </a:r>
            <a:r>
              <a:rPr lang="en-US" altLang="zh-TW" dirty="0"/>
              <a:t>USIM</a:t>
            </a:r>
            <a:r>
              <a:rPr lang="zh-TW" altLang="en-US" dirty="0"/>
              <a:t>卡和其中的</a:t>
            </a:r>
            <a:r>
              <a:rPr lang="en-US" altLang="zh-TW" dirty="0"/>
              <a:t>secret key</a:t>
            </a:r>
            <a:r>
              <a:rPr lang="zh-TW" altLang="en-US" dirty="0"/>
              <a:t>，用來通過</a:t>
            </a:r>
            <a:r>
              <a:rPr lang="en-US" altLang="zh-TW" dirty="0"/>
              <a:t>EPC</a:t>
            </a:r>
            <a:r>
              <a:rPr lang="zh-TW" altLang="en-US" dirty="0"/>
              <a:t>的認證，</a:t>
            </a:r>
            <a:r>
              <a:rPr lang="en-US" altLang="zh-TW" dirty="0"/>
              <a:t>EPC</a:t>
            </a:r>
            <a:r>
              <a:rPr lang="zh-TW" altLang="en-US" dirty="0"/>
              <a:t>和</a:t>
            </a:r>
            <a:r>
              <a:rPr lang="en-US" altLang="zh-TW" dirty="0" err="1"/>
              <a:t>ENodeB</a:t>
            </a:r>
            <a:r>
              <a:rPr lang="zh-TW" altLang="en-US" dirty="0"/>
              <a:t>是透過</a:t>
            </a:r>
            <a:r>
              <a:rPr lang="en-US" altLang="zh-TW" dirty="0"/>
              <a:t>S1AP</a:t>
            </a:r>
            <a:r>
              <a:rPr lang="zh-TW" altLang="en-US" dirty="0"/>
              <a:t>通訊協定進行連線，兩端的</a:t>
            </a:r>
            <a:r>
              <a:rPr lang="en-US" altLang="zh-TW" dirty="0"/>
              <a:t>NFVI-</a:t>
            </a:r>
            <a:r>
              <a:rPr lang="en-US" altLang="zh-TW" dirty="0" err="1"/>
              <a:t>PoP</a:t>
            </a:r>
            <a:r>
              <a:rPr lang="zh-TW" altLang="en-US" dirty="0"/>
              <a:t>都是在</a:t>
            </a:r>
            <a:r>
              <a:rPr lang="en-US" altLang="zh-TW" dirty="0"/>
              <a:t>Open stack </a:t>
            </a:r>
            <a:r>
              <a:rPr lang="zh-TW" altLang="en-US" dirty="0"/>
              <a:t>平台上實作，</a:t>
            </a:r>
            <a:r>
              <a:rPr lang="en-US" altLang="zh-TW" dirty="0"/>
              <a:t>3</a:t>
            </a:r>
            <a:r>
              <a:rPr lang="zh-TW" altLang="en-US" dirty="0"/>
              <a:t>個</a:t>
            </a:r>
            <a:r>
              <a:rPr lang="en-US" altLang="zh-TW" dirty="0"/>
              <a:t>VNFC</a:t>
            </a:r>
            <a:r>
              <a:rPr lang="zh-TW" altLang="en-US" dirty="0"/>
              <a:t>分別放置於</a:t>
            </a:r>
            <a:r>
              <a:rPr lang="en-US" altLang="zh-TW" dirty="0"/>
              <a:t>EPC</a:t>
            </a:r>
            <a:r>
              <a:rPr lang="zh-TW" altLang="en-US" dirty="0"/>
              <a:t>和</a:t>
            </a:r>
            <a:r>
              <a:rPr lang="en-US" altLang="zh-TW" dirty="0"/>
              <a:t>central small cell</a:t>
            </a:r>
            <a:r>
              <a:rPr lang="zh-TW" altLang="en-US" dirty="0"/>
              <a:t>上，用來計算影像品質的</a:t>
            </a:r>
            <a:r>
              <a:rPr lang="en-US" altLang="zh-TW" dirty="0" err="1"/>
              <a:t>SSIMow,tw</a:t>
            </a:r>
            <a:r>
              <a:rPr lang="zh-TW" altLang="en-US" dirty="0"/>
              <a:t>和</a:t>
            </a:r>
            <a:r>
              <a:rPr lang="en-US" altLang="zh-TW" dirty="0" err="1"/>
              <a:t>ot</a:t>
            </a:r>
            <a:r>
              <a:rPr lang="zh-TW" altLang="en-US" dirty="0"/>
              <a:t>，而這所提出的方法也可以實現作為網路服務虛擬化的視頻品質評估方法。 加到</a:t>
            </a:r>
            <a:r>
              <a:rPr lang="en-US" altLang="zh-TW" dirty="0"/>
              <a:t>VNF</a:t>
            </a:r>
            <a:r>
              <a:rPr lang="zh-TW" altLang="en-US" dirty="0"/>
              <a:t>已經提供了</a:t>
            </a:r>
            <a:r>
              <a:rPr lang="en-US" altLang="zh-TW" dirty="0" err="1"/>
              <a:t>QoS</a:t>
            </a:r>
            <a:r>
              <a:rPr lang="zh-TW" altLang="en-US" dirty="0"/>
              <a:t>和</a:t>
            </a:r>
            <a:r>
              <a:rPr lang="en-US" altLang="zh-TW" dirty="0" err="1"/>
              <a:t>QoE</a:t>
            </a:r>
            <a:r>
              <a:rPr lang="zh-TW" altLang="en-US" dirty="0"/>
              <a:t>反饋服務中，服務需要評估的多媒體系統使用商</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13</a:t>
            </a:fld>
            <a:endParaRPr lang="en-US" altLang="zh-TW"/>
          </a:p>
        </p:txBody>
      </p:sp>
    </p:spTree>
    <p:extLst>
      <p:ext uri="{BB962C8B-B14F-4D97-AF65-F5344CB8AC3E}">
        <p14:creationId xmlns:p14="http://schemas.microsoft.com/office/powerpoint/2010/main" val="335402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為了要測量在不同</a:t>
            </a:r>
            <a:r>
              <a:rPr lang="en-US" altLang="zh-TW" dirty="0"/>
              <a:t>backhaul</a:t>
            </a:r>
            <a:r>
              <a:rPr lang="zh-TW" altLang="en-US" dirty="0"/>
              <a:t>不同頻寬下的品質方法，在這邊加入了</a:t>
            </a:r>
            <a:r>
              <a:rPr lang="en-US" altLang="zh-TW" dirty="0"/>
              <a:t>Open </a:t>
            </a:r>
            <a:r>
              <a:rPr lang="en-US" altLang="zh-TW" dirty="0" err="1"/>
              <a:t>vSwitch</a:t>
            </a:r>
            <a:r>
              <a:rPr lang="zh-TW" altLang="en-US" dirty="0"/>
              <a:t>，</a:t>
            </a:r>
            <a:r>
              <a:rPr lang="en-US" altLang="zh-TW" dirty="0"/>
              <a:t>OVS</a:t>
            </a:r>
            <a:r>
              <a:rPr lang="zh-TW" altLang="en-US" dirty="0"/>
              <a:t> 是一個</a:t>
            </a:r>
            <a:r>
              <a:rPr lang="en-US" altLang="zh-TW" dirty="0"/>
              <a:t>virtual switch</a:t>
            </a:r>
            <a:r>
              <a:rPr lang="zh-TW" altLang="en-US" dirty="0"/>
              <a:t>，在</a:t>
            </a:r>
            <a:r>
              <a:rPr lang="en-US" altLang="zh-TW" dirty="0"/>
              <a:t>Apache 2.0</a:t>
            </a:r>
            <a:r>
              <a:rPr lang="zh-TW" altLang="en-US" dirty="0"/>
              <a:t>授權下獲得許可的開源軟體，</a:t>
            </a:r>
            <a:r>
              <a:rPr lang="en-US" altLang="zh-TW" dirty="0"/>
              <a:t>OVS</a:t>
            </a:r>
            <a:r>
              <a:rPr lang="zh-TW" altLang="en-US" dirty="0"/>
              <a:t>能夠執行許多網路功能，其中之一就是控制其</a:t>
            </a:r>
            <a:r>
              <a:rPr lang="en-US" altLang="zh-TW" dirty="0"/>
              <a:t>port</a:t>
            </a:r>
            <a:r>
              <a:rPr lang="zh-TW" altLang="en-US" dirty="0"/>
              <a:t>間</a:t>
            </a:r>
            <a:r>
              <a:rPr lang="en-US" altLang="zh-TW" dirty="0"/>
              <a:t>IP</a:t>
            </a:r>
            <a:r>
              <a:rPr lang="zh-TW" altLang="en-US" dirty="0"/>
              <a:t>流量的頻寬</a:t>
            </a:r>
            <a:endParaRPr lang="en-US" altLang="zh-TW" dirty="0"/>
          </a:p>
          <a:p>
            <a:r>
              <a:rPr lang="zh-TW" altLang="en-US" dirty="0"/>
              <a:t>透過</a:t>
            </a:r>
            <a:r>
              <a:rPr lang="en-US" altLang="zh-TW" dirty="0" err="1"/>
              <a:t>openflow</a:t>
            </a:r>
            <a:r>
              <a:rPr lang="zh-TW" altLang="en-US" dirty="0"/>
              <a:t> </a:t>
            </a:r>
            <a:r>
              <a:rPr lang="en-US" altLang="zh-TW" dirty="0"/>
              <a:t>protocol</a:t>
            </a:r>
            <a:r>
              <a:rPr lang="zh-TW" altLang="en-US" dirty="0"/>
              <a:t>下的</a:t>
            </a:r>
            <a:r>
              <a:rPr lang="en-US" altLang="zh-TW" dirty="0"/>
              <a:t>command</a:t>
            </a:r>
            <a:r>
              <a:rPr lang="zh-TW" altLang="en-US" dirty="0"/>
              <a:t>去操控</a:t>
            </a:r>
            <a:r>
              <a:rPr lang="en-US" altLang="zh-TW" dirty="0"/>
              <a:t>OVS</a:t>
            </a:r>
            <a:r>
              <a:rPr lang="zh-TW" altLang="en-US" dirty="0"/>
              <a:t>提供的頻寬流量，來模擬當網路壅塞時頻寬下降，造成影音品質衰減的情形</a:t>
            </a:r>
            <a:endParaRPr lang="en-US" altLang="zh-TW" dirty="0"/>
          </a:p>
        </p:txBody>
      </p:sp>
      <p:sp>
        <p:nvSpPr>
          <p:cNvPr id="4" name="投影片編號版面配置區 3"/>
          <p:cNvSpPr>
            <a:spLocks noGrp="1"/>
          </p:cNvSpPr>
          <p:nvPr>
            <p:ph type="sldNum" sz="quarter" idx="10"/>
          </p:nvPr>
        </p:nvSpPr>
        <p:spPr/>
        <p:txBody>
          <a:bodyPr/>
          <a:lstStyle/>
          <a:p>
            <a:pPr>
              <a:defRPr/>
            </a:pPr>
            <a:fld id="{02E29F45-4972-4E10-9C54-A3A7473FCD6A}" type="slidenum">
              <a:rPr lang="en-US" altLang="zh-TW" smtClean="0"/>
              <a:pPr>
                <a:defRPr/>
              </a:pPr>
              <a:t>14</a:t>
            </a:fld>
            <a:endParaRPr lang="en-US" altLang="zh-TW"/>
          </a:p>
        </p:txBody>
      </p:sp>
    </p:spTree>
    <p:extLst>
      <p:ext uri="{BB962C8B-B14F-4D97-AF65-F5344CB8AC3E}">
        <p14:creationId xmlns:p14="http://schemas.microsoft.com/office/powerpoint/2010/main" val="274401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atin typeface="Times New Roman" panose="02020603050405020304" pitchFamily="18" charset="0"/>
                <a:ea typeface="標楷體" panose="03000509000000000000" pitchFamily="65" charset="-12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zh-TW" altLang="en-US" dirty="0"/>
          </a:p>
        </p:txBody>
      </p:sp>
      <p:sp>
        <p:nvSpPr>
          <p:cNvPr id="4" name="Rectangle 12"/>
          <p:cNvSpPr>
            <a:spLocks noGrp="1" noChangeArrowheads="1"/>
          </p:cNvSpPr>
          <p:nvPr>
            <p:ph type="dt" sz="half" idx="10"/>
          </p:nvPr>
        </p:nvSpPr>
        <p:spPr>
          <a:ln/>
        </p:spPr>
        <p:txBody>
          <a:bodyPr/>
          <a:lstStyle>
            <a:lvl1pPr>
              <a:defRPr/>
            </a:lvl1pPr>
          </a:lstStyle>
          <a:p>
            <a:pPr>
              <a:defRPr/>
            </a:pPr>
            <a:fld id="{4AB6D230-39DF-46B3-A976-9E2EDD634F76}" type="datetime1">
              <a:rPr lang="zh-TW" altLang="en-US"/>
              <a:pPr>
                <a:defRPr/>
              </a:pPr>
              <a:t>2017/11/7</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1609B73B-03D0-45DB-9CEA-3FDD358E583F}" type="slidenum">
              <a:rPr lang="en-US" altLang="zh-TW"/>
              <a:pPr>
                <a:defRPr/>
              </a:pPr>
              <a:t>‹#›</a:t>
            </a:fld>
            <a:endParaRPr lang="en-US" altLang="zh-TW"/>
          </a:p>
        </p:txBody>
      </p:sp>
    </p:spTree>
    <p:extLst>
      <p:ext uri="{BB962C8B-B14F-4D97-AF65-F5344CB8AC3E}">
        <p14:creationId xmlns:p14="http://schemas.microsoft.com/office/powerpoint/2010/main" val="1136615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dt" sz="half" idx="10"/>
          </p:nvPr>
        </p:nvSpPr>
        <p:spPr>
          <a:ln/>
        </p:spPr>
        <p:txBody>
          <a:bodyPr/>
          <a:lstStyle>
            <a:lvl1pPr>
              <a:defRPr/>
            </a:lvl1pPr>
          </a:lstStyle>
          <a:p>
            <a:pPr>
              <a:defRPr/>
            </a:pPr>
            <a:fld id="{289F2208-128F-4C49-B7D4-EEB1BACA3A72}" type="datetime1">
              <a:rPr lang="zh-TW" altLang="en-US"/>
              <a:pPr>
                <a:defRPr/>
              </a:pPr>
              <a:t>2017/11/7</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06C7658D-3724-465A-8593-0033933023D4}" type="slidenum">
              <a:rPr lang="en-US" altLang="zh-TW"/>
              <a:pPr>
                <a:defRPr/>
              </a:pPr>
              <a:t>‹#›</a:t>
            </a:fld>
            <a:endParaRPr lang="en-US" altLang="zh-TW"/>
          </a:p>
        </p:txBody>
      </p:sp>
    </p:spTree>
    <p:extLst>
      <p:ext uri="{BB962C8B-B14F-4D97-AF65-F5344CB8AC3E}">
        <p14:creationId xmlns:p14="http://schemas.microsoft.com/office/powerpoint/2010/main" val="405675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2"/>
          <p:cNvSpPr>
            <a:spLocks noGrp="1" noChangeArrowheads="1"/>
          </p:cNvSpPr>
          <p:nvPr>
            <p:ph type="dt" sz="half" idx="10"/>
          </p:nvPr>
        </p:nvSpPr>
        <p:spPr>
          <a:ln/>
        </p:spPr>
        <p:txBody>
          <a:bodyPr/>
          <a:lstStyle>
            <a:lvl1pPr>
              <a:defRPr/>
            </a:lvl1pPr>
          </a:lstStyle>
          <a:p>
            <a:pPr>
              <a:defRPr/>
            </a:pPr>
            <a:fld id="{3444ADA5-340E-4A03-BB8E-C5F5269BDF28}" type="datetime1">
              <a:rPr lang="zh-TW" altLang="en-US"/>
              <a:pPr>
                <a:defRPr/>
              </a:pPr>
              <a:t>2017/11/7</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59744D8A-61BC-4A0C-99A0-BBDB1AB59E51}" type="slidenum">
              <a:rPr lang="en-US" altLang="zh-TW"/>
              <a:pPr>
                <a:defRPr/>
              </a:pPr>
              <a:t>‹#›</a:t>
            </a:fld>
            <a:endParaRPr lang="en-US" altLang="zh-TW"/>
          </a:p>
        </p:txBody>
      </p:sp>
    </p:spTree>
    <p:extLst>
      <p:ext uri="{BB962C8B-B14F-4D97-AF65-F5344CB8AC3E}">
        <p14:creationId xmlns:p14="http://schemas.microsoft.com/office/powerpoint/2010/main" val="245122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12"/>
          <p:cNvSpPr>
            <a:spLocks noGrp="1" noChangeArrowheads="1"/>
          </p:cNvSpPr>
          <p:nvPr>
            <p:ph type="dt" sz="half" idx="10"/>
          </p:nvPr>
        </p:nvSpPr>
        <p:spPr>
          <a:ln/>
        </p:spPr>
        <p:txBody>
          <a:bodyPr/>
          <a:lstStyle>
            <a:lvl1pPr>
              <a:defRPr/>
            </a:lvl1pPr>
          </a:lstStyle>
          <a:p>
            <a:pPr>
              <a:defRPr/>
            </a:pPr>
            <a:fld id="{4F12C7AD-0CD0-4F3E-B716-C1E505DC62BA}" type="datetime1">
              <a:rPr lang="zh-TW" altLang="en-US"/>
              <a:pPr>
                <a:defRPr/>
              </a:pPr>
              <a:t>2017/11/7</a:t>
            </a:fld>
            <a:endParaRPr lang="en-US" altLang="zh-TW" dirty="0"/>
          </a:p>
        </p:txBody>
      </p:sp>
      <p:sp>
        <p:nvSpPr>
          <p:cNvPr id="5" name="Rectangle 13"/>
          <p:cNvSpPr>
            <a:spLocks noGrp="1" noChangeArrowheads="1"/>
          </p:cNvSpPr>
          <p:nvPr>
            <p:ph type="sldNum" sz="quarter" idx="11"/>
          </p:nvPr>
        </p:nvSpPr>
        <p:spPr>
          <a:ln/>
        </p:spPr>
        <p:txBody>
          <a:bodyPr/>
          <a:lstStyle>
            <a:lvl1pPr>
              <a:defRPr/>
            </a:lvl1pPr>
          </a:lstStyle>
          <a:p>
            <a:pPr>
              <a:defRPr/>
            </a:pPr>
            <a:fld id="{2D54BB91-E0C9-4FB8-9537-3EE5D27525B1}" type="slidenum">
              <a:rPr lang="en-US" altLang="zh-TW"/>
              <a:pPr>
                <a:defRPr/>
              </a:pPr>
              <a:t>‹#›</a:t>
            </a:fld>
            <a:endParaRPr lang="en-US" altLang="zh-TW"/>
          </a:p>
        </p:txBody>
      </p:sp>
    </p:spTree>
    <p:extLst>
      <p:ext uri="{BB962C8B-B14F-4D97-AF65-F5344CB8AC3E}">
        <p14:creationId xmlns:p14="http://schemas.microsoft.com/office/powerpoint/2010/main" val="181716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12"/>
          <p:cNvSpPr>
            <a:spLocks noGrp="1" noChangeArrowheads="1"/>
          </p:cNvSpPr>
          <p:nvPr>
            <p:ph type="dt" sz="half" idx="10"/>
          </p:nvPr>
        </p:nvSpPr>
        <p:spPr>
          <a:ln/>
        </p:spPr>
        <p:txBody>
          <a:bodyPr/>
          <a:lstStyle>
            <a:lvl1pPr>
              <a:defRPr/>
            </a:lvl1pPr>
          </a:lstStyle>
          <a:p>
            <a:pPr>
              <a:defRPr/>
            </a:pPr>
            <a:fld id="{838A390A-11CB-4B55-B5F1-DB079FD28C18}" type="datetime1">
              <a:rPr lang="zh-TW" altLang="en-US"/>
              <a:pPr>
                <a:defRPr/>
              </a:pPr>
              <a:t>2017/11/7</a:t>
            </a:fld>
            <a:endParaRPr lang="en-US" altLang="zh-TW"/>
          </a:p>
        </p:txBody>
      </p:sp>
      <p:sp>
        <p:nvSpPr>
          <p:cNvPr id="5" name="Rectangle 13"/>
          <p:cNvSpPr>
            <a:spLocks noGrp="1" noChangeArrowheads="1"/>
          </p:cNvSpPr>
          <p:nvPr>
            <p:ph type="sldNum" sz="quarter" idx="11"/>
          </p:nvPr>
        </p:nvSpPr>
        <p:spPr>
          <a:ln/>
        </p:spPr>
        <p:txBody>
          <a:bodyPr/>
          <a:lstStyle>
            <a:lvl1pPr>
              <a:defRPr/>
            </a:lvl1pPr>
          </a:lstStyle>
          <a:p>
            <a:pPr>
              <a:defRPr/>
            </a:pPr>
            <a:fld id="{215721E7-7F4C-4ACE-B1B6-ECA3F71E29BE}" type="slidenum">
              <a:rPr lang="en-US" altLang="zh-TW"/>
              <a:pPr>
                <a:defRPr/>
              </a:pPr>
              <a:t>‹#›</a:t>
            </a:fld>
            <a:endParaRPr lang="en-US" altLang="zh-TW"/>
          </a:p>
        </p:txBody>
      </p:sp>
    </p:spTree>
    <p:extLst>
      <p:ext uri="{BB962C8B-B14F-4D97-AF65-F5344CB8AC3E}">
        <p14:creationId xmlns:p14="http://schemas.microsoft.com/office/powerpoint/2010/main" val="29488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2"/>
          <p:cNvSpPr>
            <a:spLocks noGrp="1" noChangeArrowheads="1"/>
          </p:cNvSpPr>
          <p:nvPr>
            <p:ph type="dt" sz="half" idx="10"/>
          </p:nvPr>
        </p:nvSpPr>
        <p:spPr>
          <a:ln/>
        </p:spPr>
        <p:txBody>
          <a:bodyPr/>
          <a:lstStyle>
            <a:lvl1pPr>
              <a:defRPr/>
            </a:lvl1pPr>
          </a:lstStyle>
          <a:p>
            <a:pPr>
              <a:defRPr/>
            </a:pPr>
            <a:fld id="{CDFABB92-FC04-4919-9A4B-CEC7442B99D3}" type="datetime1">
              <a:rPr lang="zh-TW" altLang="en-US"/>
              <a:pPr>
                <a:defRPr/>
              </a:pPr>
              <a:t>2017/11/7</a:t>
            </a:fld>
            <a:endParaRPr lang="en-US" altLang="zh-TW"/>
          </a:p>
        </p:txBody>
      </p:sp>
      <p:sp>
        <p:nvSpPr>
          <p:cNvPr id="6" name="Rectangle 13"/>
          <p:cNvSpPr>
            <a:spLocks noGrp="1" noChangeArrowheads="1"/>
          </p:cNvSpPr>
          <p:nvPr>
            <p:ph type="sldNum" sz="quarter" idx="11"/>
          </p:nvPr>
        </p:nvSpPr>
        <p:spPr>
          <a:ln/>
        </p:spPr>
        <p:txBody>
          <a:bodyPr/>
          <a:lstStyle>
            <a:lvl1pPr>
              <a:defRPr/>
            </a:lvl1pPr>
          </a:lstStyle>
          <a:p>
            <a:pPr>
              <a:defRPr/>
            </a:pPr>
            <a:fld id="{03267199-5132-41EE-A07B-DA10E8EA8F86}" type="slidenum">
              <a:rPr lang="en-US" altLang="zh-TW"/>
              <a:pPr>
                <a:defRPr/>
              </a:pPr>
              <a:t>‹#›</a:t>
            </a:fld>
            <a:endParaRPr lang="en-US" altLang="zh-TW"/>
          </a:p>
        </p:txBody>
      </p:sp>
    </p:spTree>
    <p:extLst>
      <p:ext uri="{BB962C8B-B14F-4D97-AF65-F5344CB8AC3E}">
        <p14:creationId xmlns:p14="http://schemas.microsoft.com/office/powerpoint/2010/main" val="370150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2"/>
          <p:cNvSpPr>
            <a:spLocks noGrp="1" noChangeArrowheads="1"/>
          </p:cNvSpPr>
          <p:nvPr>
            <p:ph type="dt" sz="half" idx="10"/>
          </p:nvPr>
        </p:nvSpPr>
        <p:spPr>
          <a:ln/>
        </p:spPr>
        <p:txBody>
          <a:bodyPr/>
          <a:lstStyle>
            <a:lvl1pPr>
              <a:defRPr/>
            </a:lvl1pPr>
          </a:lstStyle>
          <a:p>
            <a:pPr>
              <a:defRPr/>
            </a:pPr>
            <a:fld id="{7883585E-CCFA-4510-8093-D844CB3AF50C}" type="datetime1">
              <a:rPr lang="zh-TW" altLang="en-US"/>
              <a:pPr>
                <a:defRPr/>
              </a:pPr>
              <a:t>2017/11/7</a:t>
            </a:fld>
            <a:endParaRPr lang="en-US" altLang="zh-TW"/>
          </a:p>
        </p:txBody>
      </p:sp>
      <p:sp>
        <p:nvSpPr>
          <p:cNvPr id="8" name="Rectangle 13"/>
          <p:cNvSpPr>
            <a:spLocks noGrp="1" noChangeArrowheads="1"/>
          </p:cNvSpPr>
          <p:nvPr>
            <p:ph type="sldNum" sz="quarter" idx="11"/>
          </p:nvPr>
        </p:nvSpPr>
        <p:spPr>
          <a:ln/>
        </p:spPr>
        <p:txBody>
          <a:bodyPr/>
          <a:lstStyle>
            <a:lvl1pPr>
              <a:defRPr/>
            </a:lvl1pPr>
          </a:lstStyle>
          <a:p>
            <a:pPr>
              <a:defRPr/>
            </a:pPr>
            <a:fld id="{9B727BBD-E2FA-4D62-B264-D0B7B625AC17}" type="slidenum">
              <a:rPr lang="en-US" altLang="zh-TW"/>
              <a:pPr>
                <a:defRPr/>
              </a:pPr>
              <a:t>‹#›</a:t>
            </a:fld>
            <a:endParaRPr lang="en-US" altLang="zh-TW"/>
          </a:p>
        </p:txBody>
      </p:sp>
    </p:spTree>
    <p:extLst>
      <p:ext uri="{BB962C8B-B14F-4D97-AF65-F5344CB8AC3E}">
        <p14:creationId xmlns:p14="http://schemas.microsoft.com/office/powerpoint/2010/main" val="163426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2"/>
          <p:cNvSpPr>
            <a:spLocks noGrp="1" noChangeArrowheads="1"/>
          </p:cNvSpPr>
          <p:nvPr>
            <p:ph type="dt" sz="half" idx="10"/>
          </p:nvPr>
        </p:nvSpPr>
        <p:spPr>
          <a:ln/>
        </p:spPr>
        <p:txBody>
          <a:bodyPr/>
          <a:lstStyle>
            <a:lvl1pPr>
              <a:defRPr/>
            </a:lvl1pPr>
          </a:lstStyle>
          <a:p>
            <a:pPr>
              <a:defRPr/>
            </a:pPr>
            <a:fld id="{9C35AEB7-B6E4-49D9-9519-025BE68D7A28}" type="datetime1">
              <a:rPr lang="zh-TW" altLang="en-US"/>
              <a:pPr>
                <a:defRPr/>
              </a:pPr>
              <a:t>2017/11/7</a:t>
            </a:fld>
            <a:endParaRPr lang="en-US" altLang="zh-TW"/>
          </a:p>
        </p:txBody>
      </p:sp>
      <p:sp>
        <p:nvSpPr>
          <p:cNvPr id="4" name="Rectangle 13"/>
          <p:cNvSpPr>
            <a:spLocks noGrp="1" noChangeArrowheads="1"/>
          </p:cNvSpPr>
          <p:nvPr>
            <p:ph type="sldNum" sz="quarter" idx="11"/>
          </p:nvPr>
        </p:nvSpPr>
        <p:spPr>
          <a:ln/>
        </p:spPr>
        <p:txBody>
          <a:bodyPr/>
          <a:lstStyle>
            <a:lvl1pPr>
              <a:defRPr/>
            </a:lvl1pPr>
          </a:lstStyle>
          <a:p>
            <a:pPr>
              <a:defRPr/>
            </a:pPr>
            <a:fld id="{D1ECD768-8F76-46E9-919E-01E79134C39F}" type="slidenum">
              <a:rPr lang="en-US" altLang="zh-TW"/>
              <a:pPr>
                <a:defRPr/>
              </a:pPr>
              <a:t>‹#›</a:t>
            </a:fld>
            <a:endParaRPr lang="en-US" altLang="zh-TW"/>
          </a:p>
        </p:txBody>
      </p:sp>
    </p:spTree>
    <p:extLst>
      <p:ext uri="{BB962C8B-B14F-4D97-AF65-F5344CB8AC3E}">
        <p14:creationId xmlns:p14="http://schemas.microsoft.com/office/powerpoint/2010/main" val="243884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96882551-C49A-4C08-8A69-66945A3118BE}" type="datetime1">
              <a:rPr lang="zh-TW" altLang="en-US"/>
              <a:pPr>
                <a:defRPr/>
              </a:pPr>
              <a:t>2017/11/7</a:t>
            </a:fld>
            <a:endParaRPr lang="en-US" altLang="zh-TW"/>
          </a:p>
        </p:txBody>
      </p:sp>
      <p:sp>
        <p:nvSpPr>
          <p:cNvPr id="3" name="Rectangle 13"/>
          <p:cNvSpPr>
            <a:spLocks noGrp="1" noChangeArrowheads="1"/>
          </p:cNvSpPr>
          <p:nvPr>
            <p:ph type="sldNum" sz="quarter" idx="11"/>
          </p:nvPr>
        </p:nvSpPr>
        <p:spPr>
          <a:ln/>
        </p:spPr>
        <p:txBody>
          <a:bodyPr/>
          <a:lstStyle>
            <a:lvl1pPr>
              <a:defRPr/>
            </a:lvl1pPr>
          </a:lstStyle>
          <a:p>
            <a:pPr>
              <a:defRPr/>
            </a:pPr>
            <a:fld id="{6687A666-DB40-4EF6-B321-C13E589B1BC4}" type="slidenum">
              <a:rPr lang="en-US" altLang="zh-TW"/>
              <a:pPr>
                <a:defRPr/>
              </a:pPr>
              <a:t>‹#›</a:t>
            </a:fld>
            <a:endParaRPr lang="en-US" altLang="zh-TW"/>
          </a:p>
        </p:txBody>
      </p:sp>
    </p:spTree>
    <p:extLst>
      <p:ext uri="{BB962C8B-B14F-4D97-AF65-F5344CB8AC3E}">
        <p14:creationId xmlns:p14="http://schemas.microsoft.com/office/powerpoint/2010/main" val="898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12"/>
          <p:cNvSpPr>
            <a:spLocks noGrp="1" noChangeArrowheads="1"/>
          </p:cNvSpPr>
          <p:nvPr>
            <p:ph type="dt" sz="half" idx="10"/>
          </p:nvPr>
        </p:nvSpPr>
        <p:spPr>
          <a:ln/>
        </p:spPr>
        <p:txBody>
          <a:bodyPr/>
          <a:lstStyle>
            <a:lvl1pPr>
              <a:defRPr/>
            </a:lvl1pPr>
          </a:lstStyle>
          <a:p>
            <a:pPr>
              <a:defRPr/>
            </a:pPr>
            <a:fld id="{C61757A4-5F6F-40DB-AD0C-10EB87005D17}" type="datetime1">
              <a:rPr lang="zh-TW" altLang="en-US"/>
              <a:pPr>
                <a:defRPr/>
              </a:pPr>
              <a:t>2017/11/7</a:t>
            </a:fld>
            <a:endParaRPr lang="en-US" altLang="zh-TW"/>
          </a:p>
        </p:txBody>
      </p:sp>
      <p:sp>
        <p:nvSpPr>
          <p:cNvPr id="6" name="Rectangle 13"/>
          <p:cNvSpPr>
            <a:spLocks noGrp="1" noChangeArrowheads="1"/>
          </p:cNvSpPr>
          <p:nvPr>
            <p:ph type="sldNum" sz="quarter" idx="11"/>
          </p:nvPr>
        </p:nvSpPr>
        <p:spPr>
          <a:ln/>
        </p:spPr>
        <p:txBody>
          <a:bodyPr/>
          <a:lstStyle>
            <a:lvl1pPr>
              <a:defRPr/>
            </a:lvl1pPr>
          </a:lstStyle>
          <a:p>
            <a:pPr>
              <a:defRPr/>
            </a:pPr>
            <a:fld id="{3874D39A-B192-4C46-A06A-01BB93B1E9C7}" type="slidenum">
              <a:rPr lang="en-US" altLang="zh-TW"/>
              <a:pPr>
                <a:defRPr/>
              </a:pPr>
              <a:t>‹#›</a:t>
            </a:fld>
            <a:endParaRPr lang="en-US" altLang="zh-TW"/>
          </a:p>
        </p:txBody>
      </p:sp>
    </p:spTree>
    <p:extLst>
      <p:ext uri="{BB962C8B-B14F-4D97-AF65-F5344CB8AC3E}">
        <p14:creationId xmlns:p14="http://schemas.microsoft.com/office/powerpoint/2010/main" val="378013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12"/>
          <p:cNvSpPr>
            <a:spLocks noGrp="1" noChangeArrowheads="1"/>
          </p:cNvSpPr>
          <p:nvPr>
            <p:ph type="dt" sz="half" idx="10"/>
          </p:nvPr>
        </p:nvSpPr>
        <p:spPr>
          <a:ln/>
        </p:spPr>
        <p:txBody>
          <a:bodyPr/>
          <a:lstStyle>
            <a:lvl1pPr>
              <a:defRPr/>
            </a:lvl1pPr>
          </a:lstStyle>
          <a:p>
            <a:pPr>
              <a:defRPr/>
            </a:pPr>
            <a:fld id="{58913E62-8B35-4485-93CF-E9E434ACE086}" type="datetime1">
              <a:rPr lang="zh-TW" altLang="en-US"/>
              <a:pPr>
                <a:defRPr/>
              </a:pPr>
              <a:t>2017/11/7</a:t>
            </a:fld>
            <a:endParaRPr lang="en-US" altLang="zh-TW"/>
          </a:p>
        </p:txBody>
      </p:sp>
      <p:sp>
        <p:nvSpPr>
          <p:cNvPr id="6" name="Rectangle 13"/>
          <p:cNvSpPr>
            <a:spLocks noGrp="1" noChangeArrowheads="1"/>
          </p:cNvSpPr>
          <p:nvPr>
            <p:ph type="sldNum" sz="quarter" idx="11"/>
          </p:nvPr>
        </p:nvSpPr>
        <p:spPr>
          <a:ln/>
        </p:spPr>
        <p:txBody>
          <a:bodyPr/>
          <a:lstStyle>
            <a:lvl1pPr>
              <a:defRPr/>
            </a:lvl1pPr>
          </a:lstStyle>
          <a:p>
            <a:pPr>
              <a:defRPr/>
            </a:pPr>
            <a:fld id="{60C22761-C57C-4C74-AFF6-E49C25A4380C}" type="slidenum">
              <a:rPr lang="en-US" altLang="zh-TW"/>
              <a:pPr>
                <a:defRPr/>
              </a:pPr>
              <a:t>‹#›</a:t>
            </a:fld>
            <a:endParaRPr lang="en-US" altLang="zh-TW"/>
          </a:p>
        </p:txBody>
      </p:sp>
    </p:spTree>
    <p:extLst>
      <p:ext uri="{BB962C8B-B14F-4D97-AF65-F5344CB8AC3E}">
        <p14:creationId xmlns:p14="http://schemas.microsoft.com/office/powerpoint/2010/main" val="80772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allpaper"/>
          <p:cNvPicPr>
            <a:picLocks noChangeAspect="1" noChangeArrowheads="1"/>
          </p:cNvPicPr>
          <p:nvPr/>
        </p:nvPicPr>
        <p:blipFill>
          <a:blip r:embed="rId13">
            <a:lum bright="6000"/>
            <a:graysc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8" name="Rectangle 4"/>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029" name="Picture 5" descr="white-croquet-ball-md"/>
          <p:cNvPicPr>
            <a:picLocks noChangeAspect="1" noChangeArrowheads="1"/>
          </p:cNvPicPr>
          <p:nvPr/>
        </p:nvPicPr>
        <p:blipFill>
          <a:blip r:embed="rId14">
            <a:clrChange>
              <a:clrFrom>
                <a:srgbClr val="F1F0F5"/>
              </a:clrFrom>
              <a:clrTo>
                <a:srgbClr val="F1F0F5">
                  <a:alpha val="0"/>
                </a:srgbClr>
              </a:clrTo>
            </a:clrChange>
            <a:lum bright="6000" contrast="-6000"/>
            <a:grayscl/>
            <a:extLst>
              <a:ext uri="{28A0092B-C50C-407E-A947-70E740481C1C}">
                <a14:useLocalDpi xmlns:a14="http://schemas.microsoft.com/office/drawing/2010/main" val="0"/>
              </a:ext>
            </a:extLst>
          </a:blip>
          <a:srcRect l="6364" r="13959" b="10387"/>
          <a:stretch>
            <a:fillRect/>
          </a:stretch>
        </p:blipFill>
        <p:spPr bwMode="auto">
          <a:xfrm>
            <a:off x="-69850" y="4348163"/>
            <a:ext cx="2265363"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AutoShape 6"/>
          <p:cNvSpPr>
            <a:spLocks noChangeArrowheads="1"/>
          </p:cNvSpPr>
          <p:nvPr/>
        </p:nvSpPr>
        <p:spPr bwMode="auto">
          <a:xfrm>
            <a:off x="0" y="6308725"/>
            <a:ext cx="3167063" cy="360363"/>
          </a:xfrm>
          <a:prstGeom prst="homePlate">
            <a:avLst>
              <a:gd name="adj" fmla="val 64490"/>
            </a:avLst>
          </a:prstGeom>
          <a:solidFill>
            <a:srgbClr val="FFCC66">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1" name="AutoShape 7"/>
          <p:cNvSpPr>
            <a:spLocks noChangeArrowheads="1"/>
          </p:cNvSpPr>
          <p:nvPr/>
        </p:nvSpPr>
        <p:spPr bwMode="auto">
          <a:xfrm>
            <a:off x="0" y="6381750"/>
            <a:ext cx="3419475" cy="360363"/>
          </a:xfrm>
          <a:prstGeom prst="homePlate">
            <a:avLst>
              <a:gd name="adj" fmla="val 58164"/>
            </a:avLst>
          </a:prstGeom>
          <a:noFill/>
          <a:ln w="9525">
            <a:solidFill>
              <a:schemeClr val="tx1"/>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2" name="AutoShape 8"/>
          <p:cNvSpPr>
            <a:spLocks noChangeArrowheads="1"/>
          </p:cNvSpPr>
          <p:nvPr/>
        </p:nvSpPr>
        <p:spPr bwMode="auto">
          <a:xfrm>
            <a:off x="0" y="6237288"/>
            <a:ext cx="2987675" cy="360362"/>
          </a:xfrm>
          <a:prstGeom prst="homePlate">
            <a:avLst>
              <a:gd name="adj" fmla="val 60837"/>
            </a:avLst>
          </a:prstGeom>
          <a:solidFill>
            <a:srgbClr val="FF9933">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3" name="AutoShape 9"/>
          <p:cNvSpPr>
            <a:spLocks noChangeArrowheads="1"/>
          </p:cNvSpPr>
          <p:nvPr/>
        </p:nvSpPr>
        <p:spPr bwMode="auto">
          <a:xfrm rot="-5400000">
            <a:off x="2771775" y="6092825"/>
            <a:ext cx="360363" cy="360363"/>
          </a:xfrm>
          <a:prstGeom prst="flowChartMerge">
            <a:avLst/>
          </a:prstGeom>
          <a:solidFill>
            <a:schemeClr val="bg1">
              <a:alpha val="45097"/>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4" name="AutoShape 10"/>
          <p:cNvSpPr>
            <a:spLocks noChangeArrowheads="1"/>
          </p:cNvSpPr>
          <p:nvPr/>
        </p:nvSpPr>
        <p:spPr bwMode="auto">
          <a:xfrm rot="-5400000">
            <a:off x="1763712" y="6092826"/>
            <a:ext cx="360363" cy="360362"/>
          </a:xfrm>
          <a:prstGeom prst="flowChartMerge">
            <a:avLst/>
          </a:prstGeom>
          <a:solidFill>
            <a:schemeClr val="bg1">
              <a:alpha val="5490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1035" name="AutoShape 11"/>
          <p:cNvSpPr>
            <a:spLocks noChangeArrowheads="1"/>
          </p:cNvSpPr>
          <p:nvPr/>
        </p:nvSpPr>
        <p:spPr bwMode="auto">
          <a:xfrm rot="-5400000">
            <a:off x="2268537" y="6092826"/>
            <a:ext cx="360363" cy="360362"/>
          </a:xfrm>
          <a:prstGeom prst="flowChartMerge">
            <a:avLst/>
          </a:prstGeom>
          <a:solidFill>
            <a:schemeClr val="bg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defRPr/>
            </a:pPr>
            <a:endParaRPr lang="zh-TW" altLang="en-US"/>
          </a:p>
        </p:txBody>
      </p:sp>
      <p:sp>
        <p:nvSpPr>
          <p:cNvPr id="49164" name="Rectangle 12"/>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b="1" u="sng">
                <a:solidFill>
                  <a:schemeClr val="bg1"/>
                </a:solidFill>
                <a:latin typeface="Arial" charset="0"/>
              </a:defRPr>
            </a:lvl1pPr>
          </a:lstStyle>
          <a:p>
            <a:pPr>
              <a:defRPr/>
            </a:pPr>
            <a:fld id="{D6DEAA63-1FE3-4C20-9170-AB99FC3261BA}" type="datetime1">
              <a:rPr lang="zh-TW" altLang="en-US"/>
              <a:pPr>
                <a:defRPr/>
              </a:pPr>
              <a:t>2017/11/7</a:t>
            </a:fld>
            <a:endParaRPr lang="en-US" altLang="zh-TW"/>
          </a:p>
        </p:txBody>
      </p:sp>
      <p:sp>
        <p:nvSpPr>
          <p:cNvPr id="49165" name="Rectangle 13"/>
          <p:cNvSpPr>
            <a:spLocks noGrp="1" noChangeArrowheads="1"/>
          </p:cNvSpPr>
          <p:nvPr>
            <p:ph type="sldNum" sz="quarter" idx="4"/>
          </p:nvPr>
        </p:nvSpPr>
        <p:spPr bwMode="auto">
          <a:xfrm>
            <a:off x="3590925" y="623728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b="1" smtClean="0"/>
            </a:lvl1pPr>
          </a:lstStyle>
          <a:p>
            <a:pPr>
              <a:defRPr/>
            </a:pPr>
            <a:fld id="{FFBC5242-2B8A-468A-93C9-B8512ADE5274}" type="slidenum">
              <a:rPr lang="en-US" altLang="zh-TW"/>
              <a:pPr>
                <a:defRPr/>
              </a:pPr>
              <a:t>‹#›</a:t>
            </a:fld>
            <a:endParaRPr lang="en-US" altLang="zh-TW"/>
          </a:p>
        </p:txBody>
      </p:sp>
      <p:grpSp>
        <p:nvGrpSpPr>
          <p:cNvPr id="1038" name="Group 14"/>
          <p:cNvGrpSpPr>
            <a:grpSpLocks/>
          </p:cNvGrpSpPr>
          <p:nvPr/>
        </p:nvGrpSpPr>
        <p:grpSpPr bwMode="auto">
          <a:xfrm>
            <a:off x="7235825" y="5949950"/>
            <a:ext cx="1639888" cy="774700"/>
            <a:chOff x="4433" y="3713"/>
            <a:chExt cx="1169" cy="579"/>
          </a:xfrm>
        </p:grpSpPr>
        <p:pic>
          <p:nvPicPr>
            <p:cNvPr id="1042" name="Picture 15" descr="Ciis_mark1"/>
            <p:cNvPicPr>
              <a:picLocks noChangeAspect="1" noChangeArrowheads="1"/>
            </p:cNvPicPr>
            <p:nvPr/>
          </p:nvPicPr>
          <p:blipFill>
            <a:blip r:embed="rId15" cstate="print">
              <a:extLst>
                <a:ext uri="{28A0092B-C50C-407E-A947-70E740481C1C}">
                  <a14:useLocalDpi xmlns:a14="http://schemas.microsoft.com/office/drawing/2010/main" val="0"/>
                </a:ext>
              </a:extLst>
            </a:blip>
            <a:srcRect l="8067" r="46802"/>
            <a:stretch>
              <a:fillRect/>
            </a:stretch>
          </p:blipFill>
          <p:spPr bwMode="auto">
            <a:xfrm>
              <a:off x="4433" y="3713"/>
              <a:ext cx="494"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Rectangle 16"/>
            <p:cNvSpPr>
              <a:spLocks noChangeArrowheads="1"/>
            </p:cNvSpPr>
            <p:nvPr/>
          </p:nvSpPr>
          <p:spPr bwMode="auto">
            <a:xfrm>
              <a:off x="4967" y="3968"/>
              <a:ext cx="182" cy="1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1" lang="en-US" altLang="zh-TW" b="1"/>
                <a:t>L</a:t>
              </a:r>
            </a:p>
          </p:txBody>
        </p:sp>
        <p:sp>
          <p:nvSpPr>
            <p:cNvPr id="1044" name="Rectangle 17"/>
            <p:cNvSpPr>
              <a:spLocks noChangeArrowheads="1"/>
            </p:cNvSpPr>
            <p:nvPr/>
          </p:nvSpPr>
          <p:spPr bwMode="auto">
            <a:xfrm>
              <a:off x="5195" y="4059"/>
              <a:ext cx="181"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1" lang="en-US" altLang="zh-TW" b="1"/>
                <a:t>A</a:t>
              </a:r>
            </a:p>
          </p:txBody>
        </p:sp>
        <p:sp>
          <p:nvSpPr>
            <p:cNvPr id="1045" name="Rectangle 18"/>
            <p:cNvSpPr>
              <a:spLocks noChangeArrowheads="1"/>
            </p:cNvSpPr>
            <p:nvPr/>
          </p:nvSpPr>
          <p:spPr bwMode="auto">
            <a:xfrm>
              <a:off x="5420" y="3922"/>
              <a:ext cx="182" cy="1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新細明體" panose="02020500000000000000" pitchFamily="18" charset="-120"/>
                </a:defRPr>
              </a:lvl1pPr>
              <a:lvl2pPr marL="742950" indent="-285750">
                <a:defRPr>
                  <a:solidFill>
                    <a:schemeClr val="tx1"/>
                  </a:solidFill>
                  <a:latin typeface="Arial" panose="020B0604020202020204" pitchFamily="34" charset="0"/>
                  <a:ea typeface="新細明體" panose="02020500000000000000" pitchFamily="18" charset="-120"/>
                </a:defRPr>
              </a:lvl2pPr>
              <a:lvl3pPr marL="1143000" indent="-228600">
                <a:defRPr>
                  <a:solidFill>
                    <a:schemeClr val="tx1"/>
                  </a:solidFill>
                  <a:latin typeface="Arial" panose="020B0604020202020204" pitchFamily="34" charset="0"/>
                  <a:ea typeface="新細明體" panose="02020500000000000000" pitchFamily="18" charset="-120"/>
                </a:defRPr>
              </a:lvl3pPr>
              <a:lvl4pPr marL="1600200" indent="-228600">
                <a:defRPr>
                  <a:solidFill>
                    <a:schemeClr val="tx1"/>
                  </a:solidFill>
                  <a:latin typeface="Arial" panose="020B0604020202020204" pitchFamily="34" charset="0"/>
                  <a:ea typeface="新細明體" panose="02020500000000000000" pitchFamily="18" charset="-120"/>
                </a:defRPr>
              </a:lvl4pPr>
              <a:lvl5pPr marL="2057400" indent="-228600">
                <a:defRPr>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Arial" panose="020B0604020202020204" pitchFamily="34" charset="0"/>
                  <a:ea typeface="新細明體" panose="02020500000000000000" pitchFamily="18" charset="-120"/>
                </a:defRPr>
              </a:lvl9pPr>
            </a:lstStyle>
            <a:p>
              <a:pPr algn="ctr" eaLnBrk="1" hangingPunct="1">
                <a:defRPr/>
              </a:pPr>
              <a:r>
                <a:rPr kumimoji="1" lang="en-US" altLang="zh-TW" b="1"/>
                <a:t>B</a:t>
              </a:r>
            </a:p>
          </p:txBody>
        </p:sp>
      </p:grpSp>
      <p:sp>
        <p:nvSpPr>
          <p:cNvPr id="1039" name="Line 19"/>
          <p:cNvSpPr>
            <a:spLocks noChangeShapeType="1"/>
          </p:cNvSpPr>
          <p:nvPr/>
        </p:nvSpPr>
        <p:spPr bwMode="auto">
          <a:xfrm flipH="1">
            <a:off x="2268538" y="6669088"/>
            <a:ext cx="9350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40" name="Line 20"/>
          <p:cNvSpPr>
            <a:spLocks noChangeShapeType="1"/>
          </p:cNvSpPr>
          <p:nvPr/>
        </p:nvSpPr>
        <p:spPr bwMode="auto">
          <a:xfrm flipV="1">
            <a:off x="2268538" y="645318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41" name="Line 21"/>
          <p:cNvSpPr>
            <a:spLocks noChangeShapeType="1"/>
          </p:cNvSpPr>
          <p:nvPr/>
        </p:nvSpPr>
        <p:spPr bwMode="auto">
          <a:xfrm>
            <a:off x="3203575" y="6669088"/>
            <a:ext cx="0" cy="188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p:txStyles>
    <p:titleStyle>
      <a:lvl1pPr algn="ctr" rtl="0" eaLnBrk="1" fontAlgn="base" hangingPunct="1">
        <a:spcBef>
          <a:spcPct val="0"/>
        </a:spcBef>
        <a:spcAft>
          <a:spcPct val="0"/>
        </a:spcAft>
        <a:defRPr kumimoji="1" sz="4400">
          <a:solidFill>
            <a:schemeClr val="tx2"/>
          </a:solidFill>
          <a:latin typeface="Times New Roman" panose="02020603050405020304" pitchFamily="18" charset="0"/>
          <a:ea typeface="標楷體" panose="03000509000000000000" pitchFamily="65" charset="-120"/>
          <a:cs typeface="Times New Roman" panose="02020603050405020304" pitchFamily="18" charset="0"/>
        </a:defRPr>
      </a:lvl1pPr>
      <a:lvl2pPr algn="ctr" rtl="0" eaLnBrk="1" fontAlgn="base" hangingPunct="1">
        <a:spcBef>
          <a:spcPct val="0"/>
        </a:spcBef>
        <a:spcAft>
          <a:spcPct val="0"/>
        </a:spcAft>
        <a:defRPr kumimoji="1" sz="4400">
          <a:solidFill>
            <a:schemeClr val="tx2"/>
          </a:solidFill>
          <a:latin typeface="Arial" charset="0"/>
          <a:ea typeface="新細明體" pitchFamily="18" charset="-120"/>
        </a:defRPr>
      </a:lvl2pPr>
      <a:lvl3pPr algn="ctr" rtl="0" eaLnBrk="1" fontAlgn="base" hangingPunct="1">
        <a:spcBef>
          <a:spcPct val="0"/>
        </a:spcBef>
        <a:spcAft>
          <a:spcPct val="0"/>
        </a:spcAft>
        <a:defRPr kumimoji="1" sz="4400">
          <a:solidFill>
            <a:schemeClr val="tx2"/>
          </a:solidFill>
          <a:latin typeface="Arial" charset="0"/>
          <a:ea typeface="新細明體" pitchFamily="18" charset="-120"/>
        </a:defRPr>
      </a:lvl3pPr>
      <a:lvl4pPr algn="ctr" rtl="0" eaLnBrk="1" fontAlgn="base" hangingPunct="1">
        <a:spcBef>
          <a:spcPct val="0"/>
        </a:spcBef>
        <a:spcAft>
          <a:spcPct val="0"/>
        </a:spcAft>
        <a:defRPr kumimoji="1" sz="4400">
          <a:solidFill>
            <a:schemeClr val="tx2"/>
          </a:solidFill>
          <a:latin typeface="Arial" charset="0"/>
          <a:ea typeface="新細明體" pitchFamily="18" charset="-120"/>
        </a:defRPr>
      </a:lvl4pPr>
      <a:lvl5pPr algn="ctr" rtl="0" eaLnBrk="1" fontAlgn="base" hangingPunct="1">
        <a:spcBef>
          <a:spcPct val="0"/>
        </a:spcBef>
        <a:spcAft>
          <a:spcPct val="0"/>
        </a:spcAft>
        <a:defRPr kumimoji="1" sz="4400">
          <a:solidFill>
            <a:schemeClr val="tx2"/>
          </a:solidFill>
          <a:latin typeface="Arial" charset="0"/>
          <a:ea typeface="新細明體" pitchFamily="18" charset="-120"/>
        </a:defRPr>
      </a:lvl5pPr>
      <a:lvl6pPr marL="457200" algn="ctr" rtl="0" eaLnBrk="1" fontAlgn="base" hangingPunct="1">
        <a:spcBef>
          <a:spcPct val="0"/>
        </a:spcBef>
        <a:spcAft>
          <a:spcPct val="0"/>
        </a:spcAft>
        <a:defRPr kumimoji="1" sz="4400">
          <a:solidFill>
            <a:schemeClr val="tx2"/>
          </a:solidFill>
          <a:latin typeface="Arial" charset="0"/>
          <a:ea typeface="新細明體" pitchFamily="18" charset="-120"/>
        </a:defRPr>
      </a:lvl6pPr>
      <a:lvl7pPr marL="914400" algn="ctr" rtl="0" eaLnBrk="1" fontAlgn="base" hangingPunct="1">
        <a:spcBef>
          <a:spcPct val="0"/>
        </a:spcBef>
        <a:spcAft>
          <a:spcPct val="0"/>
        </a:spcAft>
        <a:defRPr kumimoji="1" sz="4400">
          <a:solidFill>
            <a:schemeClr val="tx2"/>
          </a:solidFill>
          <a:latin typeface="Arial" charset="0"/>
          <a:ea typeface="新細明體" pitchFamily="18" charset="-120"/>
        </a:defRPr>
      </a:lvl7pPr>
      <a:lvl8pPr marL="1371600" algn="ctr" rtl="0" eaLnBrk="1" fontAlgn="base" hangingPunct="1">
        <a:spcBef>
          <a:spcPct val="0"/>
        </a:spcBef>
        <a:spcAft>
          <a:spcPct val="0"/>
        </a:spcAft>
        <a:defRPr kumimoji="1" sz="4400">
          <a:solidFill>
            <a:schemeClr val="tx2"/>
          </a:solidFill>
          <a:latin typeface="Arial" charset="0"/>
          <a:ea typeface="新細明體" pitchFamily="18" charset="-120"/>
        </a:defRPr>
      </a:lvl8pPr>
      <a:lvl9pPr marL="1828800" algn="ctr" rtl="0" eaLnBrk="1" fontAlgn="base" hangingPunct="1">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title"/>
          </p:nvPr>
        </p:nvSpPr>
        <p:spPr>
          <a:xfrm>
            <a:off x="457200" y="2173288"/>
            <a:ext cx="8229600" cy="1143000"/>
          </a:xfrm>
        </p:spPr>
        <p:txBody>
          <a:bodyPr/>
          <a:lstStyle/>
          <a:p>
            <a:r>
              <a:rPr lang="en-US" altLang="zh-TW" sz="3200" dirty="0"/>
              <a:t>An NFV-based Video Quality Assessment Method over 5G Small Cell Networks </a:t>
            </a:r>
            <a:endParaRPr lang="en-US" altLang="zh-TW" sz="3200" dirty="0">
              <a:solidFill>
                <a:schemeClr val="tx1"/>
              </a:solidFill>
            </a:endParaRPr>
          </a:p>
        </p:txBody>
      </p:sp>
      <p:sp>
        <p:nvSpPr>
          <p:cNvPr id="2051" name="內容版面配置區 2"/>
          <p:cNvSpPr>
            <a:spLocks noGrp="1"/>
          </p:cNvSpPr>
          <p:nvPr>
            <p:ph idx="1"/>
          </p:nvPr>
        </p:nvSpPr>
        <p:spPr>
          <a:xfrm>
            <a:off x="479425" y="4449763"/>
            <a:ext cx="8229600" cy="4527550"/>
          </a:xfrm>
        </p:spPr>
        <p:txBody>
          <a:bodyPr/>
          <a:lstStyle/>
          <a:p>
            <a:pPr marL="0" indent="0" algn="r">
              <a:buFontTx/>
              <a:buNone/>
            </a:pPr>
            <a:r>
              <a:rPr lang="en-US" altLang="zh-TW" sz="2000" dirty="0"/>
              <a:t>Presenter: </a:t>
            </a:r>
            <a:r>
              <a:rPr lang="en-US" altLang="zh-TW" sz="2000" dirty="0" err="1"/>
              <a:t>Tseng,Kuo</a:t>
            </a:r>
            <a:r>
              <a:rPr lang="en-US" altLang="zh-TW" sz="2000" dirty="0"/>
              <a:t> Wei</a:t>
            </a:r>
          </a:p>
          <a:p>
            <a:pPr marL="0" indent="0" algn="r">
              <a:buNone/>
            </a:pPr>
            <a:r>
              <a:rPr lang="en-US" altLang="zh-TW" sz="2000" dirty="0" err="1"/>
              <a:t>Advisor:Lee</a:t>
            </a:r>
            <a:r>
              <a:rPr lang="en-US" altLang="zh-TW" sz="2000" dirty="0"/>
              <a:t>, Chung Nan</a:t>
            </a:r>
          </a:p>
          <a:p>
            <a:pPr marL="0" indent="0" algn="r">
              <a:buFontTx/>
              <a:buNone/>
            </a:pPr>
            <a:endParaRPr lang="zh-TW" altLang="en-US" sz="2000" dirty="0"/>
          </a:p>
        </p:txBody>
      </p:sp>
      <p:sp>
        <p:nvSpPr>
          <p:cNvPr id="2052" name="日期版面配置區 3"/>
          <p:cNvSpPr>
            <a:spLocks noGrp="1"/>
          </p:cNvSpPr>
          <p:nvPr>
            <p:ph type="dt" sz="quarter" idx="10"/>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33B11AE0-DC3D-475F-8EE3-80C595AD34A0}" type="datetime1">
              <a:rPr lang="zh-TW" altLang="en-US" sz="1400" smtClean="0">
                <a:solidFill>
                  <a:schemeClr val="bg1"/>
                </a:solidFill>
              </a:rPr>
              <a:pPr>
                <a:spcBef>
                  <a:spcPct val="0"/>
                </a:spcBef>
                <a:buFontTx/>
                <a:buNone/>
              </a:pPr>
              <a:t>2017/11/7</a:t>
            </a:fld>
            <a:endParaRPr lang="en-US" altLang="zh-TW" sz="1400">
              <a:solidFill>
                <a:schemeClr val="bg1"/>
              </a:solidFill>
            </a:endParaRPr>
          </a:p>
        </p:txBody>
      </p:sp>
      <p:sp>
        <p:nvSpPr>
          <p:cNvPr id="2053" name="投影片編號版面配置區 4"/>
          <p:cNvSpPr>
            <a:spLocks noGrp="1"/>
          </p:cNvSpPr>
          <p:nvPr>
            <p:ph type="sldNum" sz="quarter" idx="11"/>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B7A7EB30-C2B8-4FD3-87ED-5B32294250E0}" type="slidenum">
              <a:rPr lang="en-US" altLang="zh-TW" sz="1400"/>
              <a:pPr>
                <a:spcBef>
                  <a:spcPct val="0"/>
                </a:spcBef>
                <a:buFontTx/>
                <a:buNone/>
              </a:pPr>
              <a:t>1</a:t>
            </a:fld>
            <a:endParaRPr lang="en-US" altLang="zh-TW"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D68B3-B97F-4C80-8E51-91561F1C5F53}"/>
              </a:ext>
            </a:extLst>
          </p:cNvPr>
          <p:cNvSpPr>
            <a:spLocks noGrp="1"/>
          </p:cNvSpPr>
          <p:nvPr>
            <p:ph type="title"/>
          </p:nvPr>
        </p:nvSpPr>
        <p:spPr/>
        <p:txBody>
          <a:bodyPr/>
          <a:lstStyle/>
          <a:p>
            <a:r>
              <a:rPr lang="en-US" altLang="zh-TW" dirty="0"/>
              <a:t>SSIM(Structural Similarity)</a:t>
            </a:r>
            <a:endParaRPr lang="zh-TW" altLang="en-US" dirty="0"/>
          </a:p>
        </p:txBody>
      </p:sp>
      <p:sp>
        <p:nvSpPr>
          <p:cNvPr id="3" name="內容版面配置區 2">
            <a:extLst>
              <a:ext uri="{FF2B5EF4-FFF2-40B4-BE49-F238E27FC236}">
                <a16:creationId xmlns:a16="http://schemas.microsoft.com/office/drawing/2014/main" id="{312BA5FF-6EC1-441E-B454-9A56FC0E2827}"/>
              </a:ext>
            </a:extLst>
          </p:cNvPr>
          <p:cNvSpPr>
            <a:spLocks noGrp="1"/>
          </p:cNvSpPr>
          <p:nvPr>
            <p:ph idx="1"/>
          </p:nvPr>
        </p:nvSpPr>
        <p:spPr/>
        <p:txBody>
          <a:bodyPr/>
          <a:lstStyle/>
          <a:p>
            <a:r>
              <a:rPr lang="en-US" altLang="zh-TW" sz="2800" dirty="0"/>
              <a:t>The SSIM is a full reference metric for measuring the structural similarity between two image sequences, exploiting the general principle that the main function of the human visual system is the extraction of structural information from the viewing field.</a:t>
            </a:r>
            <a:endParaRPr lang="zh-TW" altLang="en-US" sz="2800" dirty="0"/>
          </a:p>
        </p:txBody>
      </p:sp>
      <p:sp>
        <p:nvSpPr>
          <p:cNvPr id="4" name="日期版面配置區 3">
            <a:extLst>
              <a:ext uri="{FF2B5EF4-FFF2-40B4-BE49-F238E27FC236}">
                <a16:creationId xmlns:a16="http://schemas.microsoft.com/office/drawing/2014/main" id="{67B2AF74-E7D0-4419-A452-2CF982604BA0}"/>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C716B68E-303F-4237-9C9E-332A8415F951}"/>
              </a:ext>
            </a:extLst>
          </p:cNvPr>
          <p:cNvSpPr>
            <a:spLocks noGrp="1"/>
          </p:cNvSpPr>
          <p:nvPr>
            <p:ph type="sldNum" sz="quarter" idx="11"/>
          </p:nvPr>
        </p:nvSpPr>
        <p:spPr/>
        <p:txBody>
          <a:bodyPr/>
          <a:lstStyle/>
          <a:p>
            <a:pPr>
              <a:defRPr/>
            </a:pPr>
            <a:fld id="{2D54BB91-E0C9-4FB8-9537-3EE5D27525B1}" type="slidenum">
              <a:rPr lang="en-US" altLang="zh-TW" smtClean="0"/>
              <a:pPr>
                <a:defRPr/>
              </a:pPr>
              <a:t>10</a:t>
            </a:fld>
            <a:endParaRPr lang="en-US" altLang="zh-TW"/>
          </a:p>
        </p:txBody>
      </p:sp>
      <p:pic>
        <p:nvPicPr>
          <p:cNvPr id="6" name="圖片 5">
            <a:extLst>
              <a:ext uri="{FF2B5EF4-FFF2-40B4-BE49-F238E27FC236}">
                <a16:creationId xmlns:a16="http://schemas.microsoft.com/office/drawing/2014/main" id="{A43D66B2-D7DC-4307-96B8-2632986F3B44}"/>
              </a:ext>
            </a:extLst>
          </p:cNvPr>
          <p:cNvPicPr>
            <a:picLocks noChangeAspect="1"/>
          </p:cNvPicPr>
          <p:nvPr/>
        </p:nvPicPr>
        <p:blipFill>
          <a:blip r:embed="rId2"/>
          <a:stretch>
            <a:fillRect/>
          </a:stretch>
        </p:blipFill>
        <p:spPr>
          <a:xfrm>
            <a:off x="1423987" y="4221088"/>
            <a:ext cx="6467475" cy="1057275"/>
          </a:xfrm>
          <a:prstGeom prst="rect">
            <a:avLst/>
          </a:prstGeom>
        </p:spPr>
      </p:pic>
    </p:spTree>
    <p:extLst>
      <p:ext uri="{BB962C8B-B14F-4D97-AF65-F5344CB8AC3E}">
        <p14:creationId xmlns:p14="http://schemas.microsoft.com/office/powerpoint/2010/main" val="332208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CD68B3-B97F-4C80-8E51-91561F1C5F53}"/>
              </a:ext>
            </a:extLst>
          </p:cNvPr>
          <p:cNvSpPr>
            <a:spLocks noGrp="1"/>
          </p:cNvSpPr>
          <p:nvPr>
            <p:ph type="title"/>
          </p:nvPr>
        </p:nvSpPr>
        <p:spPr/>
        <p:txBody>
          <a:bodyPr/>
          <a:lstStyle/>
          <a:p>
            <a:r>
              <a:rPr lang="en-US" altLang="zh-TW" dirty="0"/>
              <a:t>SSIM(Structural Similarity)</a:t>
            </a:r>
            <a:endParaRPr lang="zh-TW" altLang="en-US" dirty="0"/>
          </a:p>
        </p:txBody>
      </p:sp>
      <p:sp>
        <p:nvSpPr>
          <p:cNvPr id="3" name="內容版面配置區 2">
            <a:extLst>
              <a:ext uri="{FF2B5EF4-FFF2-40B4-BE49-F238E27FC236}">
                <a16:creationId xmlns:a16="http://schemas.microsoft.com/office/drawing/2014/main" id="{312BA5FF-6EC1-441E-B454-9A56FC0E2827}"/>
              </a:ext>
            </a:extLst>
          </p:cNvPr>
          <p:cNvSpPr>
            <a:spLocks noGrp="1"/>
          </p:cNvSpPr>
          <p:nvPr>
            <p:ph idx="1"/>
          </p:nvPr>
        </p:nvSpPr>
        <p:spPr/>
        <p:txBody>
          <a:bodyPr/>
          <a:lstStyle/>
          <a:p>
            <a:r>
              <a:rPr lang="en-US" altLang="zh-TW" sz="2800" dirty="0"/>
              <a:t>If x and y are two video signals, then SSIM is defined as:</a:t>
            </a:r>
            <a:endParaRPr lang="zh-TW" altLang="en-US" sz="2800" dirty="0"/>
          </a:p>
        </p:txBody>
      </p:sp>
      <p:sp>
        <p:nvSpPr>
          <p:cNvPr id="4" name="日期版面配置區 3">
            <a:extLst>
              <a:ext uri="{FF2B5EF4-FFF2-40B4-BE49-F238E27FC236}">
                <a16:creationId xmlns:a16="http://schemas.microsoft.com/office/drawing/2014/main" id="{67B2AF74-E7D0-4419-A452-2CF982604BA0}"/>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C716B68E-303F-4237-9C9E-332A8415F951}"/>
              </a:ext>
            </a:extLst>
          </p:cNvPr>
          <p:cNvSpPr>
            <a:spLocks noGrp="1"/>
          </p:cNvSpPr>
          <p:nvPr>
            <p:ph type="sldNum" sz="quarter" idx="11"/>
          </p:nvPr>
        </p:nvSpPr>
        <p:spPr/>
        <p:txBody>
          <a:bodyPr/>
          <a:lstStyle/>
          <a:p>
            <a:pPr>
              <a:defRPr/>
            </a:pPr>
            <a:fld id="{2D54BB91-E0C9-4FB8-9537-3EE5D27525B1}" type="slidenum">
              <a:rPr lang="en-US" altLang="zh-TW" smtClean="0"/>
              <a:pPr>
                <a:defRPr/>
              </a:pPr>
              <a:t>11</a:t>
            </a:fld>
            <a:endParaRPr lang="en-US" altLang="zh-TW"/>
          </a:p>
        </p:txBody>
      </p:sp>
      <p:pic>
        <p:nvPicPr>
          <p:cNvPr id="6" name="圖片 5">
            <a:extLst>
              <a:ext uri="{FF2B5EF4-FFF2-40B4-BE49-F238E27FC236}">
                <a16:creationId xmlns:a16="http://schemas.microsoft.com/office/drawing/2014/main" id="{A43D66B2-D7DC-4307-96B8-2632986F3B44}"/>
              </a:ext>
            </a:extLst>
          </p:cNvPr>
          <p:cNvPicPr>
            <a:picLocks noChangeAspect="1"/>
          </p:cNvPicPr>
          <p:nvPr/>
        </p:nvPicPr>
        <p:blipFill>
          <a:blip r:embed="rId2"/>
          <a:stretch>
            <a:fillRect/>
          </a:stretch>
        </p:blipFill>
        <p:spPr>
          <a:xfrm>
            <a:off x="1423987" y="2564904"/>
            <a:ext cx="6467475" cy="1057275"/>
          </a:xfrm>
          <a:prstGeom prst="rect">
            <a:avLst/>
          </a:prstGeom>
        </p:spPr>
      </p:pic>
      <p:pic>
        <p:nvPicPr>
          <p:cNvPr id="7" name="圖片 6">
            <a:extLst>
              <a:ext uri="{FF2B5EF4-FFF2-40B4-BE49-F238E27FC236}">
                <a16:creationId xmlns:a16="http://schemas.microsoft.com/office/drawing/2014/main" id="{D6FDEFAA-3916-4C26-8624-D71DBF5FEA3E}"/>
              </a:ext>
            </a:extLst>
          </p:cNvPr>
          <p:cNvPicPr>
            <a:picLocks noChangeAspect="1"/>
          </p:cNvPicPr>
          <p:nvPr/>
        </p:nvPicPr>
        <p:blipFill>
          <a:blip r:embed="rId3"/>
          <a:stretch>
            <a:fillRect/>
          </a:stretch>
        </p:blipFill>
        <p:spPr>
          <a:xfrm>
            <a:off x="1376362" y="3866011"/>
            <a:ext cx="6515100" cy="1914525"/>
          </a:xfrm>
          <a:prstGeom prst="rect">
            <a:avLst/>
          </a:prstGeom>
        </p:spPr>
      </p:pic>
    </p:spTree>
    <p:extLst>
      <p:ext uri="{BB962C8B-B14F-4D97-AF65-F5344CB8AC3E}">
        <p14:creationId xmlns:p14="http://schemas.microsoft.com/office/powerpoint/2010/main" val="352749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BD5BEE-BC6E-4036-ADEB-7D096B46246C}"/>
              </a:ext>
            </a:extLst>
          </p:cNvPr>
          <p:cNvSpPr>
            <a:spLocks noGrp="1"/>
          </p:cNvSpPr>
          <p:nvPr>
            <p:ph type="title"/>
          </p:nvPr>
        </p:nvSpPr>
        <p:spPr/>
        <p:txBody>
          <a:bodyPr/>
          <a:lstStyle/>
          <a:p>
            <a:r>
              <a:rPr lang="en-US" altLang="zh-TW" dirty="0"/>
              <a:t>The proposed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AA8AA5B4-704E-4C0F-B920-00796CAC895D}"/>
              </a:ext>
            </a:extLst>
          </p:cNvPr>
          <p:cNvSpPr>
            <a:spLocks noGrp="1"/>
          </p:cNvSpPr>
          <p:nvPr>
            <p:ph idx="1"/>
          </p:nvPr>
        </p:nvSpPr>
        <p:spPr/>
        <p:txBody>
          <a:bodyPr/>
          <a:lstStyle/>
          <a:p>
            <a:endParaRPr lang="zh-TW" altLang="en-US" dirty="0"/>
          </a:p>
        </p:txBody>
      </p:sp>
      <p:sp>
        <p:nvSpPr>
          <p:cNvPr id="4" name="日期版面配置區 3">
            <a:extLst>
              <a:ext uri="{FF2B5EF4-FFF2-40B4-BE49-F238E27FC236}">
                <a16:creationId xmlns:a16="http://schemas.microsoft.com/office/drawing/2014/main" id="{7C289162-298A-4D34-9917-55CB730A0F69}"/>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29BE2216-5651-4675-B538-071DF8B179A6}"/>
              </a:ext>
            </a:extLst>
          </p:cNvPr>
          <p:cNvSpPr>
            <a:spLocks noGrp="1"/>
          </p:cNvSpPr>
          <p:nvPr>
            <p:ph type="sldNum" sz="quarter" idx="11"/>
          </p:nvPr>
        </p:nvSpPr>
        <p:spPr/>
        <p:txBody>
          <a:bodyPr/>
          <a:lstStyle/>
          <a:p>
            <a:pPr>
              <a:defRPr/>
            </a:pPr>
            <a:fld id="{2D54BB91-E0C9-4FB8-9537-3EE5D27525B1}" type="slidenum">
              <a:rPr lang="en-US" altLang="zh-TW" smtClean="0"/>
              <a:pPr>
                <a:defRPr/>
              </a:pPr>
              <a:t>12</a:t>
            </a:fld>
            <a:endParaRPr lang="en-US" altLang="zh-TW"/>
          </a:p>
        </p:txBody>
      </p:sp>
      <p:pic>
        <p:nvPicPr>
          <p:cNvPr id="6" name="圖片 5">
            <a:extLst>
              <a:ext uri="{FF2B5EF4-FFF2-40B4-BE49-F238E27FC236}">
                <a16:creationId xmlns:a16="http://schemas.microsoft.com/office/drawing/2014/main" id="{06C308BA-C126-4AB1-84B0-BF4C745121D6}"/>
              </a:ext>
            </a:extLst>
          </p:cNvPr>
          <p:cNvPicPr>
            <a:picLocks noChangeAspect="1"/>
          </p:cNvPicPr>
          <p:nvPr/>
        </p:nvPicPr>
        <p:blipFill>
          <a:blip r:embed="rId3"/>
          <a:stretch>
            <a:fillRect/>
          </a:stretch>
        </p:blipFill>
        <p:spPr>
          <a:xfrm>
            <a:off x="4229555" y="1354132"/>
            <a:ext cx="4962525" cy="4743450"/>
          </a:xfrm>
          <a:prstGeom prst="rect">
            <a:avLst/>
          </a:prstGeom>
        </p:spPr>
      </p:pic>
      <p:pic>
        <p:nvPicPr>
          <p:cNvPr id="7" name="圖片 6">
            <a:extLst>
              <a:ext uri="{FF2B5EF4-FFF2-40B4-BE49-F238E27FC236}">
                <a16:creationId xmlns:a16="http://schemas.microsoft.com/office/drawing/2014/main" id="{4ABCC8E9-1F02-49DA-B425-00CAC873D0DD}"/>
              </a:ext>
            </a:extLst>
          </p:cNvPr>
          <p:cNvPicPr>
            <a:picLocks noChangeAspect="1"/>
          </p:cNvPicPr>
          <p:nvPr/>
        </p:nvPicPr>
        <p:blipFill>
          <a:blip r:embed="rId4"/>
          <a:stretch>
            <a:fillRect/>
          </a:stretch>
        </p:blipFill>
        <p:spPr>
          <a:xfrm>
            <a:off x="159773" y="1679643"/>
            <a:ext cx="4317400" cy="1052305"/>
          </a:xfrm>
          <a:prstGeom prst="rect">
            <a:avLst/>
          </a:prstGeom>
        </p:spPr>
      </p:pic>
      <p:pic>
        <p:nvPicPr>
          <p:cNvPr id="8" name="圖片 7">
            <a:extLst>
              <a:ext uri="{FF2B5EF4-FFF2-40B4-BE49-F238E27FC236}">
                <a16:creationId xmlns:a16="http://schemas.microsoft.com/office/drawing/2014/main" id="{E1E1E6A2-D4A4-44E1-94DC-7298DEA8C33D}"/>
              </a:ext>
            </a:extLst>
          </p:cNvPr>
          <p:cNvPicPr>
            <a:picLocks noChangeAspect="1"/>
          </p:cNvPicPr>
          <p:nvPr/>
        </p:nvPicPr>
        <p:blipFill>
          <a:blip r:embed="rId5"/>
          <a:stretch>
            <a:fillRect/>
          </a:stretch>
        </p:blipFill>
        <p:spPr>
          <a:xfrm>
            <a:off x="159773" y="2750630"/>
            <a:ext cx="4317400" cy="1029380"/>
          </a:xfrm>
          <a:prstGeom prst="rect">
            <a:avLst/>
          </a:prstGeom>
        </p:spPr>
      </p:pic>
      <p:pic>
        <p:nvPicPr>
          <p:cNvPr id="9" name="圖片 8">
            <a:extLst>
              <a:ext uri="{FF2B5EF4-FFF2-40B4-BE49-F238E27FC236}">
                <a16:creationId xmlns:a16="http://schemas.microsoft.com/office/drawing/2014/main" id="{2B0077BC-329B-44AB-AF74-5565ED44D831}"/>
              </a:ext>
            </a:extLst>
          </p:cNvPr>
          <p:cNvPicPr>
            <a:picLocks noChangeAspect="1"/>
          </p:cNvPicPr>
          <p:nvPr/>
        </p:nvPicPr>
        <p:blipFill>
          <a:blip r:embed="rId6"/>
          <a:stretch>
            <a:fillRect/>
          </a:stretch>
        </p:blipFill>
        <p:spPr>
          <a:xfrm>
            <a:off x="159773" y="4197002"/>
            <a:ext cx="5429399" cy="504056"/>
          </a:xfrm>
          <a:prstGeom prst="rect">
            <a:avLst/>
          </a:prstGeom>
        </p:spPr>
      </p:pic>
    </p:spTree>
    <p:extLst>
      <p:ext uri="{BB962C8B-B14F-4D97-AF65-F5344CB8AC3E}">
        <p14:creationId xmlns:p14="http://schemas.microsoft.com/office/powerpoint/2010/main" val="299268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F34D6-AD8E-4F6B-B988-D8C07DC19CC9}"/>
              </a:ext>
            </a:extLst>
          </p:cNvPr>
          <p:cNvSpPr>
            <a:spLocks noGrp="1"/>
          </p:cNvSpPr>
          <p:nvPr>
            <p:ph type="title"/>
          </p:nvPr>
        </p:nvSpPr>
        <p:spPr/>
        <p:txBody>
          <a:bodyPr/>
          <a:lstStyle/>
          <a:p>
            <a:r>
              <a:rPr lang="en-US" altLang="zh-TW" dirty="0"/>
              <a:t>Experimental Testbed</a:t>
            </a:r>
            <a:endParaRPr lang="zh-TW" altLang="en-US" dirty="0"/>
          </a:p>
        </p:txBody>
      </p:sp>
      <p:pic>
        <p:nvPicPr>
          <p:cNvPr id="10" name="內容版面配置區 9">
            <a:extLst>
              <a:ext uri="{FF2B5EF4-FFF2-40B4-BE49-F238E27FC236}">
                <a16:creationId xmlns:a16="http://schemas.microsoft.com/office/drawing/2014/main" id="{2BC80281-81F4-457E-8C56-7598E8283D4B}"/>
              </a:ext>
            </a:extLst>
          </p:cNvPr>
          <p:cNvPicPr>
            <a:picLocks noGrp="1" noChangeAspect="1"/>
          </p:cNvPicPr>
          <p:nvPr>
            <p:ph idx="1"/>
          </p:nvPr>
        </p:nvPicPr>
        <p:blipFill>
          <a:blip r:embed="rId3"/>
          <a:stretch>
            <a:fillRect/>
          </a:stretch>
        </p:blipFill>
        <p:spPr>
          <a:xfrm>
            <a:off x="1115616" y="1772816"/>
            <a:ext cx="6654428" cy="3901256"/>
          </a:xfrm>
          <a:prstGeom prst="rect">
            <a:avLst/>
          </a:prstGeom>
        </p:spPr>
      </p:pic>
      <p:sp>
        <p:nvSpPr>
          <p:cNvPr id="4" name="日期版面配置區 3">
            <a:extLst>
              <a:ext uri="{FF2B5EF4-FFF2-40B4-BE49-F238E27FC236}">
                <a16:creationId xmlns:a16="http://schemas.microsoft.com/office/drawing/2014/main" id="{52FB3377-5FA5-4550-BC4E-95A0DCD01CED}"/>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63BFC378-EE1F-489C-91A0-4C52B5D5E597}"/>
              </a:ext>
            </a:extLst>
          </p:cNvPr>
          <p:cNvSpPr>
            <a:spLocks noGrp="1"/>
          </p:cNvSpPr>
          <p:nvPr>
            <p:ph type="sldNum" sz="quarter" idx="11"/>
          </p:nvPr>
        </p:nvSpPr>
        <p:spPr/>
        <p:txBody>
          <a:bodyPr/>
          <a:lstStyle/>
          <a:p>
            <a:pPr>
              <a:defRPr/>
            </a:pPr>
            <a:fld id="{2D54BB91-E0C9-4FB8-9537-3EE5D27525B1}" type="slidenum">
              <a:rPr lang="en-US" altLang="zh-TW" smtClean="0"/>
              <a:pPr>
                <a:defRPr/>
              </a:pPr>
              <a:t>13</a:t>
            </a:fld>
            <a:endParaRPr lang="en-US" altLang="zh-TW"/>
          </a:p>
        </p:txBody>
      </p:sp>
    </p:spTree>
    <p:extLst>
      <p:ext uri="{BB962C8B-B14F-4D97-AF65-F5344CB8AC3E}">
        <p14:creationId xmlns:p14="http://schemas.microsoft.com/office/powerpoint/2010/main" val="73999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F34D6-AD8E-4F6B-B988-D8C07DC19CC9}"/>
              </a:ext>
            </a:extLst>
          </p:cNvPr>
          <p:cNvSpPr>
            <a:spLocks noGrp="1"/>
          </p:cNvSpPr>
          <p:nvPr>
            <p:ph type="title"/>
          </p:nvPr>
        </p:nvSpPr>
        <p:spPr/>
        <p:txBody>
          <a:bodyPr/>
          <a:lstStyle/>
          <a:p>
            <a:r>
              <a:rPr lang="en-US" altLang="zh-TW" dirty="0"/>
              <a:t>Experimental Testbed</a:t>
            </a:r>
            <a:endParaRPr lang="zh-TW" altLang="en-US" dirty="0"/>
          </a:p>
        </p:txBody>
      </p:sp>
      <p:pic>
        <p:nvPicPr>
          <p:cNvPr id="10" name="內容版面配置區 9">
            <a:extLst>
              <a:ext uri="{FF2B5EF4-FFF2-40B4-BE49-F238E27FC236}">
                <a16:creationId xmlns:a16="http://schemas.microsoft.com/office/drawing/2014/main" id="{2BC80281-81F4-457E-8C56-7598E8283D4B}"/>
              </a:ext>
            </a:extLst>
          </p:cNvPr>
          <p:cNvPicPr>
            <a:picLocks noGrp="1" noChangeAspect="1"/>
          </p:cNvPicPr>
          <p:nvPr>
            <p:ph idx="1"/>
          </p:nvPr>
        </p:nvPicPr>
        <p:blipFill>
          <a:blip r:embed="rId3"/>
          <a:stretch>
            <a:fillRect/>
          </a:stretch>
        </p:blipFill>
        <p:spPr>
          <a:xfrm>
            <a:off x="1115616" y="1772816"/>
            <a:ext cx="6654428" cy="3901256"/>
          </a:xfrm>
          <a:prstGeom prst="rect">
            <a:avLst/>
          </a:prstGeom>
        </p:spPr>
      </p:pic>
      <p:sp>
        <p:nvSpPr>
          <p:cNvPr id="4" name="日期版面配置區 3">
            <a:extLst>
              <a:ext uri="{FF2B5EF4-FFF2-40B4-BE49-F238E27FC236}">
                <a16:creationId xmlns:a16="http://schemas.microsoft.com/office/drawing/2014/main" id="{52FB3377-5FA5-4550-BC4E-95A0DCD01CED}"/>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63BFC378-EE1F-489C-91A0-4C52B5D5E597}"/>
              </a:ext>
            </a:extLst>
          </p:cNvPr>
          <p:cNvSpPr>
            <a:spLocks noGrp="1"/>
          </p:cNvSpPr>
          <p:nvPr>
            <p:ph type="sldNum" sz="quarter" idx="11"/>
          </p:nvPr>
        </p:nvSpPr>
        <p:spPr/>
        <p:txBody>
          <a:bodyPr/>
          <a:lstStyle/>
          <a:p>
            <a:pPr>
              <a:defRPr/>
            </a:pPr>
            <a:fld id="{2D54BB91-E0C9-4FB8-9537-3EE5D27525B1}" type="slidenum">
              <a:rPr lang="en-US" altLang="zh-TW" smtClean="0"/>
              <a:pPr>
                <a:defRPr/>
              </a:pPr>
              <a:t>14</a:t>
            </a:fld>
            <a:endParaRPr lang="en-US" altLang="zh-TW"/>
          </a:p>
        </p:txBody>
      </p:sp>
      <p:sp>
        <p:nvSpPr>
          <p:cNvPr id="3" name="橢圓 2">
            <a:extLst>
              <a:ext uri="{FF2B5EF4-FFF2-40B4-BE49-F238E27FC236}">
                <a16:creationId xmlns:a16="http://schemas.microsoft.com/office/drawing/2014/main" id="{7CF19EF5-1D57-4C49-AF96-0C8F74B0C144}"/>
              </a:ext>
            </a:extLst>
          </p:cNvPr>
          <p:cNvSpPr/>
          <p:nvPr/>
        </p:nvSpPr>
        <p:spPr bwMode="auto">
          <a:xfrm>
            <a:off x="4211960" y="3140968"/>
            <a:ext cx="1800200" cy="720080"/>
          </a:xfrm>
          <a:prstGeom prst="ellipse">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363754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FF34D6-AD8E-4F6B-B988-D8C07DC19CC9}"/>
              </a:ext>
            </a:extLst>
          </p:cNvPr>
          <p:cNvSpPr>
            <a:spLocks noGrp="1"/>
          </p:cNvSpPr>
          <p:nvPr>
            <p:ph type="title"/>
          </p:nvPr>
        </p:nvSpPr>
        <p:spPr/>
        <p:txBody>
          <a:bodyPr/>
          <a:lstStyle/>
          <a:p>
            <a:r>
              <a:rPr lang="en-US" altLang="zh-TW" dirty="0"/>
              <a:t>Experimental Testbed</a:t>
            </a:r>
            <a:endParaRPr lang="zh-TW" altLang="en-US" dirty="0"/>
          </a:p>
        </p:txBody>
      </p:sp>
      <p:pic>
        <p:nvPicPr>
          <p:cNvPr id="10" name="內容版面配置區 9">
            <a:extLst>
              <a:ext uri="{FF2B5EF4-FFF2-40B4-BE49-F238E27FC236}">
                <a16:creationId xmlns:a16="http://schemas.microsoft.com/office/drawing/2014/main" id="{2BC80281-81F4-457E-8C56-7598E8283D4B}"/>
              </a:ext>
            </a:extLst>
          </p:cNvPr>
          <p:cNvPicPr>
            <a:picLocks noGrp="1" noChangeAspect="1"/>
          </p:cNvPicPr>
          <p:nvPr>
            <p:ph idx="1"/>
          </p:nvPr>
        </p:nvPicPr>
        <p:blipFill>
          <a:blip r:embed="rId3"/>
          <a:stretch>
            <a:fillRect/>
          </a:stretch>
        </p:blipFill>
        <p:spPr>
          <a:xfrm>
            <a:off x="1115616" y="1772816"/>
            <a:ext cx="6654428" cy="3901256"/>
          </a:xfrm>
          <a:prstGeom prst="rect">
            <a:avLst/>
          </a:prstGeom>
        </p:spPr>
      </p:pic>
      <p:sp>
        <p:nvSpPr>
          <p:cNvPr id="4" name="日期版面配置區 3">
            <a:extLst>
              <a:ext uri="{FF2B5EF4-FFF2-40B4-BE49-F238E27FC236}">
                <a16:creationId xmlns:a16="http://schemas.microsoft.com/office/drawing/2014/main" id="{52FB3377-5FA5-4550-BC4E-95A0DCD01CED}"/>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63BFC378-EE1F-489C-91A0-4C52B5D5E597}"/>
              </a:ext>
            </a:extLst>
          </p:cNvPr>
          <p:cNvSpPr>
            <a:spLocks noGrp="1"/>
          </p:cNvSpPr>
          <p:nvPr>
            <p:ph type="sldNum" sz="quarter" idx="11"/>
          </p:nvPr>
        </p:nvSpPr>
        <p:spPr/>
        <p:txBody>
          <a:bodyPr/>
          <a:lstStyle/>
          <a:p>
            <a:pPr>
              <a:defRPr/>
            </a:pPr>
            <a:fld id="{2D54BB91-E0C9-4FB8-9537-3EE5D27525B1}" type="slidenum">
              <a:rPr lang="en-US" altLang="zh-TW" smtClean="0"/>
              <a:pPr>
                <a:defRPr/>
              </a:pPr>
              <a:t>15</a:t>
            </a:fld>
            <a:endParaRPr lang="en-US" altLang="zh-TW"/>
          </a:p>
        </p:txBody>
      </p:sp>
      <p:sp>
        <p:nvSpPr>
          <p:cNvPr id="3" name="橢圓 2">
            <a:extLst>
              <a:ext uri="{FF2B5EF4-FFF2-40B4-BE49-F238E27FC236}">
                <a16:creationId xmlns:a16="http://schemas.microsoft.com/office/drawing/2014/main" id="{7CF19EF5-1D57-4C49-AF96-0C8F74B0C144}"/>
              </a:ext>
            </a:extLst>
          </p:cNvPr>
          <p:cNvSpPr/>
          <p:nvPr/>
        </p:nvSpPr>
        <p:spPr bwMode="auto">
          <a:xfrm>
            <a:off x="4211960" y="3645024"/>
            <a:ext cx="1800200" cy="720080"/>
          </a:xfrm>
          <a:prstGeom prst="ellipse">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29354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DB301-A077-45AE-BDC4-3E3C79399EC3}"/>
              </a:ext>
            </a:extLst>
          </p:cNvPr>
          <p:cNvSpPr>
            <a:spLocks noGrp="1"/>
          </p:cNvSpPr>
          <p:nvPr>
            <p:ph type="title"/>
          </p:nvPr>
        </p:nvSpPr>
        <p:spPr/>
        <p:txBody>
          <a:bodyPr/>
          <a:lstStyle/>
          <a:p>
            <a:r>
              <a:rPr lang="en-US" altLang="zh-TW" dirty="0"/>
              <a:t>Performance evaluation of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6C6666A0-61F9-40E3-AA63-751773A352E0}"/>
              </a:ext>
            </a:extLst>
          </p:cNvPr>
          <p:cNvSpPr>
            <a:spLocks noGrp="1"/>
          </p:cNvSpPr>
          <p:nvPr>
            <p:ph idx="1"/>
          </p:nvPr>
        </p:nvSpPr>
        <p:spPr/>
        <p:txBody>
          <a:bodyPr/>
          <a:lstStyle/>
          <a:p>
            <a:r>
              <a:rPr lang="en-US" altLang="zh-TW" sz="2800" dirty="0"/>
              <a:t>Two reference video</a:t>
            </a:r>
          </a:p>
          <a:p>
            <a:r>
              <a:rPr lang="en-US" altLang="zh-TW" sz="2800" dirty="0" err="1"/>
              <a:t>KristenandSara</a:t>
            </a:r>
            <a:r>
              <a:rPr lang="en-US" altLang="zh-TW" sz="2800" dirty="0"/>
              <a:t>-low spatial and temporal activity</a:t>
            </a:r>
          </a:p>
          <a:p>
            <a:r>
              <a:rPr lang="en-US" altLang="zh-TW" sz="2800" dirty="0" err="1"/>
              <a:t>BasketballDrill</a:t>
            </a:r>
            <a:r>
              <a:rPr lang="en-US" altLang="zh-TW" sz="2800" dirty="0"/>
              <a:t>-high spatial and high activity</a:t>
            </a:r>
          </a:p>
          <a:p>
            <a:r>
              <a:rPr lang="en-US" altLang="zh-TW" sz="2800" dirty="0"/>
              <a:t>The </a:t>
            </a:r>
            <a:r>
              <a:rPr lang="en-US" altLang="zh-TW" sz="2800" dirty="0" err="1"/>
              <a:t>vTranscoder</a:t>
            </a:r>
            <a:r>
              <a:rPr lang="en-US" altLang="zh-TW" sz="2800" dirty="0"/>
              <a:t> transcoded each video sequence to MPEG-4 format with bit rate of about 2.000 Kbps and using unicast UDP streaming. </a:t>
            </a:r>
          </a:p>
        </p:txBody>
      </p:sp>
      <p:sp>
        <p:nvSpPr>
          <p:cNvPr id="4" name="日期版面配置區 3">
            <a:extLst>
              <a:ext uri="{FF2B5EF4-FFF2-40B4-BE49-F238E27FC236}">
                <a16:creationId xmlns:a16="http://schemas.microsoft.com/office/drawing/2014/main" id="{9D643428-5136-42E2-9E65-F77224321500}"/>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2E837BC8-9BB5-491A-A163-9897CA9D834A}"/>
              </a:ext>
            </a:extLst>
          </p:cNvPr>
          <p:cNvSpPr>
            <a:spLocks noGrp="1"/>
          </p:cNvSpPr>
          <p:nvPr>
            <p:ph type="sldNum" sz="quarter" idx="11"/>
          </p:nvPr>
        </p:nvSpPr>
        <p:spPr/>
        <p:txBody>
          <a:bodyPr/>
          <a:lstStyle/>
          <a:p>
            <a:pPr>
              <a:defRPr/>
            </a:pPr>
            <a:fld id="{2D54BB91-E0C9-4FB8-9537-3EE5D27525B1}" type="slidenum">
              <a:rPr lang="en-US" altLang="zh-TW" smtClean="0"/>
              <a:pPr>
                <a:defRPr/>
              </a:pPr>
              <a:t>16</a:t>
            </a:fld>
            <a:endParaRPr lang="en-US" altLang="zh-TW"/>
          </a:p>
        </p:txBody>
      </p:sp>
    </p:spTree>
    <p:extLst>
      <p:ext uri="{BB962C8B-B14F-4D97-AF65-F5344CB8AC3E}">
        <p14:creationId xmlns:p14="http://schemas.microsoft.com/office/powerpoint/2010/main" val="137964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19A3A3-1750-4553-8BBA-695F5B3A557C}"/>
              </a:ext>
            </a:extLst>
          </p:cNvPr>
          <p:cNvSpPr>
            <a:spLocks noGrp="1"/>
          </p:cNvSpPr>
          <p:nvPr>
            <p:ph type="title"/>
          </p:nvPr>
        </p:nvSpPr>
        <p:spPr/>
        <p:txBody>
          <a:bodyPr/>
          <a:lstStyle/>
          <a:p>
            <a:endParaRPr lang="zh-TW" altLang="en-US"/>
          </a:p>
        </p:txBody>
      </p:sp>
      <p:sp>
        <p:nvSpPr>
          <p:cNvPr id="4" name="日期版面配置區 3">
            <a:extLst>
              <a:ext uri="{FF2B5EF4-FFF2-40B4-BE49-F238E27FC236}">
                <a16:creationId xmlns:a16="http://schemas.microsoft.com/office/drawing/2014/main" id="{20F2DFB9-46A4-4073-865A-ED83D67414DD}"/>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3392FD7D-B543-48FF-B713-2D8939629013}"/>
              </a:ext>
            </a:extLst>
          </p:cNvPr>
          <p:cNvSpPr>
            <a:spLocks noGrp="1"/>
          </p:cNvSpPr>
          <p:nvPr>
            <p:ph type="sldNum" sz="quarter" idx="11"/>
          </p:nvPr>
        </p:nvSpPr>
        <p:spPr/>
        <p:txBody>
          <a:bodyPr/>
          <a:lstStyle/>
          <a:p>
            <a:pPr>
              <a:defRPr/>
            </a:pPr>
            <a:fld id="{2D54BB91-E0C9-4FB8-9537-3EE5D27525B1}" type="slidenum">
              <a:rPr lang="en-US" altLang="zh-TW" smtClean="0"/>
              <a:pPr>
                <a:defRPr/>
              </a:pPr>
              <a:t>17</a:t>
            </a:fld>
            <a:endParaRPr lang="en-US" altLang="zh-TW"/>
          </a:p>
        </p:txBody>
      </p:sp>
      <p:pic>
        <p:nvPicPr>
          <p:cNvPr id="6" name="內容版面配置區 5">
            <a:extLst>
              <a:ext uri="{FF2B5EF4-FFF2-40B4-BE49-F238E27FC236}">
                <a16:creationId xmlns:a16="http://schemas.microsoft.com/office/drawing/2014/main" id="{9672ACEA-038F-43DA-BA1D-0F8F2E04077B}"/>
              </a:ext>
            </a:extLst>
          </p:cNvPr>
          <p:cNvPicPr>
            <a:picLocks noGrp="1" noChangeAspect="1"/>
          </p:cNvPicPr>
          <p:nvPr>
            <p:ph idx="1"/>
          </p:nvPr>
        </p:nvPicPr>
        <p:blipFill>
          <a:blip r:embed="rId3"/>
          <a:stretch>
            <a:fillRect/>
          </a:stretch>
        </p:blipFill>
        <p:spPr>
          <a:xfrm>
            <a:off x="1602624" y="3344290"/>
            <a:ext cx="6110202" cy="2865026"/>
          </a:xfrm>
          <a:prstGeom prst="rect">
            <a:avLst/>
          </a:prstGeom>
        </p:spPr>
      </p:pic>
      <p:pic>
        <p:nvPicPr>
          <p:cNvPr id="7" name="內容版面配置區 5">
            <a:extLst>
              <a:ext uri="{FF2B5EF4-FFF2-40B4-BE49-F238E27FC236}">
                <a16:creationId xmlns:a16="http://schemas.microsoft.com/office/drawing/2014/main" id="{0CFF67DF-C5AE-4224-8E89-41E3F2D179F1}"/>
              </a:ext>
            </a:extLst>
          </p:cNvPr>
          <p:cNvPicPr>
            <a:picLocks noChangeAspect="1"/>
          </p:cNvPicPr>
          <p:nvPr/>
        </p:nvPicPr>
        <p:blipFill>
          <a:blip r:embed="rId4"/>
          <a:stretch>
            <a:fillRect/>
          </a:stretch>
        </p:blipFill>
        <p:spPr bwMode="auto">
          <a:xfrm>
            <a:off x="1587125" y="479954"/>
            <a:ext cx="6153703" cy="286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65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01BF9C-8D75-4335-84AC-8BF728DC2615}"/>
              </a:ext>
            </a:extLst>
          </p:cNvPr>
          <p:cNvSpPr>
            <a:spLocks noGrp="1"/>
          </p:cNvSpPr>
          <p:nvPr>
            <p:ph type="title"/>
          </p:nvPr>
        </p:nvSpPr>
        <p:spPr/>
        <p:txBody>
          <a:bodyPr/>
          <a:lstStyle/>
          <a:p>
            <a:r>
              <a:rPr lang="en-US" altLang="zh-TW" dirty="0"/>
              <a:t>Performance evaluation of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DD553404-07E7-4854-A7A1-B351A5A30C1F}"/>
              </a:ext>
            </a:extLst>
          </p:cNvPr>
          <p:cNvSpPr>
            <a:spLocks noGrp="1"/>
          </p:cNvSpPr>
          <p:nvPr>
            <p:ph idx="1"/>
          </p:nvPr>
        </p:nvSpPr>
        <p:spPr/>
        <p:txBody>
          <a:bodyPr/>
          <a:lstStyle/>
          <a:p>
            <a:r>
              <a:rPr lang="en-US" altLang="zh-TW" sz="2800" dirty="0"/>
              <a:t>The video quality remains high and it drops after a delay of a few hundreds of </a:t>
            </a:r>
            <a:r>
              <a:rPr lang="en-US" altLang="zh-TW" sz="2800" dirty="0" err="1"/>
              <a:t>frames,this</a:t>
            </a:r>
            <a:r>
              <a:rPr lang="en-US" altLang="zh-TW" sz="2800" dirty="0"/>
              <a:t> is because the OVS follows the Leaky Bucket algorithm to limit the bandwidth.</a:t>
            </a:r>
          </a:p>
          <a:p>
            <a:r>
              <a:rPr lang="en-US" altLang="zh-TW" sz="2800" dirty="0"/>
              <a:t>In a typical deployment, the video quality would not be allowed to drop that much and a mechanism of source rate adaptation, further experiments were performed, in the presence of a source rate adaptation mechanism through a transcoder.</a:t>
            </a:r>
          </a:p>
        </p:txBody>
      </p:sp>
      <p:sp>
        <p:nvSpPr>
          <p:cNvPr id="4" name="日期版面配置區 3">
            <a:extLst>
              <a:ext uri="{FF2B5EF4-FFF2-40B4-BE49-F238E27FC236}">
                <a16:creationId xmlns:a16="http://schemas.microsoft.com/office/drawing/2014/main" id="{101E88FB-8A33-4F51-957B-25247C149C1D}"/>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582244D4-EFE9-432C-A083-7DDCCCD3927C}"/>
              </a:ext>
            </a:extLst>
          </p:cNvPr>
          <p:cNvSpPr>
            <a:spLocks noGrp="1"/>
          </p:cNvSpPr>
          <p:nvPr>
            <p:ph type="sldNum" sz="quarter" idx="11"/>
          </p:nvPr>
        </p:nvSpPr>
        <p:spPr/>
        <p:txBody>
          <a:bodyPr/>
          <a:lstStyle/>
          <a:p>
            <a:pPr>
              <a:defRPr/>
            </a:pPr>
            <a:fld id="{2D54BB91-E0C9-4FB8-9537-3EE5D27525B1}" type="slidenum">
              <a:rPr lang="en-US" altLang="zh-TW" smtClean="0"/>
              <a:pPr>
                <a:defRPr/>
              </a:pPr>
              <a:t>18</a:t>
            </a:fld>
            <a:endParaRPr lang="en-US" altLang="zh-TW"/>
          </a:p>
        </p:txBody>
      </p:sp>
    </p:spTree>
    <p:extLst>
      <p:ext uri="{BB962C8B-B14F-4D97-AF65-F5344CB8AC3E}">
        <p14:creationId xmlns:p14="http://schemas.microsoft.com/office/powerpoint/2010/main" val="27115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70E616-7CCF-45BB-9232-FDED635B5CFC}"/>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C293C093-4494-4C67-A510-0DC697817BDB}"/>
              </a:ext>
            </a:extLst>
          </p:cNvPr>
          <p:cNvPicPr>
            <a:picLocks noGrp="1" noChangeAspect="1"/>
          </p:cNvPicPr>
          <p:nvPr>
            <p:ph idx="1"/>
          </p:nvPr>
        </p:nvPicPr>
        <p:blipFill>
          <a:blip r:embed="rId3"/>
          <a:stretch>
            <a:fillRect/>
          </a:stretch>
        </p:blipFill>
        <p:spPr>
          <a:xfrm>
            <a:off x="1475656" y="520352"/>
            <a:ext cx="6153150" cy="2737592"/>
          </a:xfrm>
          <a:prstGeom prst="rect">
            <a:avLst/>
          </a:prstGeom>
        </p:spPr>
      </p:pic>
      <p:sp>
        <p:nvSpPr>
          <p:cNvPr id="4" name="日期版面配置區 3">
            <a:extLst>
              <a:ext uri="{FF2B5EF4-FFF2-40B4-BE49-F238E27FC236}">
                <a16:creationId xmlns:a16="http://schemas.microsoft.com/office/drawing/2014/main" id="{5188AC79-9C7D-4310-9729-BEBB65A2CBAE}"/>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13B344B5-C5B6-41CE-A7A9-566DA370F9C4}"/>
              </a:ext>
            </a:extLst>
          </p:cNvPr>
          <p:cNvSpPr>
            <a:spLocks noGrp="1"/>
          </p:cNvSpPr>
          <p:nvPr>
            <p:ph type="sldNum" sz="quarter" idx="11"/>
          </p:nvPr>
        </p:nvSpPr>
        <p:spPr/>
        <p:txBody>
          <a:bodyPr/>
          <a:lstStyle/>
          <a:p>
            <a:pPr>
              <a:defRPr/>
            </a:pPr>
            <a:fld id="{2D54BB91-E0C9-4FB8-9537-3EE5D27525B1}" type="slidenum">
              <a:rPr lang="en-US" altLang="zh-TW" smtClean="0"/>
              <a:pPr>
                <a:defRPr/>
              </a:pPr>
              <a:t>19</a:t>
            </a:fld>
            <a:endParaRPr lang="en-US" altLang="zh-TW"/>
          </a:p>
        </p:txBody>
      </p:sp>
      <p:pic>
        <p:nvPicPr>
          <p:cNvPr id="7" name="圖片 6">
            <a:extLst>
              <a:ext uri="{FF2B5EF4-FFF2-40B4-BE49-F238E27FC236}">
                <a16:creationId xmlns:a16="http://schemas.microsoft.com/office/drawing/2014/main" id="{66BDE4A2-7330-4F1C-BB90-147CC2DACC32}"/>
              </a:ext>
            </a:extLst>
          </p:cNvPr>
          <p:cNvPicPr>
            <a:picLocks noChangeAspect="1"/>
          </p:cNvPicPr>
          <p:nvPr/>
        </p:nvPicPr>
        <p:blipFill>
          <a:blip r:embed="rId4"/>
          <a:stretch>
            <a:fillRect/>
          </a:stretch>
        </p:blipFill>
        <p:spPr>
          <a:xfrm>
            <a:off x="1475656" y="3430586"/>
            <a:ext cx="6153150" cy="2469355"/>
          </a:xfrm>
          <a:prstGeom prst="rect">
            <a:avLst/>
          </a:prstGeom>
        </p:spPr>
      </p:pic>
    </p:spTree>
    <p:extLst>
      <p:ext uri="{BB962C8B-B14F-4D97-AF65-F5344CB8AC3E}">
        <p14:creationId xmlns:p14="http://schemas.microsoft.com/office/powerpoint/2010/main" val="55746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zh-TW" dirty="0">
                <a:latin typeface="Times New Roman" panose="02020603050405020304" pitchFamily="18" charset="0"/>
                <a:cs typeface="Times New Roman" panose="02020603050405020304" pitchFamily="18" charset="0"/>
              </a:rPr>
              <a:t>Outline</a:t>
            </a:r>
          </a:p>
        </p:txBody>
      </p:sp>
      <p:sp>
        <p:nvSpPr>
          <p:cNvPr id="3077" name="Rectangle 3"/>
          <p:cNvSpPr>
            <a:spLocks noGrp="1" noChangeArrowheads="1"/>
          </p:cNvSpPr>
          <p:nvPr>
            <p:ph idx="1"/>
          </p:nvPr>
        </p:nvSpPr>
        <p:spPr>
          <a:xfrm>
            <a:off x="251520" y="1628800"/>
            <a:ext cx="8229600" cy="4525963"/>
          </a:xfrm>
        </p:spPr>
        <p:txBody>
          <a:bodyPr/>
          <a:lstStyle/>
          <a:p>
            <a:pPr eaLnBrk="1" hangingPunct="1"/>
            <a:r>
              <a:rPr lang="en-US" altLang="zh-TW" dirty="0"/>
              <a:t>Introduction</a:t>
            </a:r>
          </a:p>
          <a:p>
            <a:r>
              <a:rPr lang="en-US" altLang="zh-TW" dirty="0" err="1"/>
              <a:t>Virtualisation</a:t>
            </a:r>
            <a:r>
              <a:rPr lang="en-US" altLang="zh-TW" dirty="0"/>
              <a:t> in Small Cell networks</a:t>
            </a:r>
          </a:p>
          <a:p>
            <a:r>
              <a:rPr lang="en-US" altLang="zh-TW" dirty="0"/>
              <a:t>The proposed </a:t>
            </a:r>
            <a:r>
              <a:rPr lang="en-US" altLang="zh-TW" dirty="0" err="1"/>
              <a:t>SRRaaS</a:t>
            </a:r>
            <a:endParaRPr lang="en-US" altLang="zh-TW" dirty="0"/>
          </a:p>
          <a:p>
            <a:r>
              <a:rPr lang="en-US" altLang="zh-TW" dirty="0"/>
              <a:t>Experimental Testbed</a:t>
            </a:r>
          </a:p>
          <a:p>
            <a:r>
              <a:rPr lang="en-US" altLang="zh-TW" dirty="0"/>
              <a:t>Performance evaluation of </a:t>
            </a:r>
            <a:r>
              <a:rPr lang="en-US" altLang="zh-TW" dirty="0" err="1"/>
              <a:t>SRRaaS</a:t>
            </a:r>
            <a:endParaRPr lang="en-US" altLang="zh-TW" dirty="0"/>
          </a:p>
          <a:p>
            <a:pPr eaLnBrk="1" hangingPunct="1"/>
            <a:r>
              <a:rPr lang="en-US" altLang="zh-TW" dirty="0"/>
              <a:t>Conclusions</a:t>
            </a:r>
          </a:p>
        </p:txBody>
      </p:sp>
      <p:sp>
        <p:nvSpPr>
          <p:cNvPr id="3074" name="日期版面配置區 3"/>
          <p:cNvSpPr>
            <a:spLocks noGrp="1"/>
          </p:cNvSpPr>
          <p:nvPr>
            <p:ph type="dt" sz="half" idx="10"/>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B0689520-A0AB-4C9A-91E0-C718B8E57952}" type="datetime1">
              <a:rPr lang="zh-TW" altLang="en-US" sz="1400" smtClean="0">
                <a:solidFill>
                  <a:schemeClr val="bg1"/>
                </a:solidFill>
              </a:rPr>
              <a:pPr>
                <a:spcBef>
                  <a:spcPct val="0"/>
                </a:spcBef>
                <a:buFontTx/>
                <a:buNone/>
              </a:pPr>
              <a:t>2017/11/7</a:t>
            </a:fld>
            <a:endParaRPr lang="en-US" altLang="zh-TW" sz="1400">
              <a:solidFill>
                <a:schemeClr val="bg1"/>
              </a:solidFill>
            </a:endParaRPr>
          </a:p>
        </p:txBody>
      </p:sp>
      <p:sp>
        <p:nvSpPr>
          <p:cNvPr id="3075" name="投影片編號版面配置區 4"/>
          <p:cNvSpPr>
            <a:spLocks noGrp="1"/>
          </p:cNvSpPr>
          <p:nvPr>
            <p:ph type="sldNum" sz="quarter" idx="11"/>
          </p:nvPr>
        </p:nvSpPr>
        <p:spPr>
          <a:noFill/>
        </p:spPr>
        <p:txBody>
          <a:bodyPr/>
          <a:lstStyle>
            <a:lvl1pPr>
              <a:spcBef>
                <a:spcPct val="20000"/>
              </a:spcBef>
              <a:buChar char="•"/>
              <a:defRPr kumimoji="1" sz="3200">
                <a:solidFill>
                  <a:schemeClr val="tx1"/>
                </a:solidFill>
                <a:latin typeface="Arial" charset="0"/>
                <a:ea typeface="新細明體" pitchFamily="18" charset="-120"/>
              </a:defRPr>
            </a:lvl1pPr>
            <a:lvl2pPr marL="742950" indent="-285750">
              <a:spcBef>
                <a:spcPct val="20000"/>
              </a:spcBef>
              <a:buChar char="–"/>
              <a:defRPr kumimoji="1" sz="2800">
                <a:solidFill>
                  <a:schemeClr val="tx1"/>
                </a:solidFill>
                <a:latin typeface="Arial" charset="0"/>
                <a:ea typeface="新細明體" pitchFamily="18" charset="-120"/>
              </a:defRPr>
            </a:lvl2pPr>
            <a:lvl3pPr marL="1143000" indent="-228600">
              <a:spcBef>
                <a:spcPct val="20000"/>
              </a:spcBef>
              <a:buChar char="•"/>
              <a:defRPr kumimoji="1" sz="2400">
                <a:solidFill>
                  <a:schemeClr val="tx1"/>
                </a:solidFill>
                <a:latin typeface="Arial" charset="0"/>
                <a:ea typeface="新細明體" pitchFamily="18" charset="-120"/>
              </a:defRPr>
            </a:lvl3pPr>
            <a:lvl4pPr marL="1600200" indent="-228600">
              <a:spcBef>
                <a:spcPct val="20000"/>
              </a:spcBef>
              <a:buChar char="–"/>
              <a:defRPr kumimoji="1" sz="2000">
                <a:solidFill>
                  <a:schemeClr val="tx1"/>
                </a:solidFill>
                <a:latin typeface="Arial" charset="0"/>
                <a:ea typeface="新細明體" pitchFamily="18" charset="-120"/>
              </a:defRPr>
            </a:lvl4pPr>
            <a:lvl5pPr marL="2057400" indent="-22860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a:spcBef>
                <a:spcPct val="0"/>
              </a:spcBef>
              <a:buFontTx/>
              <a:buNone/>
            </a:pPr>
            <a:fld id="{2A3AD2C6-1A82-4CA6-B192-7CB8425C532D}" type="slidenum">
              <a:rPr lang="en-US" altLang="zh-TW" sz="1400"/>
              <a:pPr>
                <a:spcBef>
                  <a:spcPct val="0"/>
                </a:spcBef>
                <a:buFontTx/>
                <a:buNone/>
              </a:pPr>
              <a:t>2</a:t>
            </a:fld>
            <a:endParaRPr lang="en-US" altLang="zh-TW"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B264E3-3969-4A5C-BC7B-796968487143}"/>
              </a:ext>
            </a:extLst>
          </p:cNvPr>
          <p:cNvSpPr>
            <a:spLocks noGrp="1"/>
          </p:cNvSpPr>
          <p:nvPr>
            <p:ph type="title"/>
          </p:nvPr>
        </p:nvSpPr>
        <p:spPr/>
        <p:txBody>
          <a:bodyPr/>
          <a:lstStyle/>
          <a:p>
            <a:r>
              <a:rPr lang="en-US" altLang="zh-TW" dirty="0"/>
              <a:t>Conclusions</a:t>
            </a:r>
            <a:endParaRPr lang="zh-TW" altLang="en-US" dirty="0"/>
          </a:p>
        </p:txBody>
      </p:sp>
      <p:sp>
        <p:nvSpPr>
          <p:cNvPr id="3" name="內容版面配置區 2">
            <a:extLst>
              <a:ext uri="{FF2B5EF4-FFF2-40B4-BE49-F238E27FC236}">
                <a16:creationId xmlns:a16="http://schemas.microsoft.com/office/drawing/2014/main" id="{0B525283-7089-42E9-ABC0-A40A565CECF5}"/>
              </a:ext>
            </a:extLst>
          </p:cNvPr>
          <p:cNvSpPr>
            <a:spLocks noGrp="1"/>
          </p:cNvSpPr>
          <p:nvPr>
            <p:ph idx="1"/>
          </p:nvPr>
        </p:nvSpPr>
        <p:spPr/>
        <p:txBody>
          <a:bodyPr/>
          <a:lstStyle/>
          <a:p>
            <a:r>
              <a:rPr lang="en-US" altLang="zh-TW" sz="2800" dirty="0"/>
              <a:t>The work presented in this paper is focused on the implementation and performance evaluation of a novel video quality assessment method, which is applicable to next generation (5G) mobile networks, following the small cell deployment architecture. </a:t>
            </a:r>
          </a:p>
          <a:p>
            <a:r>
              <a:rPr lang="en-US" altLang="zh-TW" sz="2800" dirty="0"/>
              <a:t>The proposed SRR method can be offered as a Service to the mobile networks operators and it provides them with a tool to monitor their customers’ satisfaction. </a:t>
            </a:r>
            <a:endParaRPr lang="zh-TW" altLang="en-US" sz="2800" dirty="0"/>
          </a:p>
        </p:txBody>
      </p:sp>
      <p:sp>
        <p:nvSpPr>
          <p:cNvPr id="4" name="日期版面配置區 3">
            <a:extLst>
              <a:ext uri="{FF2B5EF4-FFF2-40B4-BE49-F238E27FC236}">
                <a16:creationId xmlns:a16="http://schemas.microsoft.com/office/drawing/2014/main" id="{6767AD71-2859-4737-A343-5B4405E81D27}"/>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D4B3C50F-9EDD-4913-8DB1-93E2C5F68B4C}"/>
              </a:ext>
            </a:extLst>
          </p:cNvPr>
          <p:cNvSpPr>
            <a:spLocks noGrp="1"/>
          </p:cNvSpPr>
          <p:nvPr>
            <p:ph type="sldNum" sz="quarter" idx="11"/>
          </p:nvPr>
        </p:nvSpPr>
        <p:spPr/>
        <p:txBody>
          <a:bodyPr/>
          <a:lstStyle/>
          <a:p>
            <a:pPr>
              <a:defRPr/>
            </a:pPr>
            <a:fld id="{2D54BB91-E0C9-4FB8-9537-3EE5D27525B1}" type="slidenum">
              <a:rPr lang="en-US" altLang="zh-TW" smtClean="0"/>
              <a:pPr>
                <a:defRPr/>
              </a:pPr>
              <a:t>20</a:t>
            </a:fld>
            <a:endParaRPr lang="en-US" altLang="zh-TW"/>
          </a:p>
        </p:txBody>
      </p:sp>
    </p:spTree>
    <p:extLst>
      <p:ext uri="{BB962C8B-B14F-4D97-AF65-F5344CB8AC3E}">
        <p14:creationId xmlns:p14="http://schemas.microsoft.com/office/powerpoint/2010/main" val="124846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sz="2400" dirty="0"/>
              <a:t>Network function virtualization (NFV) techniques have been proven to offer great benefits to the world of IT, in terms of sharing compute, storage and network resources, and is a well-examined topic within core networks and macro-cell access networks (Cloud-RAN).</a:t>
            </a:r>
          </a:p>
          <a:p>
            <a:r>
              <a:rPr lang="en-US" altLang="zh-TW" sz="2400" dirty="0"/>
              <a:t>A basic requirement of NFV techniques to small cell base stations is that a subset of small cell functionalities that support at least the RF functions  is run on a physical network function (PNF).</a:t>
            </a:r>
          </a:p>
          <a:p>
            <a:endParaRPr lang="zh-TW" altLang="en-US" sz="2400" dirty="0"/>
          </a:p>
        </p:txBody>
      </p:sp>
      <p:sp>
        <p:nvSpPr>
          <p:cNvPr id="4" name="日期版面配置區 3"/>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p:cNvSpPr>
            <a:spLocks noGrp="1"/>
          </p:cNvSpPr>
          <p:nvPr>
            <p:ph type="sldNum" sz="quarter" idx="11"/>
          </p:nvPr>
        </p:nvSpPr>
        <p:spPr/>
        <p:txBody>
          <a:bodyPr/>
          <a:lstStyle/>
          <a:p>
            <a:pPr>
              <a:defRPr/>
            </a:pPr>
            <a:fld id="{2D54BB91-E0C9-4FB8-9537-3EE5D27525B1}" type="slidenum">
              <a:rPr lang="en-US" altLang="zh-TW" smtClean="0"/>
              <a:pPr>
                <a:defRPr/>
              </a:pPr>
              <a:t>3</a:t>
            </a:fld>
            <a:endParaRPr lang="en-US" altLang="zh-TW"/>
          </a:p>
        </p:txBody>
      </p:sp>
    </p:spTree>
    <p:extLst>
      <p:ext uri="{BB962C8B-B14F-4D97-AF65-F5344CB8AC3E}">
        <p14:creationId xmlns:p14="http://schemas.microsoft.com/office/powerpoint/2010/main" val="78394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sz="2400" dirty="0"/>
              <a:t>However, considering that the connectivity of small cells with the core network of the LTE system (i.e. the Evolved Packet Core (EPC)) is based on best-effort/Internet links, its quality cannot be guaranteed.</a:t>
            </a:r>
          </a:p>
          <a:p>
            <a:r>
              <a:rPr lang="en-US" altLang="zh-TW" sz="2400" dirty="0"/>
              <a:t>Towards envisaging an appropriate in-service </a:t>
            </a:r>
            <a:r>
              <a:rPr lang="en-US" altLang="zh-TW" sz="2400" dirty="0" err="1"/>
              <a:t>QoE</a:t>
            </a:r>
            <a:r>
              <a:rPr lang="en-US" altLang="zh-TW" sz="2400" dirty="0"/>
              <a:t> (Quality of  Experience)assessment solution within the 5G architecture, this paper proposes a novel video quality assessment method, which addresses the quality degradation, introduced by a potential bottleneck of the small cell backhaul.</a:t>
            </a:r>
          </a:p>
          <a:p>
            <a:r>
              <a:rPr lang="en-US" altLang="zh-TW" sz="2400" dirty="0"/>
              <a:t>The proposed method is based on a novel usage of the structural similarity (SSIM) index, as a Reduced Reference (SRR) metric. </a:t>
            </a:r>
            <a:endParaRPr lang="zh-TW" altLang="en-US" sz="2400" dirty="0"/>
          </a:p>
        </p:txBody>
      </p:sp>
      <p:sp>
        <p:nvSpPr>
          <p:cNvPr id="4" name="日期版面配置區 3"/>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p:cNvSpPr>
            <a:spLocks noGrp="1"/>
          </p:cNvSpPr>
          <p:nvPr>
            <p:ph type="sldNum" sz="quarter" idx="11"/>
          </p:nvPr>
        </p:nvSpPr>
        <p:spPr/>
        <p:txBody>
          <a:bodyPr/>
          <a:lstStyle/>
          <a:p>
            <a:pPr>
              <a:defRPr/>
            </a:pPr>
            <a:fld id="{2D54BB91-E0C9-4FB8-9537-3EE5D27525B1}" type="slidenum">
              <a:rPr lang="en-US" altLang="zh-TW" smtClean="0"/>
              <a:pPr>
                <a:defRPr/>
              </a:pPr>
              <a:t>4</a:t>
            </a:fld>
            <a:endParaRPr lang="en-US" altLang="zh-TW"/>
          </a:p>
        </p:txBody>
      </p:sp>
    </p:spTree>
    <p:extLst>
      <p:ext uri="{BB962C8B-B14F-4D97-AF65-F5344CB8AC3E}">
        <p14:creationId xmlns:p14="http://schemas.microsoft.com/office/powerpoint/2010/main" val="99192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Virtualisation</a:t>
            </a:r>
            <a:r>
              <a:rPr lang="en-US" altLang="zh-TW" dirty="0"/>
              <a:t> in Small Cell networks</a:t>
            </a:r>
            <a:endParaRPr lang="zh-TW" altLang="en-US" dirty="0"/>
          </a:p>
        </p:txBody>
      </p:sp>
      <p:sp>
        <p:nvSpPr>
          <p:cNvPr id="3" name="內容版面配置區 2"/>
          <p:cNvSpPr>
            <a:spLocks noGrp="1"/>
          </p:cNvSpPr>
          <p:nvPr>
            <p:ph idx="1"/>
          </p:nvPr>
        </p:nvSpPr>
        <p:spPr/>
        <p:txBody>
          <a:bodyPr/>
          <a:lstStyle/>
          <a:p>
            <a:r>
              <a:rPr lang="en-US" altLang="zh-TW" sz="2800" dirty="0"/>
              <a:t>NFV comprises of virtualized network functions (VNFs), NFV Infrastructure (NFVI) and NFV management and orchestration (MANO).</a:t>
            </a:r>
          </a:p>
          <a:p>
            <a:r>
              <a:rPr lang="en-US" altLang="zh-TW" sz="2800" dirty="0"/>
              <a:t>NFVI is composed of NFV infrastructure points-of-presence (NFVI-</a:t>
            </a:r>
            <a:r>
              <a:rPr lang="en-US" altLang="zh-TW" sz="2800" dirty="0" err="1"/>
              <a:t>PoPs</a:t>
            </a:r>
            <a:r>
              <a:rPr lang="en-US" altLang="zh-TW" sz="2800" dirty="0"/>
              <a:t>), which host the VNFs and include resources for computation, storage, and networking.</a:t>
            </a:r>
            <a:endParaRPr lang="zh-TW" altLang="en-US" sz="2800" dirty="0"/>
          </a:p>
        </p:txBody>
      </p:sp>
      <p:sp>
        <p:nvSpPr>
          <p:cNvPr id="4" name="日期版面配置區 3"/>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p:cNvSpPr>
            <a:spLocks noGrp="1"/>
          </p:cNvSpPr>
          <p:nvPr>
            <p:ph type="sldNum" sz="quarter" idx="11"/>
          </p:nvPr>
        </p:nvSpPr>
        <p:spPr/>
        <p:txBody>
          <a:bodyPr/>
          <a:lstStyle/>
          <a:p>
            <a:pPr>
              <a:defRPr/>
            </a:pPr>
            <a:fld id="{2D54BB91-E0C9-4FB8-9537-3EE5D27525B1}" type="slidenum">
              <a:rPr lang="en-US" altLang="zh-TW" smtClean="0"/>
              <a:pPr>
                <a:defRPr/>
              </a:pPr>
              <a:t>5</a:t>
            </a:fld>
            <a:endParaRPr lang="en-US" altLang="zh-TW"/>
          </a:p>
        </p:txBody>
      </p:sp>
    </p:spTree>
    <p:extLst>
      <p:ext uri="{BB962C8B-B14F-4D97-AF65-F5344CB8AC3E}">
        <p14:creationId xmlns:p14="http://schemas.microsoft.com/office/powerpoint/2010/main" val="335563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72AE3D-38D6-45B2-B2B6-A9908D15B9B8}"/>
              </a:ext>
            </a:extLst>
          </p:cNvPr>
          <p:cNvSpPr>
            <a:spLocks noGrp="1"/>
          </p:cNvSpPr>
          <p:nvPr>
            <p:ph type="title"/>
          </p:nvPr>
        </p:nvSpPr>
        <p:spPr/>
        <p:txBody>
          <a:bodyPr/>
          <a:lstStyle/>
          <a:p>
            <a:r>
              <a:rPr lang="en-US" altLang="zh-TW" dirty="0"/>
              <a:t>NFV</a:t>
            </a:r>
            <a:r>
              <a:rPr lang="zh-TW" altLang="en-US" dirty="0"/>
              <a:t> </a:t>
            </a:r>
            <a:r>
              <a:rPr lang="en-US" altLang="zh-TW" dirty="0"/>
              <a:t>Architecture</a:t>
            </a:r>
            <a:endParaRPr lang="zh-TW" altLang="en-US" dirty="0"/>
          </a:p>
        </p:txBody>
      </p:sp>
      <p:sp>
        <p:nvSpPr>
          <p:cNvPr id="4" name="日期版面配置區 3">
            <a:extLst>
              <a:ext uri="{FF2B5EF4-FFF2-40B4-BE49-F238E27FC236}">
                <a16:creationId xmlns:a16="http://schemas.microsoft.com/office/drawing/2014/main" id="{FFCF0146-234A-4D84-90D3-AA90ED046E23}"/>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CC7ED414-03AF-41AC-9B9B-0D8E34163C79}"/>
              </a:ext>
            </a:extLst>
          </p:cNvPr>
          <p:cNvSpPr>
            <a:spLocks noGrp="1"/>
          </p:cNvSpPr>
          <p:nvPr>
            <p:ph type="sldNum" sz="quarter" idx="11"/>
          </p:nvPr>
        </p:nvSpPr>
        <p:spPr/>
        <p:txBody>
          <a:bodyPr/>
          <a:lstStyle/>
          <a:p>
            <a:pPr>
              <a:defRPr/>
            </a:pPr>
            <a:fld id="{2D54BB91-E0C9-4FB8-9537-3EE5D27525B1}" type="slidenum">
              <a:rPr lang="en-US" altLang="zh-TW" smtClean="0"/>
              <a:pPr>
                <a:defRPr/>
              </a:pPr>
              <a:t>6</a:t>
            </a:fld>
            <a:endParaRPr lang="en-US" altLang="zh-TW"/>
          </a:p>
        </p:txBody>
      </p:sp>
      <p:pic>
        <p:nvPicPr>
          <p:cNvPr id="6" name="內容版面配置區 5">
            <a:extLst>
              <a:ext uri="{FF2B5EF4-FFF2-40B4-BE49-F238E27FC236}">
                <a16:creationId xmlns:a16="http://schemas.microsoft.com/office/drawing/2014/main" id="{BC3D9AA4-C0E6-4D4F-89DE-C9ECA78BB823}"/>
              </a:ext>
            </a:extLst>
          </p:cNvPr>
          <p:cNvPicPr>
            <a:picLocks noGrp="1" noChangeAspect="1"/>
          </p:cNvPicPr>
          <p:nvPr>
            <p:ph idx="1"/>
          </p:nvPr>
        </p:nvPicPr>
        <p:blipFill>
          <a:blip r:embed="rId2"/>
          <a:stretch>
            <a:fillRect/>
          </a:stretch>
        </p:blipFill>
        <p:spPr>
          <a:xfrm>
            <a:off x="2230336" y="1802220"/>
            <a:ext cx="4854778" cy="4072879"/>
          </a:xfrm>
          <a:prstGeom prst="rect">
            <a:avLst/>
          </a:prstGeom>
        </p:spPr>
      </p:pic>
    </p:spTree>
    <p:extLst>
      <p:ext uri="{BB962C8B-B14F-4D97-AF65-F5344CB8AC3E}">
        <p14:creationId xmlns:p14="http://schemas.microsoft.com/office/powerpoint/2010/main" val="59136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0DA57-9591-4699-A52D-8EFA7BC10D16}"/>
              </a:ext>
            </a:extLst>
          </p:cNvPr>
          <p:cNvSpPr>
            <a:spLocks noGrp="1"/>
          </p:cNvSpPr>
          <p:nvPr>
            <p:ph type="title"/>
          </p:nvPr>
        </p:nvSpPr>
        <p:spPr/>
        <p:txBody>
          <a:bodyPr/>
          <a:lstStyle/>
          <a:p>
            <a:r>
              <a:rPr lang="en-US" altLang="zh-TW" dirty="0"/>
              <a:t>Combined PNF and VNF systems</a:t>
            </a:r>
            <a:endParaRPr lang="zh-TW" altLang="en-US" dirty="0"/>
          </a:p>
        </p:txBody>
      </p:sp>
      <p:sp>
        <p:nvSpPr>
          <p:cNvPr id="4" name="日期版面配置區 3">
            <a:extLst>
              <a:ext uri="{FF2B5EF4-FFF2-40B4-BE49-F238E27FC236}">
                <a16:creationId xmlns:a16="http://schemas.microsoft.com/office/drawing/2014/main" id="{817F4CB5-0959-4438-B50F-C72FAD58E702}"/>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D3962A18-361A-47E1-B633-42054B0C7E85}"/>
              </a:ext>
            </a:extLst>
          </p:cNvPr>
          <p:cNvSpPr>
            <a:spLocks noGrp="1"/>
          </p:cNvSpPr>
          <p:nvPr>
            <p:ph type="sldNum" sz="quarter" idx="11"/>
          </p:nvPr>
        </p:nvSpPr>
        <p:spPr/>
        <p:txBody>
          <a:bodyPr/>
          <a:lstStyle/>
          <a:p>
            <a:pPr>
              <a:defRPr/>
            </a:pPr>
            <a:fld id="{2D54BB91-E0C9-4FB8-9537-3EE5D27525B1}" type="slidenum">
              <a:rPr lang="en-US" altLang="zh-TW" smtClean="0"/>
              <a:pPr>
                <a:defRPr/>
              </a:pPr>
              <a:t>7</a:t>
            </a:fld>
            <a:endParaRPr lang="en-US" altLang="zh-TW"/>
          </a:p>
        </p:txBody>
      </p:sp>
      <p:sp>
        <p:nvSpPr>
          <p:cNvPr id="8" name="內容版面配置區 7">
            <a:extLst>
              <a:ext uri="{FF2B5EF4-FFF2-40B4-BE49-F238E27FC236}">
                <a16:creationId xmlns:a16="http://schemas.microsoft.com/office/drawing/2014/main" id="{B908D64F-4AD7-471B-B784-B84CF9D35154}"/>
              </a:ext>
            </a:extLst>
          </p:cNvPr>
          <p:cNvSpPr>
            <a:spLocks noGrp="1"/>
          </p:cNvSpPr>
          <p:nvPr>
            <p:ph idx="1"/>
          </p:nvPr>
        </p:nvSpPr>
        <p:spPr/>
        <p:txBody>
          <a:bodyPr/>
          <a:lstStyle/>
          <a:p>
            <a:r>
              <a:rPr lang="en-US" altLang="zh-TW" sz="2800" dirty="0"/>
              <a:t>NFV techniques to a small cell necessitates a physical network function (PNF), which is responsible at least for supporting the RF functions of the base station.</a:t>
            </a:r>
            <a:endParaRPr lang="zh-TW" altLang="en-US" sz="2800" dirty="0"/>
          </a:p>
          <a:p>
            <a:endParaRPr lang="zh-TW" altLang="en-US" sz="2800" dirty="0"/>
          </a:p>
          <a:p>
            <a:endParaRPr lang="zh-TW" altLang="en-US" sz="2800" dirty="0"/>
          </a:p>
        </p:txBody>
      </p:sp>
      <p:pic>
        <p:nvPicPr>
          <p:cNvPr id="10" name="圖片 9">
            <a:extLst>
              <a:ext uri="{FF2B5EF4-FFF2-40B4-BE49-F238E27FC236}">
                <a16:creationId xmlns:a16="http://schemas.microsoft.com/office/drawing/2014/main" id="{F796F8E1-7F82-466C-8DF5-B051138A046A}"/>
              </a:ext>
            </a:extLst>
          </p:cNvPr>
          <p:cNvPicPr>
            <a:picLocks noChangeAspect="1"/>
          </p:cNvPicPr>
          <p:nvPr/>
        </p:nvPicPr>
        <p:blipFill>
          <a:blip r:embed="rId3"/>
          <a:stretch>
            <a:fillRect/>
          </a:stretch>
        </p:blipFill>
        <p:spPr>
          <a:xfrm>
            <a:off x="2271712" y="2924944"/>
            <a:ext cx="4772025" cy="3096344"/>
          </a:xfrm>
          <a:prstGeom prst="rect">
            <a:avLst/>
          </a:prstGeom>
        </p:spPr>
      </p:pic>
    </p:spTree>
    <p:extLst>
      <p:ext uri="{BB962C8B-B14F-4D97-AF65-F5344CB8AC3E}">
        <p14:creationId xmlns:p14="http://schemas.microsoft.com/office/powerpoint/2010/main" val="31788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83257B-292B-4A47-A2D1-63CF28D860D7}"/>
              </a:ext>
            </a:extLst>
          </p:cNvPr>
          <p:cNvSpPr>
            <a:spLocks noGrp="1"/>
          </p:cNvSpPr>
          <p:nvPr>
            <p:ph type="title"/>
          </p:nvPr>
        </p:nvSpPr>
        <p:spPr/>
        <p:txBody>
          <a:bodyPr/>
          <a:lstStyle/>
          <a:p>
            <a:r>
              <a:rPr lang="en-US" altLang="zh-TW" dirty="0" err="1"/>
              <a:t>Virtualisation</a:t>
            </a:r>
            <a:r>
              <a:rPr lang="en-US" altLang="zh-TW" dirty="0"/>
              <a:t> in Small Cell networks</a:t>
            </a:r>
            <a:endParaRPr lang="zh-TW" altLang="en-US" dirty="0"/>
          </a:p>
        </p:txBody>
      </p:sp>
      <p:sp>
        <p:nvSpPr>
          <p:cNvPr id="3" name="內容版面配置區 2">
            <a:extLst>
              <a:ext uri="{FF2B5EF4-FFF2-40B4-BE49-F238E27FC236}">
                <a16:creationId xmlns:a16="http://schemas.microsoft.com/office/drawing/2014/main" id="{4F2B8070-1745-4489-89AE-1782E5DAA18D}"/>
              </a:ext>
            </a:extLst>
          </p:cNvPr>
          <p:cNvSpPr>
            <a:spLocks noGrp="1"/>
          </p:cNvSpPr>
          <p:nvPr>
            <p:ph idx="1"/>
          </p:nvPr>
        </p:nvSpPr>
        <p:spPr/>
        <p:txBody>
          <a:bodyPr/>
          <a:lstStyle/>
          <a:p>
            <a:endParaRPr lang="zh-TW" altLang="en-US" sz="2800" dirty="0"/>
          </a:p>
        </p:txBody>
      </p:sp>
      <p:sp>
        <p:nvSpPr>
          <p:cNvPr id="4" name="日期版面配置區 3">
            <a:extLst>
              <a:ext uri="{FF2B5EF4-FFF2-40B4-BE49-F238E27FC236}">
                <a16:creationId xmlns:a16="http://schemas.microsoft.com/office/drawing/2014/main" id="{E49AABB7-125B-4D6E-92B5-1E01892FC579}"/>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0E66A877-1C05-4209-ABF6-54C38E22E9B0}"/>
              </a:ext>
            </a:extLst>
          </p:cNvPr>
          <p:cNvSpPr>
            <a:spLocks noGrp="1"/>
          </p:cNvSpPr>
          <p:nvPr>
            <p:ph type="sldNum" sz="quarter" idx="11"/>
          </p:nvPr>
        </p:nvSpPr>
        <p:spPr/>
        <p:txBody>
          <a:bodyPr/>
          <a:lstStyle/>
          <a:p>
            <a:pPr>
              <a:defRPr/>
            </a:pPr>
            <a:fld id="{2D54BB91-E0C9-4FB8-9537-3EE5D27525B1}" type="slidenum">
              <a:rPr lang="en-US" altLang="zh-TW" smtClean="0"/>
              <a:pPr>
                <a:defRPr/>
              </a:pPr>
              <a:t>8</a:t>
            </a:fld>
            <a:endParaRPr lang="en-US" altLang="zh-TW" dirty="0"/>
          </a:p>
        </p:txBody>
      </p:sp>
      <p:pic>
        <p:nvPicPr>
          <p:cNvPr id="6" name="圖片 5">
            <a:extLst>
              <a:ext uri="{FF2B5EF4-FFF2-40B4-BE49-F238E27FC236}">
                <a16:creationId xmlns:a16="http://schemas.microsoft.com/office/drawing/2014/main" id="{03EA93AB-8433-4BD8-8011-1B6A24C792C4}"/>
              </a:ext>
            </a:extLst>
          </p:cNvPr>
          <p:cNvPicPr>
            <a:picLocks noChangeAspect="1"/>
          </p:cNvPicPr>
          <p:nvPr/>
        </p:nvPicPr>
        <p:blipFill>
          <a:blip r:embed="rId3"/>
          <a:stretch>
            <a:fillRect/>
          </a:stretch>
        </p:blipFill>
        <p:spPr>
          <a:xfrm>
            <a:off x="2462212" y="1495784"/>
            <a:ext cx="4391025" cy="4810125"/>
          </a:xfrm>
          <a:prstGeom prst="rect">
            <a:avLst/>
          </a:prstGeom>
        </p:spPr>
      </p:pic>
    </p:spTree>
    <p:extLst>
      <p:ext uri="{BB962C8B-B14F-4D97-AF65-F5344CB8AC3E}">
        <p14:creationId xmlns:p14="http://schemas.microsoft.com/office/powerpoint/2010/main" val="77862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1CEB1-53CF-4AE9-8C63-5D5CD79CAC47}"/>
              </a:ext>
            </a:extLst>
          </p:cNvPr>
          <p:cNvSpPr>
            <a:spLocks noGrp="1"/>
          </p:cNvSpPr>
          <p:nvPr>
            <p:ph type="title"/>
          </p:nvPr>
        </p:nvSpPr>
        <p:spPr/>
        <p:txBody>
          <a:bodyPr/>
          <a:lstStyle/>
          <a:p>
            <a:r>
              <a:rPr lang="en-US" altLang="zh-TW" dirty="0"/>
              <a:t>The proposed </a:t>
            </a:r>
            <a:r>
              <a:rPr lang="en-US" altLang="zh-TW" dirty="0" err="1"/>
              <a:t>SRRaaS</a:t>
            </a:r>
            <a:endParaRPr lang="zh-TW" altLang="en-US" dirty="0"/>
          </a:p>
        </p:txBody>
      </p:sp>
      <p:sp>
        <p:nvSpPr>
          <p:cNvPr id="3" name="內容版面配置區 2">
            <a:extLst>
              <a:ext uri="{FF2B5EF4-FFF2-40B4-BE49-F238E27FC236}">
                <a16:creationId xmlns:a16="http://schemas.microsoft.com/office/drawing/2014/main" id="{3D66E431-B53F-41BC-8055-3CA798329789}"/>
              </a:ext>
            </a:extLst>
          </p:cNvPr>
          <p:cNvSpPr>
            <a:spLocks noGrp="1"/>
          </p:cNvSpPr>
          <p:nvPr>
            <p:ph idx="1"/>
          </p:nvPr>
        </p:nvSpPr>
        <p:spPr/>
        <p:txBody>
          <a:bodyPr/>
          <a:lstStyle/>
          <a:p>
            <a:r>
              <a:rPr lang="en-US" altLang="zh-TW" sz="2800" dirty="0"/>
              <a:t>The proposed video quality assessment metric (</a:t>
            </a:r>
            <a:r>
              <a:rPr lang="en-US" altLang="zh-TW" sz="2800" dirty="0" err="1"/>
              <a:t>SRRaaS</a:t>
            </a:r>
            <a:r>
              <a:rPr lang="en-US" altLang="zh-TW" sz="2800" dirty="0"/>
              <a:t>), is a VNF, which can be decomposed in three functions, one of which is instantiated in the NFVI-</a:t>
            </a:r>
            <a:r>
              <a:rPr lang="en-US" altLang="zh-TW" sz="2800" dirty="0" err="1"/>
              <a:t>PoP</a:t>
            </a:r>
            <a:r>
              <a:rPr lang="en-US" altLang="zh-TW" sz="2800" dirty="0"/>
              <a:t> of the EPC, while the other two are instantiated in the Central Small Cell. </a:t>
            </a:r>
          </a:p>
          <a:p>
            <a:r>
              <a:rPr lang="en-US" altLang="zh-TW" sz="2800" dirty="0"/>
              <a:t>When an NFVI-</a:t>
            </a:r>
            <a:r>
              <a:rPr lang="en-US" altLang="zh-TW" sz="2800" dirty="0" err="1"/>
              <a:t>PoP</a:t>
            </a:r>
            <a:r>
              <a:rPr lang="en-US" altLang="zh-TW" sz="2800" dirty="0"/>
              <a:t> is inserted in this link, it has to perform both the GTP de-capsulation and re-encapsulation processes of the IP packets travelling from EPC to small cell and reverse. </a:t>
            </a:r>
            <a:endParaRPr lang="zh-TW" altLang="en-US" sz="2800" dirty="0"/>
          </a:p>
        </p:txBody>
      </p:sp>
      <p:sp>
        <p:nvSpPr>
          <p:cNvPr id="4" name="日期版面配置區 3">
            <a:extLst>
              <a:ext uri="{FF2B5EF4-FFF2-40B4-BE49-F238E27FC236}">
                <a16:creationId xmlns:a16="http://schemas.microsoft.com/office/drawing/2014/main" id="{7015B8AE-2183-4D2B-95BF-17CFE690163F}"/>
              </a:ext>
            </a:extLst>
          </p:cNvPr>
          <p:cNvSpPr>
            <a:spLocks noGrp="1"/>
          </p:cNvSpPr>
          <p:nvPr>
            <p:ph type="dt" sz="half" idx="10"/>
          </p:nvPr>
        </p:nvSpPr>
        <p:spPr/>
        <p:txBody>
          <a:bodyPr/>
          <a:lstStyle/>
          <a:p>
            <a:pPr>
              <a:defRPr/>
            </a:pPr>
            <a:fld id="{4F12C7AD-0CD0-4F3E-B716-C1E505DC62BA}" type="datetime1">
              <a:rPr lang="zh-TW" altLang="en-US" smtClean="0"/>
              <a:pPr>
                <a:defRPr/>
              </a:pPr>
              <a:t>2017/11/7</a:t>
            </a:fld>
            <a:endParaRPr lang="en-US" altLang="zh-TW" dirty="0"/>
          </a:p>
        </p:txBody>
      </p:sp>
      <p:sp>
        <p:nvSpPr>
          <p:cNvPr id="5" name="投影片編號版面配置區 4">
            <a:extLst>
              <a:ext uri="{FF2B5EF4-FFF2-40B4-BE49-F238E27FC236}">
                <a16:creationId xmlns:a16="http://schemas.microsoft.com/office/drawing/2014/main" id="{AAEA1201-CC28-4A12-9D64-79CD2255ED64}"/>
              </a:ext>
            </a:extLst>
          </p:cNvPr>
          <p:cNvSpPr>
            <a:spLocks noGrp="1"/>
          </p:cNvSpPr>
          <p:nvPr>
            <p:ph type="sldNum" sz="quarter" idx="11"/>
          </p:nvPr>
        </p:nvSpPr>
        <p:spPr/>
        <p:txBody>
          <a:bodyPr/>
          <a:lstStyle/>
          <a:p>
            <a:pPr>
              <a:defRPr/>
            </a:pPr>
            <a:fld id="{2D54BB91-E0C9-4FB8-9537-3EE5D27525B1}" type="slidenum">
              <a:rPr lang="en-US" altLang="zh-TW" smtClean="0"/>
              <a:pPr>
                <a:defRPr/>
              </a:pPr>
              <a:t>9</a:t>
            </a:fld>
            <a:endParaRPr lang="en-US" altLang="zh-TW"/>
          </a:p>
        </p:txBody>
      </p:sp>
    </p:spTree>
    <p:extLst>
      <p:ext uri="{BB962C8B-B14F-4D97-AF65-F5344CB8AC3E}">
        <p14:creationId xmlns:p14="http://schemas.microsoft.com/office/powerpoint/2010/main" val="1666048597"/>
      </p:ext>
    </p:extLst>
  </p:cSld>
  <p:clrMapOvr>
    <a:masterClrMapping/>
  </p:clrMapOvr>
</p:sld>
</file>

<file path=ppt/theme/theme1.xml><?xml version="1.0" encoding="utf-8"?>
<a:theme xmlns:a="http://schemas.openxmlformats.org/drawingml/2006/main" name="ciis_5">
  <a:themeElements>
    <a:clrScheme name="ciis_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is_5">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ciis_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is_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is_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is_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is_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is_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is_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is_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is_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is_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is_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is_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簡報1" id="{65528EDD-30D0-484A-8157-2E2AB6A7200D}" vid="{D1587E46-761F-4C2F-B34D-4A52024C468B}"/>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CIISLab</Template>
  <TotalTime>1124</TotalTime>
  <Words>2179</Words>
  <Application>Microsoft Office PowerPoint</Application>
  <PresentationFormat>如螢幕大小 (4:3)</PresentationFormat>
  <Paragraphs>130</Paragraphs>
  <Slides>20</Slides>
  <Notes>14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新細明體</vt:lpstr>
      <vt:lpstr>標楷體</vt:lpstr>
      <vt:lpstr>Arial</vt:lpstr>
      <vt:lpstr>Times New Roman</vt:lpstr>
      <vt:lpstr>ciis_5</vt:lpstr>
      <vt:lpstr>An NFV-based Video Quality Assessment Method over 5G Small Cell Networks </vt:lpstr>
      <vt:lpstr>Outline</vt:lpstr>
      <vt:lpstr>Introduction</vt:lpstr>
      <vt:lpstr>Introduction</vt:lpstr>
      <vt:lpstr>Virtualisation in Small Cell networks</vt:lpstr>
      <vt:lpstr>NFV Architecture</vt:lpstr>
      <vt:lpstr>Combined PNF and VNF systems</vt:lpstr>
      <vt:lpstr>Virtualisation in Small Cell networks</vt:lpstr>
      <vt:lpstr>The proposed SRRaaS</vt:lpstr>
      <vt:lpstr>SSIM(Structural Similarity)</vt:lpstr>
      <vt:lpstr>SSIM(Structural Similarity)</vt:lpstr>
      <vt:lpstr>The proposed SRRaaS</vt:lpstr>
      <vt:lpstr>Experimental Testbed</vt:lpstr>
      <vt:lpstr>Experimental Testbed</vt:lpstr>
      <vt:lpstr>Experimental Testbed</vt:lpstr>
      <vt:lpstr>Performance evaluation of SRRaaS</vt:lpstr>
      <vt:lpstr>PowerPoint 簡報</vt:lpstr>
      <vt:lpstr>Performance evaluation of SRRaaS</vt:lpstr>
      <vt:lpstr>PowerPoint 簡報</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NFV-based Video Quality Assessment Method over 5G Small Cell Networks</dc:title>
  <dc:creator>曾國維</dc:creator>
  <cp:lastModifiedBy>CIIS</cp:lastModifiedBy>
  <cp:revision>38</cp:revision>
  <dcterms:created xsi:type="dcterms:W3CDTF">2017-11-01T14:36:28Z</dcterms:created>
  <dcterms:modified xsi:type="dcterms:W3CDTF">2017-11-07T14:09:44Z</dcterms:modified>
</cp:coreProperties>
</file>