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67" r:id="rId4"/>
    <p:sldId id="264" r:id="rId5"/>
    <p:sldId id="265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FCF4E-D617-4BF7-B0F5-FB02F13AAE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C22A38-DE3F-4B82-A868-1436CB361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Customer Segmentation project applies unsupervised learning (K-Means clustering) to identify meaningful shopping groups within the customer base.</a:t>
          </a:r>
        </a:p>
      </dgm:t>
    </dgm:pt>
    <dgm:pt modelId="{D7FA9943-FED7-47A1-BCB1-855E0CE40E9C}" type="parTrans" cxnId="{E3B856FE-3EE0-4EE9-805C-9B5EA84BB149}">
      <dgm:prSet/>
      <dgm:spPr/>
      <dgm:t>
        <a:bodyPr/>
        <a:lstStyle/>
        <a:p>
          <a:endParaRPr lang="en-US"/>
        </a:p>
      </dgm:t>
    </dgm:pt>
    <dgm:pt modelId="{9E39D0C5-5D28-44CF-A853-83E5EA460DE4}" type="sibTrans" cxnId="{E3B856FE-3EE0-4EE9-805C-9B5EA84BB149}">
      <dgm:prSet/>
      <dgm:spPr/>
      <dgm:t>
        <a:bodyPr/>
        <a:lstStyle/>
        <a:p>
          <a:endParaRPr lang="en-US"/>
        </a:p>
      </dgm:t>
    </dgm:pt>
    <dgm:pt modelId="{AA7E8B13-F2E1-4A67-83A1-433729C33F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analyzing age, annual income, and spending scores, the project helps the marketing team design personalized strategies that maximize engagement and ROI.</a:t>
          </a:r>
        </a:p>
      </dgm:t>
    </dgm:pt>
    <dgm:pt modelId="{65255204-5E2E-4B8B-8AF6-D6F8A4C2CD69}" type="parTrans" cxnId="{DD90CFE5-ABB4-4520-9E03-2D21C43B78B1}">
      <dgm:prSet/>
      <dgm:spPr/>
      <dgm:t>
        <a:bodyPr/>
        <a:lstStyle/>
        <a:p>
          <a:endParaRPr lang="en-US"/>
        </a:p>
      </dgm:t>
    </dgm:pt>
    <dgm:pt modelId="{B40570BF-BCB7-47AE-B2D4-A97E136F1650}" type="sibTrans" cxnId="{DD90CFE5-ABB4-4520-9E03-2D21C43B78B1}">
      <dgm:prSet/>
      <dgm:spPr/>
      <dgm:t>
        <a:bodyPr/>
        <a:lstStyle/>
        <a:p>
          <a:endParaRPr lang="en-US"/>
        </a:p>
      </dgm:t>
    </dgm:pt>
    <dgm:pt modelId="{A7B17BFD-9404-4084-9B26-3EFA6BFF0FE9}" type="pres">
      <dgm:prSet presAssocID="{74BFCF4E-D617-4BF7-B0F5-FB02F13AAE3B}" presName="root" presStyleCnt="0">
        <dgm:presLayoutVars>
          <dgm:dir/>
          <dgm:resizeHandles val="exact"/>
        </dgm:presLayoutVars>
      </dgm:prSet>
      <dgm:spPr/>
    </dgm:pt>
    <dgm:pt modelId="{165E81C4-AE1F-47F5-B3B0-E576E1D153B2}" type="pres">
      <dgm:prSet presAssocID="{C4C22A38-DE3F-4B82-A868-1436CB3619A9}" presName="compNode" presStyleCnt="0"/>
      <dgm:spPr/>
    </dgm:pt>
    <dgm:pt modelId="{83731513-73C7-4123-B4B7-084890758C46}" type="pres">
      <dgm:prSet presAssocID="{C4C22A38-DE3F-4B82-A868-1436CB3619A9}" presName="bgRect" presStyleLbl="bgShp" presStyleIdx="0" presStyleCnt="2"/>
      <dgm:spPr/>
    </dgm:pt>
    <dgm:pt modelId="{67B3C30B-0089-4915-B375-72AACF55914E}" type="pres">
      <dgm:prSet presAssocID="{C4C22A38-DE3F-4B82-A868-1436CB3619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6A22D20-FC80-46F5-AB34-02E451122A26}" type="pres">
      <dgm:prSet presAssocID="{C4C22A38-DE3F-4B82-A868-1436CB3619A9}" presName="spaceRect" presStyleCnt="0"/>
      <dgm:spPr/>
    </dgm:pt>
    <dgm:pt modelId="{E06E2E14-910D-49FF-BA69-685456D5147F}" type="pres">
      <dgm:prSet presAssocID="{C4C22A38-DE3F-4B82-A868-1436CB3619A9}" presName="parTx" presStyleLbl="revTx" presStyleIdx="0" presStyleCnt="2">
        <dgm:presLayoutVars>
          <dgm:chMax val="0"/>
          <dgm:chPref val="0"/>
        </dgm:presLayoutVars>
      </dgm:prSet>
      <dgm:spPr/>
    </dgm:pt>
    <dgm:pt modelId="{CF3FE763-5103-4C8B-B431-85EBF7FAAC7D}" type="pres">
      <dgm:prSet presAssocID="{9E39D0C5-5D28-44CF-A853-83E5EA460DE4}" presName="sibTrans" presStyleCnt="0"/>
      <dgm:spPr/>
    </dgm:pt>
    <dgm:pt modelId="{B8DBDF4C-3033-4126-A507-4586F25BB686}" type="pres">
      <dgm:prSet presAssocID="{AA7E8B13-F2E1-4A67-83A1-433729C33FCB}" presName="compNode" presStyleCnt="0"/>
      <dgm:spPr/>
    </dgm:pt>
    <dgm:pt modelId="{A3925EE2-4727-4B90-8478-42F2985490C0}" type="pres">
      <dgm:prSet presAssocID="{AA7E8B13-F2E1-4A67-83A1-433729C33FCB}" presName="bgRect" presStyleLbl="bgShp" presStyleIdx="1" presStyleCnt="2"/>
      <dgm:spPr/>
    </dgm:pt>
    <dgm:pt modelId="{DA66CECF-1438-4335-A8C9-FF89F5A45F40}" type="pres">
      <dgm:prSet presAssocID="{AA7E8B13-F2E1-4A67-83A1-433729C33F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E8D4A5-C7C3-48D1-9057-D29290F3ED07}" type="pres">
      <dgm:prSet presAssocID="{AA7E8B13-F2E1-4A67-83A1-433729C33FCB}" presName="spaceRect" presStyleCnt="0"/>
      <dgm:spPr/>
    </dgm:pt>
    <dgm:pt modelId="{766085D8-2E51-4250-9A2B-35F6EACC38FF}" type="pres">
      <dgm:prSet presAssocID="{AA7E8B13-F2E1-4A67-83A1-433729C33FC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7763803-3AA0-407D-B434-01517BDE016E}" type="presOf" srcId="{74BFCF4E-D617-4BF7-B0F5-FB02F13AAE3B}" destId="{A7B17BFD-9404-4084-9B26-3EFA6BFF0FE9}" srcOrd="0" destOrd="0" presId="urn:microsoft.com/office/officeart/2018/2/layout/IconVerticalSolidList"/>
    <dgm:cxn modelId="{DD99F110-A87F-44BC-917A-13D15F6CD707}" type="presOf" srcId="{C4C22A38-DE3F-4B82-A868-1436CB3619A9}" destId="{E06E2E14-910D-49FF-BA69-685456D5147F}" srcOrd="0" destOrd="0" presId="urn:microsoft.com/office/officeart/2018/2/layout/IconVerticalSolidList"/>
    <dgm:cxn modelId="{9F507AA6-EBEE-4EF8-B94D-485CB01CE6AD}" type="presOf" srcId="{AA7E8B13-F2E1-4A67-83A1-433729C33FCB}" destId="{766085D8-2E51-4250-9A2B-35F6EACC38FF}" srcOrd="0" destOrd="0" presId="urn:microsoft.com/office/officeart/2018/2/layout/IconVerticalSolidList"/>
    <dgm:cxn modelId="{DD90CFE5-ABB4-4520-9E03-2D21C43B78B1}" srcId="{74BFCF4E-D617-4BF7-B0F5-FB02F13AAE3B}" destId="{AA7E8B13-F2E1-4A67-83A1-433729C33FCB}" srcOrd="1" destOrd="0" parTransId="{65255204-5E2E-4B8B-8AF6-D6F8A4C2CD69}" sibTransId="{B40570BF-BCB7-47AE-B2D4-A97E136F1650}"/>
    <dgm:cxn modelId="{E3B856FE-3EE0-4EE9-805C-9B5EA84BB149}" srcId="{74BFCF4E-D617-4BF7-B0F5-FB02F13AAE3B}" destId="{C4C22A38-DE3F-4B82-A868-1436CB3619A9}" srcOrd="0" destOrd="0" parTransId="{D7FA9943-FED7-47A1-BCB1-855E0CE40E9C}" sibTransId="{9E39D0C5-5D28-44CF-A853-83E5EA460DE4}"/>
    <dgm:cxn modelId="{8EE1E767-BBE9-48B1-97C9-11200EF1430B}" type="presParOf" srcId="{A7B17BFD-9404-4084-9B26-3EFA6BFF0FE9}" destId="{165E81C4-AE1F-47F5-B3B0-E576E1D153B2}" srcOrd="0" destOrd="0" presId="urn:microsoft.com/office/officeart/2018/2/layout/IconVerticalSolidList"/>
    <dgm:cxn modelId="{30F100F1-CD51-451F-8790-51D86F926B9D}" type="presParOf" srcId="{165E81C4-AE1F-47F5-B3B0-E576E1D153B2}" destId="{83731513-73C7-4123-B4B7-084890758C46}" srcOrd="0" destOrd="0" presId="urn:microsoft.com/office/officeart/2018/2/layout/IconVerticalSolidList"/>
    <dgm:cxn modelId="{6C625219-E93A-4AF6-97FE-91CCCB4A0A92}" type="presParOf" srcId="{165E81C4-AE1F-47F5-B3B0-E576E1D153B2}" destId="{67B3C30B-0089-4915-B375-72AACF55914E}" srcOrd="1" destOrd="0" presId="urn:microsoft.com/office/officeart/2018/2/layout/IconVerticalSolidList"/>
    <dgm:cxn modelId="{82565B3C-CD0B-4F39-A394-BFFCD259EFCE}" type="presParOf" srcId="{165E81C4-AE1F-47F5-B3B0-E576E1D153B2}" destId="{D6A22D20-FC80-46F5-AB34-02E451122A26}" srcOrd="2" destOrd="0" presId="urn:microsoft.com/office/officeart/2018/2/layout/IconVerticalSolidList"/>
    <dgm:cxn modelId="{AFF95E16-592E-4FD6-816F-69499E9D8A54}" type="presParOf" srcId="{165E81C4-AE1F-47F5-B3B0-E576E1D153B2}" destId="{E06E2E14-910D-49FF-BA69-685456D5147F}" srcOrd="3" destOrd="0" presId="urn:microsoft.com/office/officeart/2018/2/layout/IconVerticalSolidList"/>
    <dgm:cxn modelId="{4C9BA6D1-B466-454F-90F8-5B6CEC2C9E04}" type="presParOf" srcId="{A7B17BFD-9404-4084-9B26-3EFA6BFF0FE9}" destId="{CF3FE763-5103-4C8B-B431-85EBF7FAAC7D}" srcOrd="1" destOrd="0" presId="urn:microsoft.com/office/officeart/2018/2/layout/IconVerticalSolidList"/>
    <dgm:cxn modelId="{9AC9D718-2AA5-4E8D-92D1-7186875BC5F2}" type="presParOf" srcId="{A7B17BFD-9404-4084-9B26-3EFA6BFF0FE9}" destId="{B8DBDF4C-3033-4126-A507-4586F25BB686}" srcOrd="2" destOrd="0" presId="urn:microsoft.com/office/officeart/2018/2/layout/IconVerticalSolidList"/>
    <dgm:cxn modelId="{16A399C5-46DA-44DD-BD09-312BF1EBBB6B}" type="presParOf" srcId="{B8DBDF4C-3033-4126-A507-4586F25BB686}" destId="{A3925EE2-4727-4B90-8478-42F2985490C0}" srcOrd="0" destOrd="0" presId="urn:microsoft.com/office/officeart/2018/2/layout/IconVerticalSolidList"/>
    <dgm:cxn modelId="{D7DEB7E5-549F-485D-8A14-5661A7615248}" type="presParOf" srcId="{B8DBDF4C-3033-4126-A507-4586F25BB686}" destId="{DA66CECF-1438-4335-A8C9-FF89F5A45F40}" srcOrd="1" destOrd="0" presId="urn:microsoft.com/office/officeart/2018/2/layout/IconVerticalSolidList"/>
    <dgm:cxn modelId="{757E9FB1-BDF3-46EE-92F9-8211204B39E0}" type="presParOf" srcId="{B8DBDF4C-3033-4126-A507-4586F25BB686}" destId="{4CE8D4A5-C7C3-48D1-9057-D29290F3ED07}" srcOrd="2" destOrd="0" presId="urn:microsoft.com/office/officeart/2018/2/layout/IconVerticalSolidList"/>
    <dgm:cxn modelId="{0AA4344D-7F0A-4A2E-ADBE-FAC0350A771F}" type="presParOf" srcId="{B8DBDF4C-3033-4126-A507-4586F25BB686}" destId="{766085D8-2E51-4250-9A2B-35F6EACC38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BFCF4E-D617-4BF7-B0F5-FB02F13AAE3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C22A38-DE3F-4B82-A868-1436CB3619A9}">
      <dgm:prSet/>
      <dgm:spPr/>
      <dgm:t>
        <a:bodyPr/>
        <a:lstStyle/>
        <a:p>
          <a:r>
            <a:rPr lang="en-US"/>
            <a:t>Problem:</a:t>
          </a:r>
        </a:p>
        <a:p>
          <a:r>
            <a:rPr lang="en-US"/>
            <a:t>Marketing campaigns risk being ineffective without clear segmentation.</a:t>
          </a:r>
        </a:p>
      </dgm:t>
    </dgm:pt>
    <dgm:pt modelId="{D7FA9943-FED7-47A1-BCB1-855E0CE40E9C}" type="parTrans" cxnId="{E3B856FE-3EE0-4EE9-805C-9B5EA84BB149}">
      <dgm:prSet/>
      <dgm:spPr/>
      <dgm:t>
        <a:bodyPr/>
        <a:lstStyle/>
        <a:p>
          <a:endParaRPr lang="en-US"/>
        </a:p>
      </dgm:t>
    </dgm:pt>
    <dgm:pt modelId="{9E39D0C5-5D28-44CF-A853-83E5EA460DE4}" type="sibTrans" cxnId="{E3B856FE-3EE0-4EE9-805C-9B5EA84BB149}">
      <dgm:prSet/>
      <dgm:spPr/>
      <dgm:t>
        <a:bodyPr/>
        <a:lstStyle/>
        <a:p>
          <a:endParaRPr lang="en-US"/>
        </a:p>
      </dgm:t>
    </dgm:pt>
    <dgm:pt modelId="{AA7E8B13-F2E1-4A67-83A1-433729C33FCB}">
      <dgm:prSet/>
      <dgm:spPr/>
      <dgm:t>
        <a:bodyPr/>
        <a:lstStyle/>
        <a:p>
          <a:r>
            <a:rPr lang="en-US"/>
            <a:t>Goal:</a:t>
          </a:r>
        </a:p>
        <a:p>
          <a:r>
            <a:rPr lang="en-US"/>
            <a:t>Identify customer clusters based on age, income, and spending behavior to enable data-driven targeting.</a:t>
          </a:r>
        </a:p>
      </dgm:t>
    </dgm:pt>
    <dgm:pt modelId="{65255204-5E2E-4B8B-8AF6-D6F8A4C2CD69}" type="parTrans" cxnId="{DD90CFE5-ABB4-4520-9E03-2D21C43B78B1}">
      <dgm:prSet/>
      <dgm:spPr/>
      <dgm:t>
        <a:bodyPr/>
        <a:lstStyle/>
        <a:p>
          <a:endParaRPr lang="en-US"/>
        </a:p>
      </dgm:t>
    </dgm:pt>
    <dgm:pt modelId="{B40570BF-BCB7-47AE-B2D4-A97E136F1650}" type="sibTrans" cxnId="{DD90CFE5-ABB4-4520-9E03-2D21C43B78B1}">
      <dgm:prSet/>
      <dgm:spPr/>
      <dgm:t>
        <a:bodyPr/>
        <a:lstStyle/>
        <a:p>
          <a:endParaRPr lang="en-US"/>
        </a:p>
      </dgm:t>
    </dgm:pt>
    <dgm:pt modelId="{FD161E36-5888-438D-9E33-E019A635CCC7}" type="pres">
      <dgm:prSet presAssocID="{74BFCF4E-D617-4BF7-B0F5-FB02F13AAE3B}" presName="diagram" presStyleCnt="0">
        <dgm:presLayoutVars>
          <dgm:dir/>
          <dgm:resizeHandles val="exact"/>
        </dgm:presLayoutVars>
      </dgm:prSet>
      <dgm:spPr/>
    </dgm:pt>
    <dgm:pt modelId="{69CFD8CC-A6EC-47C6-8CC3-75F44560B1A7}" type="pres">
      <dgm:prSet presAssocID="{C4C22A38-DE3F-4B82-A868-1436CB3619A9}" presName="node" presStyleLbl="node1" presStyleIdx="0" presStyleCnt="2">
        <dgm:presLayoutVars>
          <dgm:bulletEnabled val="1"/>
        </dgm:presLayoutVars>
      </dgm:prSet>
      <dgm:spPr/>
    </dgm:pt>
    <dgm:pt modelId="{1D39D6A0-99BE-47C2-B460-A377312C5C7F}" type="pres">
      <dgm:prSet presAssocID="{9E39D0C5-5D28-44CF-A853-83E5EA460DE4}" presName="sibTrans" presStyleCnt="0"/>
      <dgm:spPr/>
    </dgm:pt>
    <dgm:pt modelId="{8381746B-FD21-4A99-A0AF-0CF7180337F5}" type="pres">
      <dgm:prSet presAssocID="{AA7E8B13-F2E1-4A67-83A1-433729C33FCB}" presName="node" presStyleLbl="node1" presStyleIdx="1" presStyleCnt="2">
        <dgm:presLayoutVars>
          <dgm:bulletEnabled val="1"/>
        </dgm:presLayoutVars>
      </dgm:prSet>
      <dgm:spPr/>
    </dgm:pt>
  </dgm:ptLst>
  <dgm:cxnLst>
    <dgm:cxn modelId="{2E242D27-3B60-4A3B-A5DC-FDC2B2CC2704}" type="presOf" srcId="{AA7E8B13-F2E1-4A67-83A1-433729C33FCB}" destId="{8381746B-FD21-4A99-A0AF-0CF7180337F5}" srcOrd="0" destOrd="0" presId="urn:microsoft.com/office/officeart/2005/8/layout/default"/>
    <dgm:cxn modelId="{20E114D7-D433-4911-9F0A-DE43334A7FFD}" type="presOf" srcId="{74BFCF4E-D617-4BF7-B0F5-FB02F13AAE3B}" destId="{FD161E36-5888-438D-9E33-E019A635CCC7}" srcOrd="0" destOrd="0" presId="urn:microsoft.com/office/officeart/2005/8/layout/default"/>
    <dgm:cxn modelId="{54110BE5-D637-44D0-9286-B0C2FC1138DE}" type="presOf" srcId="{C4C22A38-DE3F-4B82-A868-1436CB3619A9}" destId="{69CFD8CC-A6EC-47C6-8CC3-75F44560B1A7}" srcOrd="0" destOrd="0" presId="urn:microsoft.com/office/officeart/2005/8/layout/default"/>
    <dgm:cxn modelId="{DD90CFE5-ABB4-4520-9E03-2D21C43B78B1}" srcId="{74BFCF4E-D617-4BF7-B0F5-FB02F13AAE3B}" destId="{AA7E8B13-F2E1-4A67-83A1-433729C33FCB}" srcOrd="1" destOrd="0" parTransId="{65255204-5E2E-4B8B-8AF6-D6F8A4C2CD69}" sibTransId="{B40570BF-BCB7-47AE-B2D4-A97E136F1650}"/>
    <dgm:cxn modelId="{E3B856FE-3EE0-4EE9-805C-9B5EA84BB149}" srcId="{74BFCF4E-D617-4BF7-B0F5-FB02F13AAE3B}" destId="{C4C22A38-DE3F-4B82-A868-1436CB3619A9}" srcOrd="0" destOrd="0" parTransId="{D7FA9943-FED7-47A1-BCB1-855E0CE40E9C}" sibTransId="{9E39D0C5-5D28-44CF-A853-83E5EA460DE4}"/>
    <dgm:cxn modelId="{E62FD1AD-B59B-484D-B5E4-546F5AB48AE7}" type="presParOf" srcId="{FD161E36-5888-438D-9E33-E019A635CCC7}" destId="{69CFD8CC-A6EC-47C6-8CC3-75F44560B1A7}" srcOrd="0" destOrd="0" presId="urn:microsoft.com/office/officeart/2005/8/layout/default"/>
    <dgm:cxn modelId="{A5462058-BFD1-4867-B579-E9EDC8D57D09}" type="presParOf" srcId="{FD161E36-5888-438D-9E33-E019A635CCC7}" destId="{1D39D6A0-99BE-47C2-B460-A377312C5C7F}" srcOrd="1" destOrd="0" presId="urn:microsoft.com/office/officeart/2005/8/layout/default"/>
    <dgm:cxn modelId="{6FFBE038-B389-4179-88C7-62631FB74FF1}" type="presParOf" srcId="{FD161E36-5888-438D-9E33-E019A635CCC7}" destId="{8381746B-FD21-4A99-A0AF-0CF7180337F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47BE1-E2BC-4353-8CF7-5049E795B95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EEB50B-3392-4FC3-B68C-54C590CBBFBD}">
      <dgm:prSet/>
      <dgm:spPr/>
      <dgm:t>
        <a:bodyPr/>
        <a:lstStyle/>
        <a:p>
          <a:r>
            <a:rPr lang="en-US" dirty="0"/>
            <a:t>Cluster 2: Affluent Enthusiastic→ Premium &amp; Personalized Marketing</a:t>
          </a:r>
        </a:p>
      </dgm:t>
    </dgm:pt>
    <dgm:pt modelId="{BB07FF95-6A93-4B8F-B8B4-C38F409F1F4E}" type="parTrans" cxnId="{21CB53AD-08D1-4DBF-8A53-3D1F77588698}">
      <dgm:prSet/>
      <dgm:spPr/>
      <dgm:t>
        <a:bodyPr/>
        <a:lstStyle/>
        <a:p>
          <a:endParaRPr lang="en-US"/>
        </a:p>
      </dgm:t>
    </dgm:pt>
    <dgm:pt modelId="{AE4C55B2-F509-419D-9F1D-DA890AFABD15}" type="sibTrans" cxnId="{21CB53AD-08D1-4DBF-8A53-3D1F77588698}">
      <dgm:prSet/>
      <dgm:spPr/>
      <dgm:t>
        <a:bodyPr/>
        <a:lstStyle/>
        <a:p>
          <a:endParaRPr lang="en-US"/>
        </a:p>
      </dgm:t>
    </dgm:pt>
    <dgm:pt modelId="{5CD81A7B-8A0A-4CFA-8DB0-CBFF385380D4}">
      <dgm:prSet/>
      <dgm:spPr/>
      <dgm:t>
        <a:bodyPr/>
        <a:lstStyle/>
        <a:p>
          <a:r>
            <a:rPr lang="en-US" dirty="0"/>
            <a:t>Cluster 4: Middle-Aged Budget Customers → Discounts/promotions</a:t>
          </a:r>
        </a:p>
      </dgm:t>
    </dgm:pt>
    <dgm:pt modelId="{BD452368-ECD8-4103-AE1F-C2FAD14B3B99}" type="parTrans" cxnId="{EB42693F-2B22-4B09-AD90-771F1E65F1BC}">
      <dgm:prSet/>
      <dgm:spPr/>
      <dgm:t>
        <a:bodyPr/>
        <a:lstStyle/>
        <a:p>
          <a:endParaRPr lang="en-US"/>
        </a:p>
      </dgm:t>
    </dgm:pt>
    <dgm:pt modelId="{DF81B741-7DDC-4D03-B88F-D3AF5003091F}" type="sibTrans" cxnId="{EB42693F-2B22-4B09-AD90-771F1E65F1BC}">
      <dgm:prSet/>
      <dgm:spPr/>
      <dgm:t>
        <a:bodyPr/>
        <a:lstStyle/>
        <a:p>
          <a:endParaRPr lang="en-US"/>
        </a:p>
      </dgm:t>
    </dgm:pt>
    <dgm:pt modelId="{9B5EBC8E-1546-46D1-97D0-329BC3F09EB5}">
      <dgm:prSet/>
      <dgm:spPr/>
      <dgm:t>
        <a:bodyPr/>
        <a:lstStyle/>
        <a:p>
          <a:r>
            <a:rPr lang="en-US" dirty="0"/>
            <a:t>Cluster 0: High-Income Low Spenders → Upselling &amp; loyalty campaigns</a:t>
          </a:r>
        </a:p>
      </dgm:t>
    </dgm:pt>
    <dgm:pt modelId="{45A268E1-8F02-49F4-AB02-B18A61543D7C}" type="parTrans" cxnId="{7DB5EAD7-3C52-4ABF-9563-1F47EF6CD847}">
      <dgm:prSet/>
      <dgm:spPr/>
      <dgm:t>
        <a:bodyPr/>
        <a:lstStyle/>
        <a:p>
          <a:endParaRPr lang="en-US"/>
        </a:p>
      </dgm:t>
    </dgm:pt>
    <dgm:pt modelId="{3970772B-5B37-4DB4-8A7C-C69F3F48C242}" type="sibTrans" cxnId="{7DB5EAD7-3C52-4ABF-9563-1F47EF6CD847}">
      <dgm:prSet/>
      <dgm:spPr/>
      <dgm:t>
        <a:bodyPr/>
        <a:lstStyle/>
        <a:p>
          <a:endParaRPr lang="en-US"/>
        </a:p>
      </dgm:t>
    </dgm:pt>
    <dgm:pt modelId="{8D7FD3F1-8722-4B39-B326-722FFE4854DC}">
      <dgm:prSet/>
      <dgm:spPr/>
      <dgm:t>
        <a:bodyPr/>
        <a:lstStyle/>
        <a:p>
          <a:r>
            <a:rPr lang="en-US" dirty="0"/>
            <a:t>Cluster 1: Balanced Shoppers → Stable mainstream base</a:t>
          </a:r>
        </a:p>
      </dgm:t>
    </dgm:pt>
    <dgm:pt modelId="{CFC15C94-712B-454F-A99E-33A315D40830}" type="parTrans" cxnId="{2FF824DE-7489-427F-93B7-E3B248F46515}">
      <dgm:prSet/>
      <dgm:spPr/>
      <dgm:t>
        <a:bodyPr/>
        <a:lstStyle/>
        <a:p>
          <a:endParaRPr lang="en-US"/>
        </a:p>
      </dgm:t>
    </dgm:pt>
    <dgm:pt modelId="{CC02DDD4-D9D3-490A-82B3-FC8BF4E6008E}" type="sibTrans" cxnId="{2FF824DE-7489-427F-93B7-E3B248F46515}">
      <dgm:prSet/>
      <dgm:spPr/>
      <dgm:t>
        <a:bodyPr/>
        <a:lstStyle/>
        <a:p>
          <a:endParaRPr lang="en-US"/>
        </a:p>
      </dgm:t>
    </dgm:pt>
    <dgm:pt modelId="{28367F19-D253-47E6-8DFA-85D56CE74D34}">
      <dgm:prSet/>
      <dgm:spPr/>
      <dgm:t>
        <a:bodyPr/>
        <a:lstStyle/>
        <a:p>
          <a:r>
            <a:rPr lang="en-US" dirty="0"/>
            <a:t>Cluster 3: Young High Spenders → Luxury/lifestyle marketing</a:t>
          </a:r>
        </a:p>
      </dgm:t>
    </dgm:pt>
    <dgm:pt modelId="{7C54BEA1-2D24-487B-B93A-AA2B4D3B7F43}" type="parTrans" cxnId="{F4D7F7AB-E745-4DB9-8960-583D4B1CE742}">
      <dgm:prSet/>
      <dgm:spPr/>
      <dgm:t>
        <a:bodyPr/>
        <a:lstStyle/>
        <a:p>
          <a:endParaRPr lang="en-US"/>
        </a:p>
      </dgm:t>
    </dgm:pt>
    <dgm:pt modelId="{4B6AD415-06D7-48E3-8DC5-A78A1D0D84D3}" type="sibTrans" cxnId="{F4D7F7AB-E745-4DB9-8960-583D4B1CE742}">
      <dgm:prSet/>
      <dgm:spPr/>
      <dgm:t>
        <a:bodyPr/>
        <a:lstStyle/>
        <a:p>
          <a:endParaRPr lang="en-US"/>
        </a:p>
      </dgm:t>
    </dgm:pt>
    <dgm:pt modelId="{89B088A8-49DF-41B7-93C9-722FA67064AE}" type="pres">
      <dgm:prSet presAssocID="{26447BE1-E2BC-4353-8CF7-5049E795B9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341362-3E68-4C6A-98B6-57E1CC691B4F}" type="pres">
      <dgm:prSet presAssocID="{8CEEB50B-3392-4FC3-B68C-54C590CBBFBD}" presName="hierRoot1" presStyleCnt="0"/>
      <dgm:spPr/>
    </dgm:pt>
    <dgm:pt modelId="{AA7E292B-B052-4A54-ADD1-0C71F24EAFB5}" type="pres">
      <dgm:prSet presAssocID="{8CEEB50B-3392-4FC3-B68C-54C590CBBFBD}" presName="composite" presStyleCnt="0"/>
      <dgm:spPr/>
    </dgm:pt>
    <dgm:pt modelId="{81319158-6502-41C2-8077-A1893B32DF4D}" type="pres">
      <dgm:prSet presAssocID="{8CEEB50B-3392-4FC3-B68C-54C590CBBFBD}" presName="background" presStyleLbl="node0" presStyleIdx="0" presStyleCnt="5"/>
      <dgm:spPr/>
    </dgm:pt>
    <dgm:pt modelId="{6A1A775C-1B76-4A2F-A1F5-3411119C377B}" type="pres">
      <dgm:prSet presAssocID="{8CEEB50B-3392-4FC3-B68C-54C590CBBFBD}" presName="text" presStyleLbl="fgAcc0" presStyleIdx="0" presStyleCnt="5" custLinFactX="57536" custLinFactY="-100000" custLinFactNeighborX="100000" custLinFactNeighborY="-113695">
        <dgm:presLayoutVars>
          <dgm:chPref val="3"/>
        </dgm:presLayoutVars>
      </dgm:prSet>
      <dgm:spPr/>
    </dgm:pt>
    <dgm:pt modelId="{33C86B70-F131-4AF4-9026-69FF6BCA9DAB}" type="pres">
      <dgm:prSet presAssocID="{8CEEB50B-3392-4FC3-B68C-54C590CBBFBD}" presName="hierChild2" presStyleCnt="0"/>
      <dgm:spPr/>
    </dgm:pt>
    <dgm:pt modelId="{7BFAAF65-DAFF-4302-8BAA-5FA9B2886714}" type="pres">
      <dgm:prSet presAssocID="{28367F19-D253-47E6-8DFA-85D56CE74D34}" presName="hierRoot1" presStyleCnt="0"/>
      <dgm:spPr/>
    </dgm:pt>
    <dgm:pt modelId="{2146E07B-7297-4F60-9446-E299EA1B2F95}" type="pres">
      <dgm:prSet presAssocID="{28367F19-D253-47E6-8DFA-85D56CE74D34}" presName="composite" presStyleCnt="0"/>
      <dgm:spPr/>
    </dgm:pt>
    <dgm:pt modelId="{20BA142B-C2EA-4967-9087-A8DEC4481D98}" type="pres">
      <dgm:prSet presAssocID="{28367F19-D253-47E6-8DFA-85D56CE74D34}" presName="background" presStyleLbl="node0" presStyleIdx="1" presStyleCnt="5"/>
      <dgm:spPr/>
    </dgm:pt>
    <dgm:pt modelId="{22EAAE56-74FB-4422-88C8-9709421F3136}" type="pres">
      <dgm:prSet presAssocID="{28367F19-D253-47E6-8DFA-85D56CE74D34}" presName="text" presStyleLbl="fgAcc0" presStyleIdx="1" presStyleCnt="5" custLinFactX="-9835" custLinFactY="-100000" custLinFactNeighborX="-100000" custLinFactNeighborY="-111440">
        <dgm:presLayoutVars>
          <dgm:chPref val="3"/>
        </dgm:presLayoutVars>
      </dgm:prSet>
      <dgm:spPr/>
    </dgm:pt>
    <dgm:pt modelId="{F9F3CBCA-C698-4F93-AD4B-F6FDCAF51CEA}" type="pres">
      <dgm:prSet presAssocID="{28367F19-D253-47E6-8DFA-85D56CE74D34}" presName="hierChild2" presStyleCnt="0"/>
      <dgm:spPr/>
    </dgm:pt>
    <dgm:pt modelId="{0D638788-FAFF-480D-AF51-CDD1E70613C4}" type="pres">
      <dgm:prSet presAssocID="{5CD81A7B-8A0A-4CFA-8DB0-CBFF385380D4}" presName="hierRoot1" presStyleCnt="0"/>
      <dgm:spPr/>
    </dgm:pt>
    <dgm:pt modelId="{BB41F48E-F36E-4C01-993F-3CC8DDE4E9E6}" type="pres">
      <dgm:prSet presAssocID="{5CD81A7B-8A0A-4CFA-8DB0-CBFF385380D4}" presName="composite" presStyleCnt="0"/>
      <dgm:spPr/>
    </dgm:pt>
    <dgm:pt modelId="{A6FAE197-8824-45ED-9897-5202FA0A7793}" type="pres">
      <dgm:prSet presAssocID="{5CD81A7B-8A0A-4CFA-8DB0-CBFF385380D4}" presName="background" presStyleLbl="node0" presStyleIdx="2" presStyleCnt="5"/>
      <dgm:spPr/>
    </dgm:pt>
    <dgm:pt modelId="{E1F9EE9F-19F9-4C68-9EA1-4911FF2F6108}" type="pres">
      <dgm:prSet presAssocID="{5CD81A7B-8A0A-4CFA-8DB0-CBFF385380D4}" presName="text" presStyleLbl="fgAcc0" presStyleIdx="2" presStyleCnt="5" custScaleY="94929" custLinFactX="-100000" custLinFactNeighborX="-132870" custLinFactNeighborY="97020">
        <dgm:presLayoutVars>
          <dgm:chPref val="3"/>
        </dgm:presLayoutVars>
      </dgm:prSet>
      <dgm:spPr/>
    </dgm:pt>
    <dgm:pt modelId="{396FDB7C-DCD3-4C15-8816-8BDF4B8BDA2E}" type="pres">
      <dgm:prSet presAssocID="{5CD81A7B-8A0A-4CFA-8DB0-CBFF385380D4}" presName="hierChild2" presStyleCnt="0"/>
      <dgm:spPr/>
    </dgm:pt>
    <dgm:pt modelId="{FB497FA2-F95C-446B-BBE8-5D5EAC338108}" type="pres">
      <dgm:prSet presAssocID="{9B5EBC8E-1546-46D1-97D0-329BC3F09EB5}" presName="hierRoot1" presStyleCnt="0"/>
      <dgm:spPr/>
    </dgm:pt>
    <dgm:pt modelId="{95443CCD-A94A-49E3-AB27-FFBCDA7ECFD6}" type="pres">
      <dgm:prSet presAssocID="{9B5EBC8E-1546-46D1-97D0-329BC3F09EB5}" presName="composite" presStyleCnt="0"/>
      <dgm:spPr/>
    </dgm:pt>
    <dgm:pt modelId="{5C0BEF30-C6E6-49E3-B81F-E0B0B534F404}" type="pres">
      <dgm:prSet presAssocID="{9B5EBC8E-1546-46D1-97D0-329BC3F09EB5}" presName="background" presStyleLbl="node0" presStyleIdx="3" presStyleCnt="5"/>
      <dgm:spPr/>
    </dgm:pt>
    <dgm:pt modelId="{3B5CA057-FA81-40EF-A570-6C3CFE6DFFE7}" type="pres">
      <dgm:prSet presAssocID="{9B5EBC8E-1546-46D1-97D0-329BC3F09EB5}" presName="text" presStyleLbl="fgAcc0" presStyleIdx="3" presStyleCnt="5" custLinFactX="-100000" custLinFactNeighborX="-101917" custLinFactNeighborY="94484">
        <dgm:presLayoutVars>
          <dgm:chPref val="3"/>
        </dgm:presLayoutVars>
      </dgm:prSet>
      <dgm:spPr/>
    </dgm:pt>
    <dgm:pt modelId="{62D14A48-1641-4B17-8AC2-18068B0FD0AF}" type="pres">
      <dgm:prSet presAssocID="{9B5EBC8E-1546-46D1-97D0-329BC3F09EB5}" presName="hierChild2" presStyleCnt="0"/>
      <dgm:spPr/>
    </dgm:pt>
    <dgm:pt modelId="{A0F57404-6B6E-4068-A566-B6EA6C64F3B9}" type="pres">
      <dgm:prSet presAssocID="{8D7FD3F1-8722-4B39-B326-722FFE4854DC}" presName="hierRoot1" presStyleCnt="0"/>
      <dgm:spPr/>
    </dgm:pt>
    <dgm:pt modelId="{3CA0D8B8-A834-401C-89E3-902BE2F71563}" type="pres">
      <dgm:prSet presAssocID="{8D7FD3F1-8722-4B39-B326-722FFE4854DC}" presName="composite" presStyleCnt="0"/>
      <dgm:spPr/>
    </dgm:pt>
    <dgm:pt modelId="{13A4474F-1EFB-4028-8A21-2B1A39E65782}" type="pres">
      <dgm:prSet presAssocID="{8D7FD3F1-8722-4B39-B326-722FFE4854DC}" presName="background" presStyleLbl="node0" presStyleIdx="4" presStyleCnt="5"/>
      <dgm:spPr/>
    </dgm:pt>
    <dgm:pt modelId="{4E767283-BFB8-4A88-B1E4-94DA27F02E68}" type="pres">
      <dgm:prSet presAssocID="{8D7FD3F1-8722-4B39-B326-722FFE4854DC}" presName="text" presStyleLbl="fgAcc0" presStyleIdx="4" presStyleCnt="5" custLinFactX="-196559" custLinFactNeighborX="-200000" custLinFactNeighborY="-50596">
        <dgm:presLayoutVars>
          <dgm:chPref val="3"/>
        </dgm:presLayoutVars>
      </dgm:prSet>
      <dgm:spPr/>
    </dgm:pt>
    <dgm:pt modelId="{D23070B7-72D8-4D36-9EF6-133C959D0205}" type="pres">
      <dgm:prSet presAssocID="{8D7FD3F1-8722-4B39-B326-722FFE4854DC}" presName="hierChild2" presStyleCnt="0"/>
      <dgm:spPr/>
    </dgm:pt>
  </dgm:ptLst>
  <dgm:cxnLst>
    <dgm:cxn modelId="{6C1C9035-495F-43B5-96DB-CCE7630CE412}" type="presOf" srcId="{26447BE1-E2BC-4353-8CF7-5049E795B953}" destId="{89B088A8-49DF-41B7-93C9-722FA67064AE}" srcOrd="0" destOrd="0" presId="urn:microsoft.com/office/officeart/2005/8/layout/hierarchy1"/>
    <dgm:cxn modelId="{EB42693F-2B22-4B09-AD90-771F1E65F1BC}" srcId="{26447BE1-E2BC-4353-8CF7-5049E795B953}" destId="{5CD81A7B-8A0A-4CFA-8DB0-CBFF385380D4}" srcOrd="2" destOrd="0" parTransId="{BD452368-ECD8-4103-AE1F-C2FAD14B3B99}" sibTransId="{DF81B741-7DDC-4D03-B88F-D3AF5003091F}"/>
    <dgm:cxn modelId="{3FFFE78C-66B4-4C43-8B2C-7DCA564ADC6C}" type="presOf" srcId="{5CD81A7B-8A0A-4CFA-8DB0-CBFF385380D4}" destId="{E1F9EE9F-19F9-4C68-9EA1-4911FF2F6108}" srcOrd="0" destOrd="0" presId="urn:microsoft.com/office/officeart/2005/8/layout/hierarchy1"/>
    <dgm:cxn modelId="{F4D7F7AB-E745-4DB9-8960-583D4B1CE742}" srcId="{26447BE1-E2BC-4353-8CF7-5049E795B953}" destId="{28367F19-D253-47E6-8DFA-85D56CE74D34}" srcOrd="1" destOrd="0" parTransId="{7C54BEA1-2D24-487B-B93A-AA2B4D3B7F43}" sibTransId="{4B6AD415-06D7-48E3-8DC5-A78A1D0D84D3}"/>
    <dgm:cxn modelId="{21CB53AD-08D1-4DBF-8A53-3D1F77588698}" srcId="{26447BE1-E2BC-4353-8CF7-5049E795B953}" destId="{8CEEB50B-3392-4FC3-B68C-54C590CBBFBD}" srcOrd="0" destOrd="0" parTransId="{BB07FF95-6A93-4B8F-B8B4-C38F409F1F4E}" sibTransId="{AE4C55B2-F509-419D-9F1D-DA890AFABD15}"/>
    <dgm:cxn modelId="{A3EAF5BA-9F57-4E71-9C61-45CC248B553B}" type="presOf" srcId="{8D7FD3F1-8722-4B39-B326-722FFE4854DC}" destId="{4E767283-BFB8-4A88-B1E4-94DA27F02E68}" srcOrd="0" destOrd="0" presId="urn:microsoft.com/office/officeart/2005/8/layout/hierarchy1"/>
    <dgm:cxn modelId="{7DB5EAD7-3C52-4ABF-9563-1F47EF6CD847}" srcId="{26447BE1-E2BC-4353-8CF7-5049E795B953}" destId="{9B5EBC8E-1546-46D1-97D0-329BC3F09EB5}" srcOrd="3" destOrd="0" parTransId="{45A268E1-8F02-49F4-AB02-B18A61543D7C}" sibTransId="{3970772B-5B37-4DB4-8A7C-C69F3F48C242}"/>
    <dgm:cxn modelId="{2FF824DE-7489-427F-93B7-E3B248F46515}" srcId="{26447BE1-E2BC-4353-8CF7-5049E795B953}" destId="{8D7FD3F1-8722-4B39-B326-722FFE4854DC}" srcOrd="4" destOrd="0" parTransId="{CFC15C94-712B-454F-A99E-33A315D40830}" sibTransId="{CC02DDD4-D9D3-490A-82B3-FC8BF4E6008E}"/>
    <dgm:cxn modelId="{12933FF9-507A-4564-B416-3913E81D1175}" type="presOf" srcId="{9B5EBC8E-1546-46D1-97D0-329BC3F09EB5}" destId="{3B5CA057-FA81-40EF-A570-6C3CFE6DFFE7}" srcOrd="0" destOrd="0" presId="urn:microsoft.com/office/officeart/2005/8/layout/hierarchy1"/>
    <dgm:cxn modelId="{C136B8FE-FEBC-4D7D-BB1F-8A4BB00E21CF}" type="presOf" srcId="{28367F19-D253-47E6-8DFA-85D56CE74D34}" destId="{22EAAE56-74FB-4422-88C8-9709421F3136}" srcOrd="0" destOrd="0" presId="urn:microsoft.com/office/officeart/2005/8/layout/hierarchy1"/>
    <dgm:cxn modelId="{EABCF2FF-2DB3-4CD2-97FF-B65099CB7278}" type="presOf" srcId="{8CEEB50B-3392-4FC3-B68C-54C590CBBFBD}" destId="{6A1A775C-1B76-4A2F-A1F5-3411119C377B}" srcOrd="0" destOrd="0" presId="urn:microsoft.com/office/officeart/2005/8/layout/hierarchy1"/>
    <dgm:cxn modelId="{DC6138C1-34E1-4CC8-B128-C346AB6E3DE0}" type="presParOf" srcId="{89B088A8-49DF-41B7-93C9-722FA67064AE}" destId="{FF341362-3E68-4C6A-98B6-57E1CC691B4F}" srcOrd="0" destOrd="0" presId="urn:microsoft.com/office/officeart/2005/8/layout/hierarchy1"/>
    <dgm:cxn modelId="{BF75346A-F567-419E-92EC-3379A72A6C2E}" type="presParOf" srcId="{FF341362-3E68-4C6A-98B6-57E1CC691B4F}" destId="{AA7E292B-B052-4A54-ADD1-0C71F24EAFB5}" srcOrd="0" destOrd="0" presId="urn:microsoft.com/office/officeart/2005/8/layout/hierarchy1"/>
    <dgm:cxn modelId="{3EE30F01-CD5F-423F-A98F-59CEF6BB814D}" type="presParOf" srcId="{AA7E292B-B052-4A54-ADD1-0C71F24EAFB5}" destId="{81319158-6502-41C2-8077-A1893B32DF4D}" srcOrd="0" destOrd="0" presId="urn:microsoft.com/office/officeart/2005/8/layout/hierarchy1"/>
    <dgm:cxn modelId="{59C98079-5F07-45E0-88A1-7102ED79F17F}" type="presParOf" srcId="{AA7E292B-B052-4A54-ADD1-0C71F24EAFB5}" destId="{6A1A775C-1B76-4A2F-A1F5-3411119C377B}" srcOrd="1" destOrd="0" presId="urn:microsoft.com/office/officeart/2005/8/layout/hierarchy1"/>
    <dgm:cxn modelId="{87B0D180-ED6E-46CC-8C29-ED2EB54B7C90}" type="presParOf" srcId="{FF341362-3E68-4C6A-98B6-57E1CC691B4F}" destId="{33C86B70-F131-4AF4-9026-69FF6BCA9DAB}" srcOrd="1" destOrd="0" presId="urn:microsoft.com/office/officeart/2005/8/layout/hierarchy1"/>
    <dgm:cxn modelId="{13E8CA2E-5EF2-4D0A-820C-62F01DB02DB4}" type="presParOf" srcId="{89B088A8-49DF-41B7-93C9-722FA67064AE}" destId="{7BFAAF65-DAFF-4302-8BAA-5FA9B2886714}" srcOrd="1" destOrd="0" presId="urn:microsoft.com/office/officeart/2005/8/layout/hierarchy1"/>
    <dgm:cxn modelId="{83B221A6-F095-4963-8133-7097844CDF63}" type="presParOf" srcId="{7BFAAF65-DAFF-4302-8BAA-5FA9B2886714}" destId="{2146E07B-7297-4F60-9446-E299EA1B2F95}" srcOrd="0" destOrd="0" presId="urn:microsoft.com/office/officeart/2005/8/layout/hierarchy1"/>
    <dgm:cxn modelId="{1D3D728A-763D-4EDE-B206-910D643DECCE}" type="presParOf" srcId="{2146E07B-7297-4F60-9446-E299EA1B2F95}" destId="{20BA142B-C2EA-4967-9087-A8DEC4481D98}" srcOrd="0" destOrd="0" presId="urn:microsoft.com/office/officeart/2005/8/layout/hierarchy1"/>
    <dgm:cxn modelId="{CA5D8497-80E7-4A0C-B8C4-86CFCF18EB20}" type="presParOf" srcId="{2146E07B-7297-4F60-9446-E299EA1B2F95}" destId="{22EAAE56-74FB-4422-88C8-9709421F3136}" srcOrd="1" destOrd="0" presId="urn:microsoft.com/office/officeart/2005/8/layout/hierarchy1"/>
    <dgm:cxn modelId="{1166C1CE-D93A-4411-BC09-46FCE8825D69}" type="presParOf" srcId="{7BFAAF65-DAFF-4302-8BAA-5FA9B2886714}" destId="{F9F3CBCA-C698-4F93-AD4B-F6FDCAF51CEA}" srcOrd="1" destOrd="0" presId="urn:microsoft.com/office/officeart/2005/8/layout/hierarchy1"/>
    <dgm:cxn modelId="{825E89CF-047C-4D50-AB3A-2057748DD785}" type="presParOf" srcId="{89B088A8-49DF-41B7-93C9-722FA67064AE}" destId="{0D638788-FAFF-480D-AF51-CDD1E70613C4}" srcOrd="2" destOrd="0" presId="urn:microsoft.com/office/officeart/2005/8/layout/hierarchy1"/>
    <dgm:cxn modelId="{9B6D60D2-4A84-4AB7-AF1C-98F17FF5066A}" type="presParOf" srcId="{0D638788-FAFF-480D-AF51-CDD1E70613C4}" destId="{BB41F48E-F36E-4C01-993F-3CC8DDE4E9E6}" srcOrd="0" destOrd="0" presId="urn:microsoft.com/office/officeart/2005/8/layout/hierarchy1"/>
    <dgm:cxn modelId="{647D46D8-5827-477B-8C25-73D67161CF58}" type="presParOf" srcId="{BB41F48E-F36E-4C01-993F-3CC8DDE4E9E6}" destId="{A6FAE197-8824-45ED-9897-5202FA0A7793}" srcOrd="0" destOrd="0" presId="urn:microsoft.com/office/officeart/2005/8/layout/hierarchy1"/>
    <dgm:cxn modelId="{36AC3F18-959F-452E-BF8C-5DCA5BA6943A}" type="presParOf" srcId="{BB41F48E-F36E-4C01-993F-3CC8DDE4E9E6}" destId="{E1F9EE9F-19F9-4C68-9EA1-4911FF2F6108}" srcOrd="1" destOrd="0" presId="urn:microsoft.com/office/officeart/2005/8/layout/hierarchy1"/>
    <dgm:cxn modelId="{E8E05DAB-9A55-421B-B516-24680187CD4F}" type="presParOf" srcId="{0D638788-FAFF-480D-AF51-CDD1E70613C4}" destId="{396FDB7C-DCD3-4C15-8816-8BDF4B8BDA2E}" srcOrd="1" destOrd="0" presId="urn:microsoft.com/office/officeart/2005/8/layout/hierarchy1"/>
    <dgm:cxn modelId="{7432A604-E26E-437B-BA05-D30583D9A45B}" type="presParOf" srcId="{89B088A8-49DF-41B7-93C9-722FA67064AE}" destId="{FB497FA2-F95C-446B-BBE8-5D5EAC338108}" srcOrd="3" destOrd="0" presId="urn:microsoft.com/office/officeart/2005/8/layout/hierarchy1"/>
    <dgm:cxn modelId="{72854BE4-6D9B-4D29-8D9C-A79C3E46BD80}" type="presParOf" srcId="{FB497FA2-F95C-446B-BBE8-5D5EAC338108}" destId="{95443CCD-A94A-49E3-AB27-FFBCDA7ECFD6}" srcOrd="0" destOrd="0" presId="urn:microsoft.com/office/officeart/2005/8/layout/hierarchy1"/>
    <dgm:cxn modelId="{3D26A0EE-998A-4B37-BB6D-2938A28EC696}" type="presParOf" srcId="{95443CCD-A94A-49E3-AB27-FFBCDA7ECFD6}" destId="{5C0BEF30-C6E6-49E3-B81F-E0B0B534F404}" srcOrd="0" destOrd="0" presId="urn:microsoft.com/office/officeart/2005/8/layout/hierarchy1"/>
    <dgm:cxn modelId="{F4B9BE80-7056-4FFE-9B1F-987E6E1E3ECD}" type="presParOf" srcId="{95443CCD-A94A-49E3-AB27-FFBCDA7ECFD6}" destId="{3B5CA057-FA81-40EF-A570-6C3CFE6DFFE7}" srcOrd="1" destOrd="0" presId="urn:microsoft.com/office/officeart/2005/8/layout/hierarchy1"/>
    <dgm:cxn modelId="{34B41078-8B12-4605-9B38-FABCD24201D0}" type="presParOf" srcId="{FB497FA2-F95C-446B-BBE8-5D5EAC338108}" destId="{62D14A48-1641-4B17-8AC2-18068B0FD0AF}" srcOrd="1" destOrd="0" presId="urn:microsoft.com/office/officeart/2005/8/layout/hierarchy1"/>
    <dgm:cxn modelId="{5DA2122E-9AF8-48BE-8ED8-1BB4DB87623F}" type="presParOf" srcId="{89B088A8-49DF-41B7-93C9-722FA67064AE}" destId="{A0F57404-6B6E-4068-A566-B6EA6C64F3B9}" srcOrd="4" destOrd="0" presId="urn:microsoft.com/office/officeart/2005/8/layout/hierarchy1"/>
    <dgm:cxn modelId="{552F62BE-61B6-4826-8ED7-8BDFDC442471}" type="presParOf" srcId="{A0F57404-6B6E-4068-A566-B6EA6C64F3B9}" destId="{3CA0D8B8-A834-401C-89E3-902BE2F71563}" srcOrd="0" destOrd="0" presId="urn:microsoft.com/office/officeart/2005/8/layout/hierarchy1"/>
    <dgm:cxn modelId="{7F96B7ED-015F-4FA3-9809-E79D1D9EA223}" type="presParOf" srcId="{3CA0D8B8-A834-401C-89E3-902BE2F71563}" destId="{13A4474F-1EFB-4028-8A21-2B1A39E65782}" srcOrd="0" destOrd="0" presId="urn:microsoft.com/office/officeart/2005/8/layout/hierarchy1"/>
    <dgm:cxn modelId="{11898EE8-CE27-44B5-A6EE-B0F84CEF3CC6}" type="presParOf" srcId="{3CA0D8B8-A834-401C-89E3-902BE2F71563}" destId="{4E767283-BFB8-4A88-B1E4-94DA27F02E68}" srcOrd="1" destOrd="0" presId="urn:microsoft.com/office/officeart/2005/8/layout/hierarchy1"/>
    <dgm:cxn modelId="{F90B9095-6354-41A1-A358-B22FDC8744E1}" type="presParOf" srcId="{A0F57404-6B6E-4068-A566-B6EA6C64F3B9}" destId="{D23070B7-72D8-4D36-9EF6-133C959D02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31513-73C7-4123-B4B7-084890758C46}">
      <dsp:nvSpPr>
        <dsp:cNvPr id="0" name=""/>
        <dsp:cNvSpPr/>
      </dsp:nvSpPr>
      <dsp:spPr>
        <a:xfrm>
          <a:off x="0" y="653692"/>
          <a:ext cx="7543800" cy="1206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3C30B-0089-4915-B375-72AACF55914E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E2E14-910D-49FF-BA69-685456D5147F}">
      <dsp:nvSpPr>
        <dsp:cNvPr id="0" name=""/>
        <dsp:cNvSpPr/>
      </dsp:nvSpPr>
      <dsp:spPr>
        <a:xfrm>
          <a:off x="1393874" y="653692"/>
          <a:ext cx="6149925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Customer Segmentation project applies unsupervised learning (K-Means clustering) to identify meaningful shopping groups within the customer base.</a:t>
          </a:r>
        </a:p>
      </dsp:txBody>
      <dsp:txXfrm>
        <a:off x="1393874" y="653692"/>
        <a:ext cx="6149925" cy="1206817"/>
      </dsp:txXfrm>
    </dsp:sp>
    <dsp:sp modelId="{A3925EE2-4727-4B90-8478-42F2985490C0}">
      <dsp:nvSpPr>
        <dsp:cNvPr id="0" name=""/>
        <dsp:cNvSpPr/>
      </dsp:nvSpPr>
      <dsp:spPr>
        <a:xfrm>
          <a:off x="0" y="2162214"/>
          <a:ext cx="7543800" cy="1206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CECF-1438-4335-A8C9-FF89F5A45F40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85D8-2E51-4250-9A2B-35F6EACC38FF}">
      <dsp:nvSpPr>
        <dsp:cNvPr id="0" name=""/>
        <dsp:cNvSpPr/>
      </dsp:nvSpPr>
      <dsp:spPr>
        <a:xfrm>
          <a:off x="1393874" y="2162214"/>
          <a:ext cx="6149925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By analyzing age, annual income, and spending scores, the project helps the marketing team design personalized strategies that maximize engagement and ROI.</a:t>
          </a:r>
        </a:p>
      </dsp:txBody>
      <dsp:txXfrm>
        <a:off x="1393874" y="2162214"/>
        <a:ext cx="6149925" cy="1206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FD8CC-A6EC-47C6-8CC3-75F44560B1A7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Problem: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Marketing campaigns risk being ineffective without clear segmentation.</a:t>
          </a:r>
        </a:p>
      </dsp:txBody>
      <dsp:txXfrm>
        <a:off x="920" y="815617"/>
        <a:ext cx="3591408" cy="2154845"/>
      </dsp:txXfrm>
    </dsp:sp>
    <dsp:sp modelId="{8381746B-FD21-4A99-A0AF-0CF7180337F5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Goal: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Identify customer clusters based on age, income, and spending behavior to enable data-driven targeting.</a:t>
          </a:r>
        </a:p>
      </dsp:txBody>
      <dsp:txXfrm>
        <a:off x="3951470" y="815617"/>
        <a:ext cx="3591408" cy="2154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19158-6502-41C2-8077-A1893B32DF4D}">
      <dsp:nvSpPr>
        <dsp:cNvPr id="0" name=""/>
        <dsp:cNvSpPr/>
      </dsp:nvSpPr>
      <dsp:spPr>
        <a:xfrm>
          <a:off x="1704634" y="950226"/>
          <a:ext cx="1080652" cy="68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A775C-1B76-4A2F-A1F5-3411119C377B}">
      <dsp:nvSpPr>
        <dsp:cNvPr id="0" name=""/>
        <dsp:cNvSpPr/>
      </dsp:nvSpPr>
      <dsp:spPr>
        <a:xfrm>
          <a:off x="1824706" y="1064294"/>
          <a:ext cx="1080652" cy="68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 2: Affluent Enthusiastic→ Premium &amp; Personalized Marketing</a:t>
          </a:r>
        </a:p>
      </dsp:txBody>
      <dsp:txXfrm>
        <a:off x="1844805" y="1084393"/>
        <a:ext cx="1040454" cy="646016"/>
      </dsp:txXfrm>
    </dsp:sp>
    <dsp:sp modelId="{20BA142B-C2EA-4967-9087-A8DEC4481D98}">
      <dsp:nvSpPr>
        <dsp:cNvPr id="0" name=""/>
        <dsp:cNvSpPr/>
      </dsp:nvSpPr>
      <dsp:spPr>
        <a:xfrm>
          <a:off x="136080" y="965700"/>
          <a:ext cx="1080652" cy="68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AAE56-74FB-4422-88C8-9709421F3136}">
      <dsp:nvSpPr>
        <dsp:cNvPr id="0" name=""/>
        <dsp:cNvSpPr/>
      </dsp:nvSpPr>
      <dsp:spPr>
        <a:xfrm>
          <a:off x="256152" y="1079769"/>
          <a:ext cx="1080652" cy="68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 3: Young High Spenders → Luxury/lifestyle marketing</a:t>
          </a:r>
        </a:p>
      </dsp:txBody>
      <dsp:txXfrm>
        <a:off x="276251" y="1099868"/>
        <a:ext cx="1040454" cy="646016"/>
      </dsp:txXfrm>
    </dsp:sp>
    <dsp:sp modelId="{A6FAE197-8824-45ED-9897-5202FA0A7793}">
      <dsp:nvSpPr>
        <dsp:cNvPr id="0" name=""/>
        <dsp:cNvSpPr/>
      </dsp:nvSpPr>
      <dsp:spPr>
        <a:xfrm>
          <a:off x="127297" y="3082396"/>
          <a:ext cx="1080652" cy="6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9EE9F-19F9-4C68-9EA1-4911FF2F6108}">
      <dsp:nvSpPr>
        <dsp:cNvPr id="0" name=""/>
        <dsp:cNvSpPr/>
      </dsp:nvSpPr>
      <dsp:spPr>
        <a:xfrm>
          <a:off x="247369" y="3196465"/>
          <a:ext cx="1080652" cy="6514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 4: Middle-Aged Budget Customers → Discounts/promotions</a:t>
          </a:r>
        </a:p>
      </dsp:txBody>
      <dsp:txXfrm>
        <a:off x="266448" y="3215544"/>
        <a:ext cx="1042494" cy="613258"/>
      </dsp:txXfrm>
    </dsp:sp>
    <dsp:sp modelId="{5C0BEF30-C6E6-49E3-B81F-E0B0B534F404}">
      <dsp:nvSpPr>
        <dsp:cNvPr id="0" name=""/>
        <dsp:cNvSpPr/>
      </dsp:nvSpPr>
      <dsp:spPr>
        <a:xfrm>
          <a:off x="1782588" y="3064994"/>
          <a:ext cx="1080652" cy="68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CA057-FA81-40EF-A570-6C3CFE6DFFE7}">
      <dsp:nvSpPr>
        <dsp:cNvPr id="0" name=""/>
        <dsp:cNvSpPr/>
      </dsp:nvSpPr>
      <dsp:spPr>
        <a:xfrm>
          <a:off x="1902661" y="3179062"/>
          <a:ext cx="1080652" cy="68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 0: High-Income Low Spenders → Upselling &amp; loyalty campaigns</a:t>
          </a:r>
        </a:p>
      </dsp:txBody>
      <dsp:txXfrm>
        <a:off x="1922760" y="3199161"/>
        <a:ext cx="1040454" cy="646016"/>
      </dsp:txXfrm>
    </dsp:sp>
    <dsp:sp modelId="{13A4474F-1EFB-4028-8A21-2B1A39E65782}">
      <dsp:nvSpPr>
        <dsp:cNvPr id="0" name=""/>
        <dsp:cNvSpPr/>
      </dsp:nvSpPr>
      <dsp:spPr>
        <a:xfrm>
          <a:off x="999982" y="2069434"/>
          <a:ext cx="1080652" cy="686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67283-BFB8-4A88-B1E4-94DA27F02E68}">
      <dsp:nvSpPr>
        <dsp:cNvPr id="0" name=""/>
        <dsp:cNvSpPr/>
      </dsp:nvSpPr>
      <dsp:spPr>
        <a:xfrm>
          <a:off x="1120055" y="2183503"/>
          <a:ext cx="1080652" cy="686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 1: Balanced Shoppers → Stable mainstream base</a:t>
          </a:r>
        </a:p>
      </dsp:txBody>
      <dsp:txXfrm>
        <a:off x="1140154" y="2203602"/>
        <a:ext cx="1040454" cy="646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9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6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4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1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Segmentation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Identifying Target Groups for Marketing 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EF8FEF-524D-0F77-F477-E0D5525DA3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8657B-7FF3-FCFF-A471-A2527480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A62E-1636-B23F-6567-542F9D4E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Business Problem &amp; Goal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7952E0-9407-0B6E-5A0B-1C8B4B31D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017022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06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number of colored dots">
            <a:extLst>
              <a:ext uri="{FF2B5EF4-FFF2-40B4-BE49-F238E27FC236}">
                <a16:creationId xmlns:a16="http://schemas.microsoft.com/office/drawing/2014/main" id="{166F5889-429A-EEEF-6F0E-469651D3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87" y="1815765"/>
            <a:ext cx="6173342" cy="4497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1027"/>
            <a:ext cx="7543800" cy="1206917"/>
          </a:xfrm>
        </p:spPr>
        <p:txBody>
          <a:bodyPr>
            <a:normAutofit/>
          </a:bodyPr>
          <a:lstStyle/>
          <a:p>
            <a:r>
              <a:rPr lang="en-US" dirty="0"/>
              <a:t>Cluster Insights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A0BE07C-DE98-4EAF-D81E-4415879BD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64004"/>
              </p:ext>
            </p:extLst>
          </p:nvPr>
        </p:nvGraphicFramePr>
        <p:xfrm>
          <a:off x="239300" y="1493521"/>
          <a:ext cx="6488349" cy="563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&amp; Strategic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Tailored campaigns for clusters allow:</a:t>
            </a:r>
          </a:p>
          <a:p>
            <a:endParaRPr/>
          </a:p>
          <a:p>
            <a:r>
              <a:t>• Maximized ROI</a:t>
            </a:r>
          </a:p>
          <a:p>
            <a:r>
              <a:t>• Reduced wasted spend</a:t>
            </a:r>
          </a:p>
          <a:p>
            <a:r>
              <a:t>• Improved customer retention</a:t>
            </a:r>
          </a:p>
          <a:p>
            <a:r>
              <a:t>• Alignment with customer behavior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59DF6-3DEE-92A8-841C-0DC5D0C9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BF45A-1231-C473-3436-A0270C13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Summary &amp; Insights</a:t>
            </a:r>
            <a:endParaRPr dirty="0"/>
          </a:p>
        </p:txBody>
      </p:sp>
      <p:pic>
        <p:nvPicPr>
          <p:cNvPr id="7" name="Graphic 6" descr="Shopping bag">
            <a:extLst>
              <a:ext uri="{FF2B5EF4-FFF2-40B4-BE49-F238E27FC236}">
                <a16:creationId xmlns:a16="http://schemas.microsoft.com/office/drawing/2014/main" id="{07AE73D6-F936-A4CD-8C50-64779BCC7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324" y="2491200"/>
            <a:ext cx="2321247" cy="23212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FE6649-2546-1F72-EB60-8893D6B7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799" y="1845734"/>
            <a:ext cx="4886961" cy="4023360"/>
          </a:xfrm>
        </p:spPr>
        <p:txBody>
          <a:bodyPr>
            <a:normAutofit/>
          </a:bodyPr>
          <a:lstStyle/>
          <a:p>
            <a:pPr lvl="1"/>
            <a:r>
              <a:rPr lang="en-US"/>
              <a:t>The analysis identifies five customer clusters, with Young High Spenders and Affluent Enthusiastic Shoppers as the most valuable targets for luxury, lifestyle, and premium campaigns.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High-Income Low Spenders offer growth potential through upselling and loyalty programs, while Balanced Shoppers form a reliable mainstream 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 Budget-Conscious Older Customers remain engaged through discount-driven promotions, ensuring broad coverage across the market.</a:t>
            </a:r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94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</TotalTime>
  <Words>242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Customer Segmentation Analysis</vt:lpstr>
      <vt:lpstr>Project Purpose</vt:lpstr>
      <vt:lpstr>Business Problem &amp; Goal</vt:lpstr>
      <vt:lpstr>Cluster Insights</vt:lpstr>
      <vt:lpstr>Business Impact &amp; Strategic Takeaway</vt:lpstr>
      <vt:lpstr>Summary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David G</dc:creator>
  <cp:keywords/>
  <dc:description>generated using python-pptx</dc:description>
  <cp:lastModifiedBy>David G</cp:lastModifiedBy>
  <cp:revision>3</cp:revision>
  <dcterms:created xsi:type="dcterms:W3CDTF">2013-01-27T09:14:16Z</dcterms:created>
  <dcterms:modified xsi:type="dcterms:W3CDTF">2025-08-26T04:44:25Z</dcterms:modified>
  <cp:category/>
</cp:coreProperties>
</file>