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drawings/drawing1.xml" ContentType="application/vnd.openxmlformats-officedocument.drawingml.chartshapes+xml"/>
  <Override PartName="/ppt/drawings/drawing2.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3" r:id="rId3"/>
  </p:sldMasterIdLst>
  <p:notesMasterIdLst>
    <p:notesMasterId r:id="rId5"/>
  </p:notesMasterIdLst>
  <p:sldIdLst>
    <p:sldId id="283" r:id="rId4"/>
    <p:sldId id="284" r:id="rId6"/>
    <p:sldId id="285" r:id="rId7"/>
    <p:sldId id="261" r:id="rId8"/>
    <p:sldId id="312" r:id="rId9"/>
    <p:sldId id="286" r:id="rId10"/>
    <p:sldId id="318" r:id="rId11"/>
    <p:sldId id="315" r:id="rId12"/>
    <p:sldId id="287" r:id="rId13"/>
    <p:sldId id="319" r:id="rId14"/>
    <p:sldId id="268" r:id="rId15"/>
    <p:sldId id="324" r:id="rId16"/>
    <p:sldId id="325" r:id="rId17"/>
    <p:sldId id="326" r:id="rId18"/>
    <p:sldId id="327" r:id="rId19"/>
    <p:sldId id="288" r:id="rId20"/>
    <p:sldId id="321" r:id="rId21"/>
    <p:sldId id="323" r:id="rId22"/>
    <p:sldId id="322" r:id="rId23"/>
    <p:sldId id="290" r:id="rId24"/>
    <p:sldId id="279" r:id="rId25"/>
    <p:sldId id="29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77"/>
    <p:restoredTop sz="93602"/>
  </p:normalViewPr>
  <p:slideViewPr>
    <p:cSldViewPr snapToGrid="0" snapToObjects="1">
      <p:cViewPr varScale="1">
        <p:scale>
          <a:sx n="103" d="100"/>
          <a:sy n="103" d="100"/>
        </p:scale>
        <p:origin x="126" y="198"/>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5" Type="http://schemas.microsoft.com/office/2011/relationships/chartColorStyle" Target="colors1.xml"/><Relationship Id="rId4" Type="http://schemas.microsoft.com/office/2011/relationships/chartStyle" Target="style1.xml"/><Relationship Id="rId3" Type="http://schemas.openxmlformats.org/officeDocument/2006/relationships/chartUserShapes" Target="../drawings/drawing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5" Type="http://schemas.microsoft.com/office/2011/relationships/chartColorStyle" Target="colors2.xml"/><Relationship Id="rId4" Type="http://schemas.microsoft.com/office/2011/relationships/chartStyle" Target="style2.xml"/><Relationship Id="rId3" Type="http://schemas.openxmlformats.org/officeDocument/2006/relationships/chartUserShapes" Target="../drawings/drawing2.xml"/><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0474656260451638"/>
          <c:w val="1"/>
          <c:h val="0.956923907669543"/>
        </c:manualLayout>
      </c:layout>
      <c:doughnutChart>
        <c:varyColors val="1"/>
        <c:ser>
          <c:idx val="0"/>
          <c:order val="0"/>
          <c:tx>
            <c:strRef>
              <c:f>Sheet1!$B$1</c:f>
              <c:strCache>
                <c:ptCount val="1"/>
                <c:pt idx="0">
                  <c:v>Q1</c:v>
                </c:pt>
              </c:strCache>
            </c:strRef>
          </c:tx>
          <c:spPr>
            <a:ln w="19050">
              <a:noFill/>
            </a:ln>
          </c:spPr>
          <c:explosion val="0"/>
          <c:dPt>
            <c:idx val="0"/>
            <c:bubble3D val="0"/>
            <c:spPr>
              <a:solidFill>
                <a:srgbClr val="9FD9DE"/>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Sheet1!$B$2:$B$3</c:f>
              <c:numCache>
                <c:formatCode>General</c:formatCode>
                <c:ptCount val="2"/>
                <c:pt idx="0">
                  <c:v>8</c:v>
                </c:pt>
                <c:pt idx="1">
                  <c:v>2</c:v>
                </c:pt>
              </c:numCache>
            </c:numRef>
          </c:val>
        </c:ser>
        <c:ser>
          <c:idx val="1"/>
          <c:order val="1"/>
          <c:tx>
            <c:strRef>
              <c:f>Sheet1!$C$1</c:f>
              <c:strCache>
                <c:ptCount val="1"/>
                <c:pt idx="0">
                  <c:v>Q2</c:v>
                </c:pt>
              </c:strCache>
            </c:strRef>
          </c:tx>
          <c:spPr>
            <a:ln w="19050">
              <a:noFill/>
            </a:ln>
          </c:spPr>
          <c:explosion val="0"/>
          <c:dPt>
            <c:idx val="0"/>
            <c:bubble3D val="0"/>
            <c:spPr>
              <a:no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Sheet1!$C$2:$C$3</c:f>
              <c:numCache>
                <c:formatCode>General</c:formatCode>
                <c:ptCount val="2"/>
                <c:pt idx="0">
                  <c:v>5</c:v>
                </c:pt>
                <c:pt idx="1">
                  <c:v>5</c:v>
                </c:pt>
              </c:numCache>
            </c:numRef>
          </c:val>
        </c:ser>
        <c:ser>
          <c:idx val="2"/>
          <c:order val="2"/>
          <c:tx>
            <c:strRef>
              <c:f>Sheet1!$D$1</c:f>
              <c:strCache>
                <c:ptCount val="1"/>
                <c:pt idx="0">
                  <c:v>Q3</c:v>
                </c:pt>
              </c:strCache>
            </c:strRef>
          </c:tx>
          <c:spPr>
            <a:ln w="19050">
              <a:noFill/>
            </a:ln>
          </c:spPr>
          <c:explosion val="0"/>
          <c:dPt>
            <c:idx val="0"/>
            <c:bubble3D val="0"/>
            <c:spPr>
              <a:solidFill>
                <a:srgbClr val="009FB1"/>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Sheet1!$D$2:$D$3</c:f>
              <c:numCache>
                <c:formatCode>General</c:formatCode>
                <c:ptCount val="2"/>
                <c:pt idx="0">
                  <c:v>7</c:v>
                </c:pt>
                <c:pt idx="1">
                  <c:v>3</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0474656260451638"/>
          <c:w val="1"/>
          <c:h val="0.956923907669543"/>
        </c:manualLayout>
      </c:layout>
      <c:doughnutChart>
        <c:varyColors val="1"/>
        <c:ser>
          <c:idx val="0"/>
          <c:order val="0"/>
          <c:tx>
            <c:strRef>
              <c:f>Sheet1!$B$1</c:f>
              <c:strCache>
                <c:ptCount val="1"/>
                <c:pt idx="0">
                  <c:v>Q1</c:v>
                </c:pt>
              </c:strCache>
            </c:strRef>
          </c:tx>
          <c:spPr>
            <a:ln w="19050">
              <a:noFill/>
            </a:ln>
          </c:spPr>
          <c:explosion val="0"/>
          <c:dPt>
            <c:idx val="0"/>
            <c:bubble3D val="0"/>
            <c:spPr>
              <a:solidFill>
                <a:srgbClr val="9FD9DE"/>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Sheet1!$B$2:$B$3</c:f>
              <c:numCache>
                <c:formatCode>General</c:formatCode>
                <c:ptCount val="2"/>
                <c:pt idx="0">
                  <c:v>8</c:v>
                </c:pt>
                <c:pt idx="1">
                  <c:v>2</c:v>
                </c:pt>
              </c:numCache>
            </c:numRef>
          </c:val>
        </c:ser>
        <c:ser>
          <c:idx val="1"/>
          <c:order val="1"/>
          <c:tx>
            <c:strRef>
              <c:f>Sheet1!$C$1</c:f>
              <c:strCache>
                <c:ptCount val="1"/>
                <c:pt idx="0">
                  <c:v>Q2</c:v>
                </c:pt>
              </c:strCache>
            </c:strRef>
          </c:tx>
          <c:spPr>
            <a:ln w="19050">
              <a:noFill/>
            </a:ln>
          </c:spPr>
          <c:explosion val="0"/>
          <c:dPt>
            <c:idx val="0"/>
            <c:bubble3D val="0"/>
            <c:spPr>
              <a:no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Sheet1!$C$2:$C$3</c:f>
              <c:numCache>
                <c:formatCode>General</c:formatCode>
                <c:ptCount val="2"/>
                <c:pt idx="0">
                  <c:v>5</c:v>
                </c:pt>
                <c:pt idx="1">
                  <c:v>5</c:v>
                </c:pt>
              </c:numCache>
            </c:numRef>
          </c:val>
        </c:ser>
        <c:ser>
          <c:idx val="2"/>
          <c:order val="2"/>
          <c:tx>
            <c:strRef>
              <c:f>Sheet1!$D$1</c:f>
              <c:strCache>
                <c:ptCount val="1"/>
                <c:pt idx="0">
                  <c:v>Q3</c:v>
                </c:pt>
              </c:strCache>
            </c:strRef>
          </c:tx>
          <c:spPr>
            <a:ln w="19050">
              <a:noFill/>
            </a:ln>
          </c:spPr>
          <c:explosion val="0"/>
          <c:dPt>
            <c:idx val="0"/>
            <c:bubble3D val="0"/>
            <c:spPr>
              <a:solidFill>
                <a:srgbClr val="009FB1"/>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Sheet1!$D$2:$D$3</c:f>
              <c:numCache>
                <c:formatCode>General</c:formatCode>
                <c:ptCount val="2"/>
                <c:pt idx="0">
                  <c:v>7</c:v>
                </c:pt>
                <c:pt idx="1">
                  <c:v>3</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userShapes r:id="rId3"/>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drawing1.xml><?xml version="1.0" encoding="utf-8"?>
<c:userShapes xmlns:c="http://schemas.openxmlformats.org/drawingml/2006/chart">
  <cdr:relSizeAnchor xmlns:cdr="http://schemas.openxmlformats.org/drawingml/2006/chartDrawing">
    <cdr:from>
      <cdr:x>0.28575</cdr:x>
      <cdr:y>0.35388</cdr:y>
    </cdr:from>
    <cdr:to>
      <cdr:x>0.72542</cdr:x>
      <cdr:y>0.68984</cdr:y>
    </cdr:to>
    <cdr:grpSp>
      <cdr:nvGrpSpPr>
        <cdr:cNvPr id="2" name="组合 1"/>
        <cdr:cNvGrpSpPr/>
      </cdr:nvGrpSpPr>
      <cdr:grpSpPr xmlns:a="http://schemas.openxmlformats.org/drawingml/2006/main">
        <a:xfrm>
          <a:off x="1194312" y="1609850"/>
          <a:ext cx="1837632" cy="1528329"/>
          <a:chOff x="5998457" y="3326944"/>
          <a:chExt cx="207653" cy="172705"/>
        </a:xfrm>
        <a:solidFill>
          <a:schemeClr val="tx1">
            <a:lumMod val="85000"/>
            <a:lumOff val="15000"/>
          </a:schemeClr>
        </a:solidFill>
      </cdr:grpSpPr>
      <cdr:sp>
        <cdr:nvSpPr>
          <cdr:cNvPr id="3" name="任意多边形 2"/>
          <cdr:cNvSpPr/>
        </cdr:nvSpPr>
        <cdr:spPr xmlns:a="http://schemas.openxmlformats.org/drawingml/2006/main">
          <a:xfrm xmlns:a="http://schemas.openxmlformats.org/drawingml/2006/main">
            <a:off x="5998457" y="3326944"/>
            <a:ext cx="145356" cy="138266"/>
          </a:xfrm>
          <a:custGeom>
            <a:avLst/>
            <a:gdLst>
              <a:gd name="T0" fmla="*/ 0 w 337"/>
              <a:gd name="T1" fmla="*/ 144 h 321"/>
              <a:gd name="T2" fmla="*/ 5 w 337"/>
              <a:gd name="T3" fmla="*/ 123 h 321"/>
              <a:gd name="T4" fmla="*/ 108 w 337"/>
              <a:gd name="T5" fmla="*/ 25 h 321"/>
              <a:gd name="T6" fmla="*/ 310 w 337"/>
              <a:gd name="T7" fmla="*/ 78 h 321"/>
              <a:gd name="T8" fmla="*/ 337 w 337"/>
              <a:gd name="T9" fmla="*/ 132 h 321"/>
              <a:gd name="T10" fmla="*/ 215 w 337"/>
              <a:gd name="T11" fmla="*/ 176 h 321"/>
              <a:gd name="T12" fmla="*/ 183 w 337"/>
              <a:gd name="T13" fmla="*/ 301 h 321"/>
              <a:gd name="T14" fmla="*/ 143 w 337"/>
              <a:gd name="T15" fmla="*/ 298 h 321"/>
              <a:gd name="T16" fmla="*/ 76 w 337"/>
              <a:gd name="T17" fmla="*/ 308 h 321"/>
              <a:gd name="T18" fmla="*/ 51 w 337"/>
              <a:gd name="T19" fmla="*/ 321 h 321"/>
              <a:gd name="T20" fmla="*/ 65 w 337"/>
              <a:gd name="T21" fmla="*/ 278 h 321"/>
              <a:gd name="T22" fmla="*/ 63 w 337"/>
              <a:gd name="T23" fmla="*/ 267 h 321"/>
              <a:gd name="T24" fmla="*/ 1 w 337"/>
              <a:gd name="T25" fmla="*/ 173 h 321"/>
              <a:gd name="T26" fmla="*/ 0 w 337"/>
              <a:gd name="T27" fmla="*/ 171 h 321"/>
              <a:gd name="T28" fmla="*/ 0 w 337"/>
              <a:gd name="T29" fmla="*/ 144 h 321"/>
              <a:gd name="T30" fmla="*/ 135 w 337"/>
              <a:gd name="T31" fmla="*/ 107 h 321"/>
              <a:gd name="T32" fmla="*/ 113 w 337"/>
              <a:gd name="T33" fmla="*/ 86 h 321"/>
              <a:gd name="T34" fmla="*/ 88 w 337"/>
              <a:gd name="T35" fmla="*/ 108 h 321"/>
              <a:gd name="T36" fmla="*/ 114 w 337"/>
              <a:gd name="T37" fmla="*/ 128 h 321"/>
              <a:gd name="T38" fmla="*/ 135 w 337"/>
              <a:gd name="T39" fmla="*/ 107 h 321"/>
              <a:gd name="T40" fmla="*/ 232 w 337"/>
              <a:gd name="T41" fmla="*/ 86 h 321"/>
              <a:gd name="T42" fmla="*/ 206 w 337"/>
              <a:gd name="T43" fmla="*/ 106 h 321"/>
              <a:gd name="T44" fmla="*/ 230 w 337"/>
              <a:gd name="T45" fmla="*/ 128 h 321"/>
              <a:gd name="T46" fmla="*/ 252 w 337"/>
              <a:gd name="T47" fmla="*/ 108 h 321"/>
              <a:gd name="T48" fmla="*/ 232 w 337"/>
              <a:gd name="T49" fmla="*/ 86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7" h="321">
                <a:moveTo>
                  <a:pt x="0" y="144"/>
                </a:moveTo>
                <a:cubicBezTo>
                  <a:pt x="2" y="137"/>
                  <a:pt x="3" y="130"/>
                  <a:pt x="5" y="123"/>
                </a:cubicBezTo>
                <a:cubicBezTo>
                  <a:pt x="22" y="72"/>
                  <a:pt x="59" y="41"/>
                  <a:pt x="108" y="25"/>
                </a:cubicBezTo>
                <a:cubicBezTo>
                  <a:pt x="181" y="0"/>
                  <a:pt x="265" y="23"/>
                  <a:pt x="310" y="78"/>
                </a:cubicBezTo>
                <a:cubicBezTo>
                  <a:pt x="323" y="94"/>
                  <a:pt x="332" y="111"/>
                  <a:pt x="337" y="132"/>
                </a:cubicBezTo>
                <a:cubicBezTo>
                  <a:pt x="289" y="129"/>
                  <a:pt x="248" y="141"/>
                  <a:pt x="215" y="176"/>
                </a:cubicBezTo>
                <a:cubicBezTo>
                  <a:pt x="182" y="210"/>
                  <a:pt x="172" y="251"/>
                  <a:pt x="183" y="301"/>
                </a:cubicBezTo>
                <a:cubicBezTo>
                  <a:pt x="169" y="300"/>
                  <a:pt x="155" y="302"/>
                  <a:pt x="143" y="298"/>
                </a:cubicBezTo>
                <a:cubicBezTo>
                  <a:pt x="119" y="291"/>
                  <a:pt x="97" y="294"/>
                  <a:pt x="76" y="308"/>
                </a:cubicBezTo>
                <a:cubicBezTo>
                  <a:pt x="69" y="313"/>
                  <a:pt x="61" y="316"/>
                  <a:pt x="51" y="321"/>
                </a:cubicBezTo>
                <a:cubicBezTo>
                  <a:pt x="56" y="305"/>
                  <a:pt x="61" y="292"/>
                  <a:pt x="65" y="278"/>
                </a:cubicBezTo>
                <a:cubicBezTo>
                  <a:pt x="67" y="273"/>
                  <a:pt x="67" y="270"/>
                  <a:pt x="63" y="267"/>
                </a:cubicBezTo>
                <a:cubicBezTo>
                  <a:pt x="30" y="243"/>
                  <a:pt x="8" y="214"/>
                  <a:pt x="1" y="173"/>
                </a:cubicBezTo>
                <a:cubicBezTo>
                  <a:pt x="1" y="172"/>
                  <a:pt x="1" y="171"/>
                  <a:pt x="0" y="171"/>
                </a:cubicBezTo>
                <a:cubicBezTo>
                  <a:pt x="0" y="162"/>
                  <a:pt x="0" y="153"/>
                  <a:pt x="0" y="144"/>
                </a:cubicBezTo>
                <a:close/>
                <a:moveTo>
                  <a:pt x="135" y="107"/>
                </a:moveTo>
                <a:cubicBezTo>
                  <a:pt x="134" y="94"/>
                  <a:pt x="126" y="86"/>
                  <a:pt x="113" y="86"/>
                </a:cubicBezTo>
                <a:cubicBezTo>
                  <a:pt x="99" y="86"/>
                  <a:pt x="88" y="96"/>
                  <a:pt x="88" y="108"/>
                </a:cubicBezTo>
                <a:cubicBezTo>
                  <a:pt x="88" y="119"/>
                  <a:pt x="100" y="129"/>
                  <a:pt x="114" y="128"/>
                </a:cubicBezTo>
                <a:cubicBezTo>
                  <a:pt x="126" y="128"/>
                  <a:pt x="135" y="119"/>
                  <a:pt x="135" y="107"/>
                </a:cubicBezTo>
                <a:close/>
                <a:moveTo>
                  <a:pt x="232" y="86"/>
                </a:moveTo>
                <a:cubicBezTo>
                  <a:pt x="219" y="85"/>
                  <a:pt x="206" y="95"/>
                  <a:pt x="206" y="106"/>
                </a:cubicBezTo>
                <a:cubicBezTo>
                  <a:pt x="205" y="117"/>
                  <a:pt x="216" y="128"/>
                  <a:pt x="230" y="128"/>
                </a:cubicBezTo>
                <a:cubicBezTo>
                  <a:pt x="242" y="129"/>
                  <a:pt x="252" y="121"/>
                  <a:pt x="252" y="108"/>
                </a:cubicBezTo>
                <a:cubicBezTo>
                  <a:pt x="253" y="96"/>
                  <a:pt x="245" y="87"/>
                  <a:pt x="232" y="86"/>
                </a:cubicBezTo>
                <a:close/>
              </a:path>
            </a:pathLst>
          </a:custGeom>
          <a:grpFill/>
          <a:ln>
            <a:noFill/>
          </a:ln>
        </cdr:spPr>
        <cdr:txBody xmlns:a="http://schemas.openxmlformats.org/drawingml/2006/main">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cdr:txBody>
      </cdr:sp>
      <cdr:sp>
        <cdr:nvSpPr>
          <cdr:cNvPr id="4" name="任意多边形 3"/>
          <cdr:cNvSpPr/>
        </cdr:nvSpPr>
        <cdr:spPr xmlns:a="http://schemas.openxmlformats.org/drawingml/2006/main">
          <a:xfrm xmlns:a="http://schemas.openxmlformats.org/drawingml/2006/main">
            <a:off x="6078986" y="3379616"/>
            <a:ext cx="127124" cy="120033"/>
          </a:xfrm>
          <a:custGeom>
            <a:avLst/>
            <a:gdLst>
              <a:gd name="T0" fmla="*/ 241 w 295"/>
              <a:gd name="T1" fmla="*/ 279 h 279"/>
              <a:gd name="T2" fmla="*/ 202 w 295"/>
              <a:gd name="T3" fmla="*/ 258 h 279"/>
              <a:gd name="T4" fmla="*/ 187 w 295"/>
              <a:gd name="T5" fmla="*/ 256 h 279"/>
              <a:gd name="T6" fmla="*/ 71 w 295"/>
              <a:gd name="T7" fmla="*/ 244 h 279"/>
              <a:gd name="T8" fmla="*/ 3 w 295"/>
              <a:gd name="T9" fmla="*/ 151 h 279"/>
              <a:gd name="T10" fmla="*/ 26 w 295"/>
              <a:gd name="T11" fmla="*/ 73 h 279"/>
              <a:gd name="T12" fmla="*/ 266 w 295"/>
              <a:gd name="T13" fmla="*/ 77 h 279"/>
              <a:gd name="T14" fmla="*/ 264 w 295"/>
              <a:gd name="T15" fmla="*/ 202 h 279"/>
              <a:gd name="T16" fmla="*/ 234 w 295"/>
              <a:gd name="T17" fmla="*/ 232 h 279"/>
              <a:gd name="T18" fmla="*/ 231 w 295"/>
              <a:gd name="T19" fmla="*/ 245 h 279"/>
              <a:gd name="T20" fmla="*/ 241 w 295"/>
              <a:gd name="T21" fmla="*/ 279 h 279"/>
              <a:gd name="T22" fmla="*/ 192 w 295"/>
              <a:gd name="T23" fmla="*/ 86 h 279"/>
              <a:gd name="T24" fmla="*/ 174 w 295"/>
              <a:gd name="T25" fmla="*/ 103 h 279"/>
              <a:gd name="T26" fmla="*/ 193 w 295"/>
              <a:gd name="T27" fmla="*/ 120 h 279"/>
              <a:gd name="T28" fmla="*/ 212 w 295"/>
              <a:gd name="T29" fmla="*/ 102 h 279"/>
              <a:gd name="T30" fmla="*/ 192 w 295"/>
              <a:gd name="T31" fmla="*/ 86 h 279"/>
              <a:gd name="T32" fmla="*/ 119 w 295"/>
              <a:gd name="T33" fmla="*/ 103 h 279"/>
              <a:gd name="T34" fmla="*/ 100 w 295"/>
              <a:gd name="T35" fmla="*/ 86 h 279"/>
              <a:gd name="T36" fmla="*/ 82 w 295"/>
              <a:gd name="T37" fmla="*/ 102 h 279"/>
              <a:gd name="T38" fmla="*/ 99 w 295"/>
              <a:gd name="T39" fmla="*/ 120 h 279"/>
              <a:gd name="T40" fmla="*/ 119 w 295"/>
              <a:gd name="T41" fmla="*/ 10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279">
                <a:moveTo>
                  <a:pt x="241" y="279"/>
                </a:moveTo>
                <a:cubicBezTo>
                  <a:pt x="226" y="271"/>
                  <a:pt x="215" y="264"/>
                  <a:pt x="202" y="258"/>
                </a:cubicBezTo>
                <a:cubicBezTo>
                  <a:pt x="198" y="256"/>
                  <a:pt x="192" y="255"/>
                  <a:pt x="187" y="256"/>
                </a:cubicBezTo>
                <a:cubicBezTo>
                  <a:pt x="147" y="266"/>
                  <a:pt x="108" y="264"/>
                  <a:pt x="71" y="244"/>
                </a:cubicBezTo>
                <a:cubicBezTo>
                  <a:pt x="33" y="225"/>
                  <a:pt x="8" y="195"/>
                  <a:pt x="3" y="151"/>
                </a:cubicBezTo>
                <a:cubicBezTo>
                  <a:pt x="0" y="121"/>
                  <a:pt x="8" y="96"/>
                  <a:pt x="26" y="73"/>
                </a:cubicBezTo>
                <a:cubicBezTo>
                  <a:pt x="84" y="0"/>
                  <a:pt x="211" y="2"/>
                  <a:pt x="266" y="77"/>
                </a:cubicBezTo>
                <a:cubicBezTo>
                  <a:pt x="295" y="118"/>
                  <a:pt x="295" y="163"/>
                  <a:pt x="264" y="202"/>
                </a:cubicBezTo>
                <a:cubicBezTo>
                  <a:pt x="255" y="213"/>
                  <a:pt x="245" y="223"/>
                  <a:pt x="234" y="232"/>
                </a:cubicBezTo>
                <a:cubicBezTo>
                  <a:pt x="230" y="236"/>
                  <a:pt x="229" y="240"/>
                  <a:pt x="231" y="245"/>
                </a:cubicBezTo>
                <a:cubicBezTo>
                  <a:pt x="234" y="255"/>
                  <a:pt x="237" y="266"/>
                  <a:pt x="241" y="279"/>
                </a:cubicBezTo>
                <a:close/>
                <a:moveTo>
                  <a:pt x="192" y="86"/>
                </a:moveTo>
                <a:cubicBezTo>
                  <a:pt x="182" y="86"/>
                  <a:pt x="174" y="94"/>
                  <a:pt x="174" y="103"/>
                </a:cubicBezTo>
                <a:cubicBezTo>
                  <a:pt x="174" y="112"/>
                  <a:pt x="183" y="120"/>
                  <a:pt x="193" y="120"/>
                </a:cubicBezTo>
                <a:cubicBezTo>
                  <a:pt x="203" y="119"/>
                  <a:pt x="212" y="111"/>
                  <a:pt x="212" y="102"/>
                </a:cubicBezTo>
                <a:cubicBezTo>
                  <a:pt x="212" y="93"/>
                  <a:pt x="202" y="86"/>
                  <a:pt x="192" y="86"/>
                </a:cubicBezTo>
                <a:close/>
                <a:moveTo>
                  <a:pt x="119" y="103"/>
                </a:moveTo>
                <a:cubicBezTo>
                  <a:pt x="120" y="94"/>
                  <a:pt x="111" y="86"/>
                  <a:pt x="100" y="86"/>
                </a:cubicBezTo>
                <a:cubicBezTo>
                  <a:pt x="91" y="86"/>
                  <a:pt x="82" y="93"/>
                  <a:pt x="82" y="102"/>
                </a:cubicBezTo>
                <a:cubicBezTo>
                  <a:pt x="81" y="111"/>
                  <a:pt x="90" y="120"/>
                  <a:pt x="99" y="120"/>
                </a:cubicBezTo>
                <a:cubicBezTo>
                  <a:pt x="110" y="120"/>
                  <a:pt x="119" y="112"/>
                  <a:pt x="119" y="103"/>
                </a:cubicBezTo>
                <a:close/>
              </a:path>
            </a:pathLst>
          </a:custGeom>
          <a:grpFill/>
          <a:ln>
            <a:noFill/>
          </a:ln>
        </cdr:spPr>
        <cdr:txBody xmlns:a="http://schemas.openxmlformats.org/drawingml/2006/main">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cdr:txBody>
      </cdr:sp>
    </cdr:grpSp>
  </cdr:relSizeAnchor>
</c:userShapes>
</file>

<file path=ppt/drawings/drawing2.xml><?xml version="1.0" encoding="utf-8"?>
<c:userShapes xmlns:c="http://schemas.openxmlformats.org/drawingml/2006/chart">
  <cdr:relSizeAnchor xmlns:cdr="http://schemas.openxmlformats.org/drawingml/2006/chartDrawing">
    <cdr:from>
      <cdr:x>0.28575</cdr:x>
      <cdr:y>0.35388</cdr:y>
    </cdr:from>
    <cdr:to>
      <cdr:x>0.72542</cdr:x>
      <cdr:y>0.68984</cdr:y>
    </cdr:to>
    <cdr:grpSp>
      <cdr:nvGrpSpPr>
        <cdr:cNvPr id="2" name="组合 1"/>
        <cdr:cNvGrpSpPr/>
      </cdr:nvGrpSpPr>
      <cdr:grpSpPr xmlns:a="http://schemas.openxmlformats.org/drawingml/2006/main">
        <a:xfrm>
          <a:off x="1194312" y="1609850"/>
          <a:ext cx="1837632" cy="1528329"/>
          <a:chOff x="5998457" y="3326944"/>
          <a:chExt cx="207653" cy="172705"/>
        </a:xfrm>
        <a:solidFill>
          <a:schemeClr val="tx1">
            <a:lumMod val="85000"/>
            <a:lumOff val="15000"/>
          </a:schemeClr>
        </a:solidFill>
      </cdr:grpSpPr>
      <cdr:sp>
        <cdr:nvSpPr>
          <cdr:cNvPr id="3" name="任意多边形 2"/>
          <cdr:cNvSpPr/>
        </cdr:nvSpPr>
        <cdr:spPr xmlns:a="http://schemas.openxmlformats.org/drawingml/2006/main">
          <a:xfrm xmlns:a="http://schemas.openxmlformats.org/drawingml/2006/main">
            <a:off x="5998457" y="3326944"/>
            <a:ext cx="145356" cy="138266"/>
          </a:xfrm>
          <a:custGeom>
            <a:avLst/>
            <a:gdLst>
              <a:gd name="T0" fmla="*/ 0 w 337"/>
              <a:gd name="T1" fmla="*/ 144 h 321"/>
              <a:gd name="T2" fmla="*/ 5 w 337"/>
              <a:gd name="T3" fmla="*/ 123 h 321"/>
              <a:gd name="T4" fmla="*/ 108 w 337"/>
              <a:gd name="T5" fmla="*/ 25 h 321"/>
              <a:gd name="T6" fmla="*/ 310 w 337"/>
              <a:gd name="T7" fmla="*/ 78 h 321"/>
              <a:gd name="T8" fmla="*/ 337 w 337"/>
              <a:gd name="T9" fmla="*/ 132 h 321"/>
              <a:gd name="T10" fmla="*/ 215 w 337"/>
              <a:gd name="T11" fmla="*/ 176 h 321"/>
              <a:gd name="T12" fmla="*/ 183 w 337"/>
              <a:gd name="T13" fmla="*/ 301 h 321"/>
              <a:gd name="T14" fmla="*/ 143 w 337"/>
              <a:gd name="T15" fmla="*/ 298 h 321"/>
              <a:gd name="T16" fmla="*/ 76 w 337"/>
              <a:gd name="T17" fmla="*/ 308 h 321"/>
              <a:gd name="T18" fmla="*/ 51 w 337"/>
              <a:gd name="T19" fmla="*/ 321 h 321"/>
              <a:gd name="T20" fmla="*/ 65 w 337"/>
              <a:gd name="T21" fmla="*/ 278 h 321"/>
              <a:gd name="T22" fmla="*/ 63 w 337"/>
              <a:gd name="T23" fmla="*/ 267 h 321"/>
              <a:gd name="T24" fmla="*/ 1 w 337"/>
              <a:gd name="T25" fmla="*/ 173 h 321"/>
              <a:gd name="T26" fmla="*/ 0 w 337"/>
              <a:gd name="T27" fmla="*/ 171 h 321"/>
              <a:gd name="T28" fmla="*/ 0 w 337"/>
              <a:gd name="T29" fmla="*/ 144 h 321"/>
              <a:gd name="T30" fmla="*/ 135 w 337"/>
              <a:gd name="T31" fmla="*/ 107 h 321"/>
              <a:gd name="T32" fmla="*/ 113 w 337"/>
              <a:gd name="T33" fmla="*/ 86 h 321"/>
              <a:gd name="T34" fmla="*/ 88 w 337"/>
              <a:gd name="T35" fmla="*/ 108 h 321"/>
              <a:gd name="T36" fmla="*/ 114 w 337"/>
              <a:gd name="T37" fmla="*/ 128 h 321"/>
              <a:gd name="T38" fmla="*/ 135 w 337"/>
              <a:gd name="T39" fmla="*/ 107 h 321"/>
              <a:gd name="T40" fmla="*/ 232 w 337"/>
              <a:gd name="T41" fmla="*/ 86 h 321"/>
              <a:gd name="T42" fmla="*/ 206 w 337"/>
              <a:gd name="T43" fmla="*/ 106 h 321"/>
              <a:gd name="T44" fmla="*/ 230 w 337"/>
              <a:gd name="T45" fmla="*/ 128 h 321"/>
              <a:gd name="T46" fmla="*/ 252 w 337"/>
              <a:gd name="T47" fmla="*/ 108 h 321"/>
              <a:gd name="T48" fmla="*/ 232 w 337"/>
              <a:gd name="T49" fmla="*/ 86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7" h="321">
                <a:moveTo>
                  <a:pt x="0" y="144"/>
                </a:moveTo>
                <a:cubicBezTo>
                  <a:pt x="2" y="137"/>
                  <a:pt x="3" y="130"/>
                  <a:pt x="5" y="123"/>
                </a:cubicBezTo>
                <a:cubicBezTo>
                  <a:pt x="22" y="72"/>
                  <a:pt x="59" y="41"/>
                  <a:pt x="108" y="25"/>
                </a:cubicBezTo>
                <a:cubicBezTo>
                  <a:pt x="181" y="0"/>
                  <a:pt x="265" y="23"/>
                  <a:pt x="310" y="78"/>
                </a:cubicBezTo>
                <a:cubicBezTo>
                  <a:pt x="323" y="94"/>
                  <a:pt x="332" y="111"/>
                  <a:pt x="337" y="132"/>
                </a:cubicBezTo>
                <a:cubicBezTo>
                  <a:pt x="289" y="129"/>
                  <a:pt x="248" y="141"/>
                  <a:pt x="215" y="176"/>
                </a:cubicBezTo>
                <a:cubicBezTo>
                  <a:pt x="182" y="210"/>
                  <a:pt x="172" y="251"/>
                  <a:pt x="183" y="301"/>
                </a:cubicBezTo>
                <a:cubicBezTo>
                  <a:pt x="169" y="300"/>
                  <a:pt x="155" y="302"/>
                  <a:pt x="143" y="298"/>
                </a:cubicBezTo>
                <a:cubicBezTo>
                  <a:pt x="119" y="291"/>
                  <a:pt x="97" y="294"/>
                  <a:pt x="76" y="308"/>
                </a:cubicBezTo>
                <a:cubicBezTo>
                  <a:pt x="69" y="313"/>
                  <a:pt x="61" y="316"/>
                  <a:pt x="51" y="321"/>
                </a:cubicBezTo>
                <a:cubicBezTo>
                  <a:pt x="56" y="305"/>
                  <a:pt x="61" y="292"/>
                  <a:pt x="65" y="278"/>
                </a:cubicBezTo>
                <a:cubicBezTo>
                  <a:pt x="67" y="273"/>
                  <a:pt x="67" y="270"/>
                  <a:pt x="63" y="267"/>
                </a:cubicBezTo>
                <a:cubicBezTo>
                  <a:pt x="30" y="243"/>
                  <a:pt x="8" y="214"/>
                  <a:pt x="1" y="173"/>
                </a:cubicBezTo>
                <a:cubicBezTo>
                  <a:pt x="1" y="172"/>
                  <a:pt x="1" y="171"/>
                  <a:pt x="0" y="171"/>
                </a:cubicBezTo>
                <a:cubicBezTo>
                  <a:pt x="0" y="162"/>
                  <a:pt x="0" y="153"/>
                  <a:pt x="0" y="144"/>
                </a:cubicBezTo>
                <a:close/>
                <a:moveTo>
                  <a:pt x="135" y="107"/>
                </a:moveTo>
                <a:cubicBezTo>
                  <a:pt x="134" y="94"/>
                  <a:pt x="126" y="86"/>
                  <a:pt x="113" y="86"/>
                </a:cubicBezTo>
                <a:cubicBezTo>
                  <a:pt x="99" y="86"/>
                  <a:pt x="88" y="96"/>
                  <a:pt x="88" y="108"/>
                </a:cubicBezTo>
                <a:cubicBezTo>
                  <a:pt x="88" y="119"/>
                  <a:pt x="100" y="129"/>
                  <a:pt x="114" y="128"/>
                </a:cubicBezTo>
                <a:cubicBezTo>
                  <a:pt x="126" y="128"/>
                  <a:pt x="135" y="119"/>
                  <a:pt x="135" y="107"/>
                </a:cubicBezTo>
                <a:close/>
                <a:moveTo>
                  <a:pt x="232" y="86"/>
                </a:moveTo>
                <a:cubicBezTo>
                  <a:pt x="219" y="85"/>
                  <a:pt x="206" y="95"/>
                  <a:pt x="206" y="106"/>
                </a:cubicBezTo>
                <a:cubicBezTo>
                  <a:pt x="205" y="117"/>
                  <a:pt x="216" y="128"/>
                  <a:pt x="230" y="128"/>
                </a:cubicBezTo>
                <a:cubicBezTo>
                  <a:pt x="242" y="129"/>
                  <a:pt x="252" y="121"/>
                  <a:pt x="252" y="108"/>
                </a:cubicBezTo>
                <a:cubicBezTo>
                  <a:pt x="253" y="96"/>
                  <a:pt x="245" y="87"/>
                  <a:pt x="232" y="86"/>
                </a:cubicBezTo>
                <a:close/>
              </a:path>
            </a:pathLst>
          </a:custGeom>
          <a:grpFill/>
          <a:ln>
            <a:noFill/>
          </a:ln>
        </cdr:spPr>
        <cdr:txBody xmlns:a="http://schemas.openxmlformats.org/drawingml/2006/main">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cdr:txBody>
      </cdr:sp>
      <cdr:sp>
        <cdr:nvSpPr>
          <cdr:cNvPr id="4" name="任意多边形 3"/>
          <cdr:cNvSpPr/>
        </cdr:nvSpPr>
        <cdr:spPr xmlns:a="http://schemas.openxmlformats.org/drawingml/2006/main">
          <a:xfrm xmlns:a="http://schemas.openxmlformats.org/drawingml/2006/main">
            <a:off x="6078986" y="3379616"/>
            <a:ext cx="127124" cy="120033"/>
          </a:xfrm>
          <a:custGeom>
            <a:avLst/>
            <a:gdLst>
              <a:gd name="T0" fmla="*/ 241 w 295"/>
              <a:gd name="T1" fmla="*/ 279 h 279"/>
              <a:gd name="T2" fmla="*/ 202 w 295"/>
              <a:gd name="T3" fmla="*/ 258 h 279"/>
              <a:gd name="T4" fmla="*/ 187 w 295"/>
              <a:gd name="T5" fmla="*/ 256 h 279"/>
              <a:gd name="T6" fmla="*/ 71 w 295"/>
              <a:gd name="T7" fmla="*/ 244 h 279"/>
              <a:gd name="T8" fmla="*/ 3 w 295"/>
              <a:gd name="T9" fmla="*/ 151 h 279"/>
              <a:gd name="T10" fmla="*/ 26 w 295"/>
              <a:gd name="T11" fmla="*/ 73 h 279"/>
              <a:gd name="T12" fmla="*/ 266 w 295"/>
              <a:gd name="T13" fmla="*/ 77 h 279"/>
              <a:gd name="T14" fmla="*/ 264 w 295"/>
              <a:gd name="T15" fmla="*/ 202 h 279"/>
              <a:gd name="T16" fmla="*/ 234 w 295"/>
              <a:gd name="T17" fmla="*/ 232 h 279"/>
              <a:gd name="T18" fmla="*/ 231 w 295"/>
              <a:gd name="T19" fmla="*/ 245 h 279"/>
              <a:gd name="T20" fmla="*/ 241 w 295"/>
              <a:gd name="T21" fmla="*/ 279 h 279"/>
              <a:gd name="T22" fmla="*/ 192 w 295"/>
              <a:gd name="T23" fmla="*/ 86 h 279"/>
              <a:gd name="T24" fmla="*/ 174 w 295"/>
              <a:gd name="T25" fmla="*/ 103 h 279"/>
              <a:gd name="T26" fmla="*/ 193 w 295"/>
              <a:gd name="T27" fmla="*/ 120 h 279"/>
              <a:gd name="T28" fmla="*/ 212 w 295"/>
              <a:gd name="T29" fmla="*/ 102 h 279"/>
              <a:gd name="T30" fmla="*/ 192 w 295"/>
              <a:gd name="T31" fmla="*/ 86 h 279"/>
              <a:gd name="T32" fmla="*/ 119 w 295"/>
              <a:gd name="T33" fmla="*/ 103 h 279"/>
              <a:gd name="T34" fmla="*/ 100 w 295"/>
              <a:gd name="T35" fmla="*/ 86 h 279"/>
              <a:gd name="T36" fmla="*/ 82 w 295"/>
              <a:gd name="T37" fmla="*/ 102 h 279"/>
              <a:gd name="T38" fmla="*/ 99 w 295"/>
              <a:gd name="T39" fmla="*/ 120 h 279"/>
              <a:gd name="T40" fmla="*/ 119 w 295"/>
              <a:gd name="T41" fmla="*/ 10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279">
                <a:moveTo>
                  <a:pt x="241" y="279"/>
                </a:moveTo>
                <a:cubicBezTo>
                  <a:pt x="226" y="271"/>
                  <a:pt x="215" y="264"/>
                  <a:pt x="202" y="258"/>
                </a:cubicBezTo>
                <a:cubicBezTo>
                  <a:pt x="198" y="256"/>
                  <a:pt x="192" y="255"/>
                  <a:pt x="187" y="256"/>
                </a:cubicBezTo>
                <a:cubicBezTo>
                  <a:pt x="147" y="266"/>
                  <a:pt x="108" y="264"/>
                  <a:pt x="71" y="244"/>
                </a:cubicBezTo>
                <a:cubicBezTo>
                  <a:pt x="33" y="225"/>
                  <a:pt x="8" y="195"/>
                  <a:pt x="3" y="151"/>
                </a:cubicBezTo>
                <a:cubicBezTo>
                  <a:pt x="0" y="121"/>
                  <a:pt x="8" y="96"/>
                  <a:pt x="26" y="73"/>
                </a:cubicBezTo>
                <a:cubicBezTo>
                  <a:pt x="84" y="0"/>
                  <a:pt x="211" y="2"/>
                  <a:pt x="266" y="77"/>
                </a:cubicBezTo>
                <a:cubicBezTo>
                  <a:pt x="295" y="118"/>
                  <a:pt x="295" y="163"/>
                  <a:pt x="264" y="202"/>
                </a:cubicBezTo>
                <a:cubicBezTo>
                  <a:pt x="255" y="213"/>
                  <a:pt x="245" y="223"/>
                  <a:pt x="234" y="232"/>
                </a:cubicBezTo>
                <a:cubicBezTo>
                  <a:pt x="230" y="236"/>
                  <a:pt x="229" y="240"/>
                  <a:pt x="231" y="245"/>
                </a:cubicBezTo>
                <a:cubicBezTo>
                  <a:pt x="234" y="255"/>
                  <a:pt x="237" y="266"/>
                  <a:pt x="241" y="279"/>
                </a:cubicBezTo>
                <a:close/>
                <a:moveTo>
                  <a:pt x="192" y="86"/>
                </a:moveTo>
                <a:cubicBezTo>
                  <a:pt x="182" y="86"/>
                  <a:pt x="174" y="94"/>
                  <a:pt x="174" y="103"/>
                </a:cubicBezTo>
                <a:cubicBezTo>
                  <a:pt x="174" y="112"/>
                  <a:pt x="183" y="120"/>
                  <a:pt x="193" y="120"/>
                </a:cubicBezTo>
                <a:cubicBezTo>
                  <a:pt x="203" y="119"/>
                  <a:pt x="212" y="111"/>
                  <a:pt x="212" y="102"/>
                </a:cubicBezTo>
                <a:cubicBezTo>
                  <a:pt x="212" y="93"/>
                  <a:pt x="202" y="86"/>
                  <a:pt x="192" y="86"/>
                </a:cubicBezTo>
                <a:close/>
                <a:moveTo>
                  <a:pt x="119" y="103"/>
                </a:moveTo>
                <a:cubicBezTo>
                  <a:pt x="120" y="94"/>
                  <a:pt x="111" y="86"/>
                  <a:pt x="100" y="86"/>
                </a:cubicBezTo>
                <a:cubicBezTo>
                  <a:pt x="91" y="86"/>
                  <a:pt x="82" y="93"/>
                  <a:pt x="82" y="102"/>
                </a:cubicBezTo>
                <a:cubicBezTo>
                  <a:pt x="81" y="111"/>
                  <a:pt x="90" y="120"/>
                  <a:pt x="99" y="120"/>
                </a:cubicBezTo>
                <a:cubicBezTo>
                  <a:pt x="110" y="120"/>
                  <a:pt x="119" y="112"/>
                  <a:pt x="119" y="103"/>
                </a:cubicBezTo>
                <a:close/>
              </a:path>
            </a:pathLst>
          </a:custGeom>
          <a:grpFill/>
          <a:ln>
            <a:noFill/>
          </a:ln>
        </cdr:spPr>
        <cdr:txBody xmlns:a="http://schemas.openxmlformats.org/drawingml/2006/main">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因此，代码克隆被广泛认为是一种代码异味。在开发过程中，通过持续对源代码进行监控管理，以此来检测并去除系统中已有的克隆代码，并防止新克隆的引入，这是很有益处的。</a:t>
            </a:r>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microsoft.com/office/2007/relationships/hdphoto" Target="../media/image8.wdp"/><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pitchFamily="3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pitchFamily="3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pitchFamily="3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pitchFamily="34" charset="-122"/>
              <a:cs typeface="Segoe UI Light" panose="020B05020402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450" y="1200150"/>
            <a:ext cx="6596380" cy="1231900"/>
          </a:xfrm>
        </p:spPr>
        <p:txBody>
          <a:bodyPr/>
          <a:lstStyle/>
          <a:p>
            <a:r>
              <a:rPr lang="zh-CN" altLang="en-US">
                <a:solidFill>
                  <a:prstClr val="white"/>
                </a:solidFill>
              </a:rPr>
              <a:t>代码克隆检测 课程报告</a:t>
            </a:r>
            <a:endParaRPr lang="zh-CN" altLang="en-US">
              <a:solidFill>
                <a:prstClr val="white"/>
              </a:solidFill>
            </a:endParaRPr>
          </a:p>
        </p:txBody>
      </p:sp>
      <p:sp>
        <p:nvSpPr>
          <p:cNvPr id="4" name="文本占位符 3"/>
          <p:cNvSpPr>
            <a:spLocks noGrp="1"/>
          </p:cNvSpPr>
          <p:nvPr>
            <p:ph type="body" sz="quarter" idx="12"/>
          </p:nvPr>
        </p:nvSpPr>
        <p:spPr>
          <a:xfrm>
            <a:off x="7663815" y="5720080"/>
            <a:ext cx="4102100" cy="836930"/>
          </a:xfrm>
        </p:spPr>
        <p:txBody>
          <a:bodyPr/>
          <a:lstStyle/>
          <a:p>
            <a:pPr algn="ctr">
              <a:lnSpc>
                <a:spcPct val="130000"/>
              </a:lnSpc>
            </a:pPr>
            <a:r>
              <a:rPr lang="en-US" altLang="zh-CN" sz="2800" dirty="0">
                <a:solidFill>
                  <a:prstClr val="black"/>
                </a:solidFill>
              </a:rPr>
              <a:t>DZ1933023 </a:t>
            </a:r>
            <a:r>
              <a:rPr lang="zh-CN" altLang="en-US" sz="2800" dirty="0">
                <a:solidFill>
                  <a:prstClr val="black"/>
                </a:solidFill>
              </a:rPr>
              <a:t>汤沁予</a:t>
            </a:r>
            <a:endParaRPr lang="zh-CN" altLang="en-US" sz="2800" dirty="0">
              <a:solidFill>
                <a:prstClr val="black"/>
              </a:solidFill>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sp>
        <p:nvSpPr>
          <p:cNvPr id="6" name="矩形 5"/>
          <p:cNvSpPr/>
          <p:nvPr/>
        </p:nvSpPr>
        <p:spPr>
          <a:xfrm>
            <a:off x="5463378" y="1309379"/>
            <a:ext cx="6165406" cy="4649693"/>
          </a:xfrm>
          <a:prstGeom prst="rect">
            <a:avLst/>
          </a:prstGeom>
          <a:solidFill>
            <a:schemeClr val="bg1">
              <a:lumMod val="95000"/>
            </a:schemeClr>
          </a:solidFill>
          <a:ln w="1270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5976918" y="1860399"/>
            <a:ext cx="4094480" cy="521970"/>
          </a:xfrm>
          <a:prstGeom prst="rect">
            <a:avLst/>
          </a:prstGeom>
        </p:spPr>
        <p:txBody>
          <a:bodyPr wrap="none">
            <a:spAutoFit/>
          </a:bodyPr>
          <a:lstStyle/>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基于文本的代码克隆检测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0" name="矩形 9"/>
          <p:cNvSpPr/>
          <p:nvPr/>
        </p:nvSpPr>
        <p:spPr>
          <a:xfrm>
            <a:off x="5976918" y="2618709"/>
            <a:ext cx="4094480" cy="521970"/>
          </a:xfrm>
          <a:prstGeom prst="rect">
            <a:avLst/>
          </a:prstGeom>
        </p:spPr>
        <p:txBody>
          <a:bodyPr wrap="none">
            <a:spAutoFit/>
          </a:bodyPr>
          <a:lstStyle/>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基于标记的代码克隆检测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1" name="矩形 10"/>
          <p:cNvSpPr/>
          <p:nvPr/>
        </p:nvSpPr>
        <p:spPr>
          <a:xfrm>
            <a:off x="5976918" y="3401621"/>
            <a:ext cx="3738880" cy="521970"/>
          </a:xfrm>
          <a:prstGeom prst="rect">
            <a:avLst/>
          </a:prstGeom>
        </p:spPr>
        <p:txBody>
          <a:bodyPr wrap="none">
            <a:spAutoFit/>
          </a:bodyPr>
          <a:lstStyle/>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基于树的代码克隆检测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2" name="矩形 11"/>
          <p:cNvSpPr/>
          <p:nvPr/>
        </p:nvSpPr>
        <p:spPr>
          <a:xfrm>
            <a:off x="5976918" y="4188386"/>
            <a:ext cx="5161280" cy="521970"/>
          </a:xfrm>
          <a:prstGeom prst="rect">
            <a:avLst/>
          </a:prstGeom>
        </p:spPr>
        <p:txBody>
          <a:bodyPr wrap="none">
            <a:spAutoFit/>
          </a:bodyPr>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基于程序依赖图的代码克隆检测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3" name="矩形 12"/>
          <p:cNvSpPr/>
          <p:nvPr/>
        </p:nvSpPr>
        <p:spPr>
          <a:xfrm>
            <a:off x="5976918" y="4985311"/>
            <a:ext cx="4094480" cy="521970"/>
          </a:xfrm>
          <a:prstGeom prst="rect">
            <a:avLst/>
          </a:prstGeom>
        </p:spPr>
        <p:txBody>
          <a:bodyPr wrap="none">
            <a:spAutoFit/>
          </a:bodyPr>
          <a:p>
            <a:r>
              <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rPr>
              <a:t>基于度量的代码克隆检测</a:t>
            </a:r>
            <a:endParaRPr lang="zh-CN" altLang="en-US" sz="2800" b="1" u="sng"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4" name="文本占位符 3"/>
          <p:cNvSpPr>
            <a:spLocks noGrp="1"/>
          </p:cNvSpPr>
          <p:nvPr/>
        </p:nvSpPr>
        <p:spPr>
          <a:xfrm>
            <a:off x="749935" y="2694305"/>
            <a:ext cx="4455795" cy="2291080"/>
          </a:xfrm>
          <a:prstGeom prst="rect">
            <a:avLst/>
          </a:prstGeom>
          <a:noFill/>
        </p:spPr>
        <p:txBody>
          <a:bodyPr anchor="t"/>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zh-CN" altLang="en-US" sz="4000" dirty="0">
                <a:ln/>
                <a:solidFill>
                  <a:schemeClr val="accent1"/>
                </a:solidFill>
                <a:effectLst>
                  <a:outerShdw blurRad="38100" dist="25400" dir="5400000" algn="ctr" rotWithShape="0">
                    <a:srgbClr val="6E747A">
                      <a:alpha val="43000"/>
                    </a:srgbClr>
                  </a:outerShdw>
                </a:effectLst>
              </a:rPr>
              <a:t>根据预处理方式</a:t>
            </a:r>
            <a:endParaRPr lang="zh-CN" altLang="en-US" sz="4000" dirty="0">
              <a:ln/>
              <a:solidFill>
                <a:schemeClr val="accent1"/>
              </a:solidFill>
              <a:effectLst>
                <a:outerShdw blurRad="38100" dist="25400" dir="5400000" algn="ctr" rotWithShape="0">
                  <a:srgbClr val="6E747A">
                    <a:alpha val="43000"/>
                  </a:srgbClr>
                </a:outerShdw>
              </a:effectLst>
            </a:endParaRPr>
          </a:p>
          <a:p>
            <a:pPr algn="ctr">
              <a:lnSpc>
                <a:spcPct val="130000"/>
              </a:lnSpc>
            </a:pPr>
            <a:r>
              <a:rPr lang="zh-CN" altLang="en-US" sz="4000" dirty="0">
                <a:ln/>
                <a:solidFill>
                  <a:schemeClr val="accent1"/>
                </a:solidFill>
                <a:effectLst>
                  <a:outerShdw blurRad="38100" dist="25400" dir="5400000" algn="ctr" rotWithShape="0">
                    <a:srgbClr val="6E747A">
                      <a:alpha val="43000"/>
                    </a:srgbClr>
                  </a:outerShdw>
                </a:effectLst>
              </a:rPr>
              <a:t>分类</a:t>
            </a:r>
            <a:endParaRPr lang="zh-CN" altLang="en-US" sz="4000" dirty="0">
              <a:ln/>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4104640"/>
            <a:chOff x="1051" y="8574"/>
            <a:chExt cx="17496" cy="6464"/>
          </a:xfrm>
        </p:grpSpPr>
        <p:sp>
          <p:nvSpPr>
            <p:cNvPr id="57" name="矩形 56"/>
            <p:cNvSpPr/>
            <p:nvPr/>
          </p:nvSpPr>
          <p:spPr>
            <a:xfrm>
              <a:off x="1051" y="8574"/>
              <a:ext cx="732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基于文本的代码克隆检测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5242"/>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除了去除空白行、去除注释等一些最基础的标准化操作外，在两个代码段被比较之前，这类方法几乎不会对源代码进行任何预处理。</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在这类克隆检测技术中，每一段源程序代码都</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会被分解为一系列字符串，通常是按行来进行分解。这类方法会找到多个待检测代码中相同的字符串的序列，以此来判断是否为克隆对。</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基于文本的克隆检测技术通常只能检测出Type I克隆。</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属于较为早期的朴素方法，代表算法为上世纪九十年代提出的</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Dup[1]</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4464050"/>
            <a:chOff x="1051" y="8574"/>
            <a:chExt cx="17496" cy="7030"/>
          </a:xfrm>
        </p:grpSpPr>
        <p:sp>
          <p:nvSpPr>
            <p:cNvPr id="57" name="矩形 56"/>
            <p:cNvSpPr/>
            <p:nvPr/>
          </p:nvSpPr>
          <p:spPr>
            <a:xfrm>
              <a:off x="1051" y="8574"/>
              <a:ext cx="732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基于标记</a:t>
              </a:r>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5808"/>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基于标记的克隆检测技术中，方法首先要对整个源码系统进行预处理，用词法分析、句法分析等转换方法，将其转换为一个标记（token）的序列。这些序列随后会被检测程序扫描，找出重复的子序列。最终，携带重复子序列的源码段将会被识别为克隆代码段。</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与基于文本的方法相比，基于标记的方法对于代码的更改更具有鲁棒性，即使编程者在进行复制粘贴行为后对代码进行了一些代码格式上的改变，也能识别出代码克隆。</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基于标记的克隆检测技术除了能检测出Type I克隆外，还能对Type II克隆和部分Type III克隆进行检测。</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一个较为典型的、效果达到state of the art的检测方法是CCFinder</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[2]</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3744595"/>
            <a:chOff x="1051" y="8574"/>
            <a:chExt cx="17496" cy="5897"/>
          </a:xfrm>
        </p:grpSpPr>
        <p:sp>
          <p:nvSpPr>
            <p:cNvPr id="57" name="矩形 56"/>
            <p:cNvSpPr/>
            <p:nvPr/>
          </p:nvSpPr>
          <p:spPr>
            <a:xfrm>
              <a:off x="1051" y="8574"/>
              <a:ext cx="668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基于树的代码克隆检测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4675"/>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在基于树的方法中，待检测程序会被用对应语言的语法分析器分解为一棵语法分析树或是抽象语法树。之后，则需要用树匹配算法来在其中搜索相似的子树，这些相似子树对应的源代码便是克隆代码对。</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语法分析树或抽象语法树中，包含了源码的完整信息。</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基于树的克隆检测技术能够对Type I、Type II和</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Type III克隆进行检测。</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DECKARD</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[3]</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是一个较为典型的基于树的方法</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3744595"/>
            <a:chOff x="1051" y="8574"/>
            <a:chExt cx="17496" cy="5897"/>
          </a:xfrm>
        </p:grpSpPr>
        <p:sp>
          <p:nvSpPr>
            <p:cNvPr id="57" name="矩形 56"/>
            <p:cNvSpPr/>
            <p:nvPr/>
          </p:nvSpPr>
          <p:spPr>
            <a:xfrm>
              <a:off x="1051" y="8574"/>
              <a:ext cx="924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基于程序依赖图</a:t>
              </a:r>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4675"/>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基于程序依赖图的克隆检测又被称为基于语义的克隆检测。</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程序依赖图包含了代码的控制流和数据流信息，因此我们可以从中得到程序的语义信息。因此，与前面提到的这些方法相比，基于程序依赖图的克隆检测技术能够获取更高层次抽象的代码表示。</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基于程序依赖图的克隆检测能够检测到最难以发现的语义克隆，也就是</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Type IV</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克隆。</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一个较为经典的算法是PDG-DUP</a:t>
              </a:r>
              <a:r>
                <a:rPr lang="en-US" altLang="zh-CN" dirty="0">
                  <a:solidFill>
                    <a:srgbClr val="000000">
                      <a:lumMod val="85000"/>
                      <a:lumOff val="15000"/>
                    </a:srgbClr>
                  </a:solidFill>
                  <a:latin typeface="微软雅黑" panose="020B0503020204020204" pitchFamily="34" charset="-122"/>
                  <a:ea typeface="微软雅黑" panose="020B0503020204020204" pitchFamily="34" charset="-122"/>
                </a:rPr>
                <a:t>[4]</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方法和技术</a:t>
            </a:r>
            <a:endParaRPr kumimoji="1" lang="zh-CN" altLang="en-US" dirty="0"/>
          </a:p>
        </p:txBody>
      </p:sp>
      <p:grpSp>
        <p:nvGrpSpPr>
          <p:cNvPr id="6" name="组合 5"/>
          <p:cNvGrpSpPr/>
          <p:nvPr/>
        </p:nvGrpSpPr>
        <p:grpSpPr>
          <a:xfrm>
            <a:off x="609600" y="1407795"/>
            <a:ext cx="11109960" cy="4464050"/>
            <a:chOff x="1051" y="8574"/>
            <a:chExt cx="17496" cy="7030"/>
          </a:xfrm>
        </p:grpSpPr>
        <p:sp>
          <p:nvSpPr>
            <p:cNvPr id="57" name="矩形 56"/>
            <p:cNvSpPr/>
            <p:nvPr/>
          </p:nvSpPr>
          <p:spPr>
            <a:xfrm>
              <a:off x="1051" y="8574"/>
              <a:ext cx="7328" cy="919"/>
            </a:xfrm>
            <a:prstGeom prst="rect">
              <a:avLst/>
            </a:prstGeom>
          </p:spPr>
          <p:txBody>
            <a:bodyPr wrap="none">
              <a:spAutoFit/>
            </a:bodyPr>
            <a:lstStyle/>
            <a:p>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基于度量</a:t>
              </a:r>
              <a:r>
                <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rPr>
                <a:t>的代码克隆检测</a:t>
              </a:r>
              <a:endParaRPr lang="zh-CN" altLang="en-US" sz="3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58" name="矩形 57"/>
            <p:cNvSpPr/>
            <p:nvPr/>
          </p:nvSpPr>
          <p:spPr>
            <a:xfrm>
              <a:off x="1051" y="9796"/>
              <a:ext cx="17496" cy="5808"/>
            </a:xfrm>
            <a:prstGeom prst="rect">
              <a:avLst/>
            </a:prstGeom>
          </p:spPr>
          <p:txBody>
            <a:bodyPr wrap="square">
              <a:spAutoFit/>
            </a:bodyPr>
            <a:lstStyle/>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基于度量的克隆检测并不直接对代码进行比较，而是会收集代码段的一些度量来组成向量，对这些向量进行处理和比较。</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基于度量的克隆检测代表着更高层次的抽象。</a:t>
              </a: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在这类克隆检测技术中，如何对这些度量进行选择和计算就成为了关键的问题。</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r>
                <a:rPr lang="zh-CN" altLang="en-US" dirty="0">
                  <a:solidFill>
                    <a:srgbClr val="000000">
                      <a:lumMod val="85000"/>
                      <a:lumOff val="15000"/>
                    </a:srgbClr>
                  </a:solidFill>
                  <a:latin typeface="微软雅黑" panose="020B0503020204020204" pitchFamily="34" charset="-122"/>
                  <a:ea typeface="微软雅黑" panose="020B0503020204020204" pitchFamily="34" charset="-122"/>
                </a:rPr>
                <a:t>在实际应用中，大部分情况下，代码段都会先被转换为抽象语法树或是程序依赖图，然后再从中计算出所需要使用的度量。</a:t>
              </a: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charset="0"/>
                <a:buChar char="l"/>
              </a:pPr>
              <a:endParaRPr lang="zh-CN" altLang="en-US"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未来趋势</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未来趋势</a:t>
            </a:r>
            <a:endParaRPr kumimoji="1" lang="zh-CN" altLang="en-US" dirty="0"/>
          </a:p>
        </p:txBody>
      </p:sp>
      <p:graphicFrame>
        <p:nvGraphicFramePr>
          <p:cNvPr id="14" name="图表 13"/>
          <p:cNvGraphicFramePr/>
          <p:nvPr/>
        </p:nvGraphicFramePr>
        <p:xfrm>
          <a:off x="585683" y="1566333"/>
          <a:ext cx="4179466" cy="4549079"/>
        </p:xfrm>
        <a:graphic>
          <a:graphicData uri="http://schemas.openxmlformats.org/drawingml/2006/chart">
            <c:chart xmlns:c="http://schemas.openxmlformats.org/drawingml/2006/chart" xmlns:r="http://schemas.openxmlformats.org/officeDocument/2006/relationships" r:id="rId1"/>
          </a:graphicData>
        </a:graphic>
      </p:graphicFrame>
      <p:sp>
        <p:nvSpPr>
          <p:cNvPr id="15" name="任意多边形 5"/>
          <p:cNvSpPr/>
          <p:nvPr/>
        </p:nvSpPr>
        <p:spPr>
          <a:xfrm>
            <a:off x="3691834" y="1475791"/>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w="12700" cap="flat" cmpd="sng" algn="ctr">
            <a:solidFill>
              <a:schemeClr val="tx1">
                <a:lumMod val="85000"/>
                <a:lumOff val="15000"/>
              </a:schemeClr>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16" name="矩形 15"/>
          <p:cNvSpPr/>
          <p:nvPr/>
        </p:nvSpPr>
        <p:spPr>
          <a:xfrm>
            <a:off x="4769485" y="891540"/>
            <a:ext cx="4369435" cy="521970"/>
          </a:xfrm>
          <a:prstGeom prst="rect">
            <a:avLst/>
          </a:prstGeom>
        </p:spPr>
        <p:txBody>
          <a:bodyPr wrap="square">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多种预处理方式混合使用</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5462455" y="4123471"/>
            <a:ext cx="3101550" cy="521970"/>
          </a:xfrm>
          <a:prstGeom prst="rect">
            <a:avLst/>
          </a:prstGeom>
        </p:spPr>
        <p:txBody>
          <a:bodyPr wrap="square">
            <a:spAutoFit/>
          </a:bodyPr>
          <a:lstStyle/>
          <a:p>
            <a:r>
              <a:rPr lang="zh-CN" altLang="en-US" sz="2800" b="1" dirty="0">
                <a:solidFill>
                  <a:schemeClr val="accent2"/>
                </a:solidFill>
                <a:latin typeface="微软雅黑" panose="020B0503020204020204" pitchFamily="34" charset="-122"/>
                <a:ea typeface="微软雅黑" panose="020B0503020204020204" pitchFamily="34" charset="-122"/>
              </a:rPr>
              <a:t>引入深度学习方法</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sp>
        <p:nvSpPr>
          <p:cNvPr id="19" name="任意多边形 11"/>
          <p:cNvSpPr/>
          <p:nvPr/>
        </p:nvSpPr>
        <p:spPr>
          <a:xfrm flipV="1">
            <a:off x="4387612" y="4035380"/>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w="12700" cap="flat" cmpd="sng" algn="ctr">
            <a:solidFill>
              <a:schemeClr val="tx1">
                <a:lumMod val="85000"/>
                <a:lumOff val="15000"/>
              </a:schemeClr>
            </a:solidFill>
            <a:prstDash val="solid"/>
            <a:miter lim="800000"/>
          </a:ln>
          <a:effectLst/>
        </p:spPr>
        <p:txBody>
          <a:bodyPr rtlCol="0" anchor="ctr"/>
          <a:lstStyle/>
          <a:p>
            <a:pPr algn="ctr" defTabSz="914400">
              <a:defRPr/>
            </a:pPr>
            <a:endParaRPr lang="zh-CN" altLang="en-US" kern="0">
              <a:solidFill>
                <a:srgbClr val="000000">
                  <a:lumMod val="85000"/>
                  <a:lumOff val="15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FOUR</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未来趋势</a:t>
            </a:r>
            <a:endParaRPr kumimoji="1" lang="zh-CN" altLang="en-US" dirty="0"/>
          </a:p>
        </p:txBody>
      </p:sp>
      <p:sp>
        <p:nvSpPr>
          <p:cNvPr id="7" name="矩形 6"/>
          <p:cNvSpPr/>
          <p:nvPr/>
        </p:nvSpPr>
        <p:spPr>
          <a:xfrm>
            <a:off x="616858" y="1380692"/>
            <a:ext cx="7579995" cy="953135"/>
          </a:xfrm>
          <a:prstGeom prst="rect">
            <a:avLst/>
          </a:prstGeom>
        </p:spPr>
        <p:txBody>
          <a:bodyPr wrap="none">
            <a:spAutoFit/>
          </a:bodyPr>
          <a:p>
            <a:pPr algn="l"/>
            <a:r>
              <a:rPr lang="zh-CN" altLang="en-US" sz="2800" b="1" dirty="0">
                <a:solidFill>
                  <a:srgbClr val="000000">
                    <a:lumMod val="85000"/>
                    <a:lumOff val="15000"/>
                  </a:srgbClr>
                </a:solidFill>
                <a:latin typeface="微软雅黑" panose="020B0503020204020204" pitchFamily="34" charset="-122"/>
                <a:ea typeface="微软雅黑" panose="020B0503020204020204" pitchFamily="34" charset="-122"/>
              </a:rPr>
              <a:t>Neural detection of semantic code clones </a:t>
            </a:r>
            <a:endParaRPr lang="zh-CN" altLang="en-US" sz="2800" b="1" dirty="0">
              <a:solidFill>
                <a:srgbClr val="000000">
                  <a:lumMod val="85000"/>
                  <a:lumOff val="15000"/>
                </a:srgbClr>
              </a:solidFill>
              <a:latin typeface="微软雅黑" panose="020B0503020204020204" pitchFamily="34" charset="-122"/>
              <a:ea typeface="微软雅黑" panose="020B0503020204020204" pitchFamily="34" charset="-122"/>
            </a:endParaRPr>
          </a:p>
          <a:p>
            <a:pPr algn="l"/>
            <a:r>
              <a:rPr lang="zh-CN" altLang="en-US" sz="2800" b="1" dirty="0">
                <a:solidFill>
                  <a:srgbClr val="000000">
                    <a:lumMod val="85000"/>
                    <a:lumOff val="15000"/>
                  </a:srgbClr>
                </a:solidFill>
                <a:latin typeface="微软雅黑" panose="020B0503020204020204" pitchFamily="34" charset="-122"/>
                <a:ea typeface="微软雅黑" panose="020B0503020204020204" pitchFamily="34" charset="-122"/>
              </a:rPr>
              <a:t>via tree-based convolution</a:t>
            </a:r>
            <a:endParaRPr lang="zh-CN" altLang="en-US" sz="28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904355" y="2549525"/>
            <a:ext cx="3116580" cy="3882390"/>
            <a:chOff x="9915" y="4111"/>
            <a:chExt cx="4908" cy="6114"/>
          </a:xfrm>
        </p:grpSpPr>
        <p:sp>
          <p:nvSpPr>
            <p:cNvPr id="78" name="矩形 77"/>
            <p:cNvSpPr/>
            <p:nvPr/>
          </p:nvSpPr>
          <p:spPr>
            <a:xfrm>
              <a:off x="10065" y="8919"/>
              <a:ext cx="4608" cy="1307"/>
            </a:xfrm>
            <a:prstGeom prst="rect">
              <a:avLst/>
            </a:prstGeom>
          </p:spPr>
          <p:txBody>
            <a:bodyPr wrap="none">
              <a:spAutoFit/>
            </a:bodyPr>
            <a:p>
              <a:pPr algn="ctr"/>
              <a:r>
                <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rPr>
                <a:t>将深度学习</a:t>
              </a:r>
              <a:endPar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r>
                <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rPr>
                <a:t>应用于代码克隆检测</a:t>
              </a:r>
              <a:endPar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nvGrpSpPr>
            <p:cNvPr id="9" name="组 8"/>
            <p:cNvGrpSpPr/>
            <p:nvPr/>
          </p:nvGrpSpPr>
          <p:grpSpPr>
            <a:xfrm>
              <a:off x="9915" y="4111"/>
              <a:ext cx="4908" cy="4555"/>
              <a:chOff x="4537612" y="1551446"/>
              <a:chExt cx="3116776" cy="2892197"/>
            </a:xfrm>
          </p:grpSpPr>
          <p:grpSp>
            <p:nvGrpSpPr>
              <p:cNvPr id="10" name="组 7"/>
              <p:cNvGrpSpPr/>
              <p:nvPr/>
            </p:nvGrpSpPr>
            <p:grpSpPr>
              <a:xfrm>
                <a:off x="4537612" y="1551446"/>
                <a:ext cx="3116776" cy="2892197"/>
                <a:chOff x="4537612" y="1551446"/>
                <a:chExt cx="3116776" cy="2892197"/>
              </a:xfrm>
            </p:grpSpPr>
            <p:sp>
              <p:nvSpPr>
                <p:cNvPr id="11" name="等腰三角形 16"/>
                <p:cNvSpPr/>
                <p:nvPr/>
              </p:nvSpPr>
              <p:spPr>
                <a:xfrm flipH="1">
                  <a:off x="4537613" y="1551446"/>
                  <a:ext cx="3116775" cy="2686876"/>
                </a:xfrm>
                <a:prstGeom prst="triangle">
                  <a:avLst/>
                </a:prstGeom>
                <a:solidFill>
                  <a:schemeClr val="bg1">
                    <a:lumMod val="95000"/>
                  </a:schemeClr>
                </a:solidFill>
                <a:ln w="57150" cap="flat" cmpd="sng" algn="ctr">
                  <a:solidFill>
                    <a:schemeClr val="accent1"/>
                  </a:solid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cxnSp>
              <p:nvCxnSpPr>
                <p:cNvPr id="12" name="直接连接符 17"/>
                <p:cNvCxnSpPr>
                  <a:stCxn id="14" idx="0"/>
                </p:cNvCxnSpPr>
                <p:nvPr/>
              </p:nvCxnSpPr>
              <p:spPr>
                <a:xfrm rot="10296580" flipV="1">
                  <a:off x="5966459" y="1560948"/>
                  <a:ext cx="259082" cy="1756553"/>
                </a:xfrm>
                <a:prstGeom prst="line">
                  <a:avLst/>
                </a:prstGeom>
                <a:noFill/>
                <a:ln w="76200" cap="flat" cmpd="sng" algn="ctr">
                  <a:solidFill>
                    <a:schemeClr val="accent1"/>
                  </a:solidFill>
                  <a:prstDash val="solid"/>
                  <a:miter lim="800000"/>
                </a:ln>
                <a:effectLst/>
              </p:spPr>
            </p:cxnSp>
            <p:cxnSp>
              <p:nvCxnSpPr>
                <p:cNvPr id="13" name="直接连接符 18"/>
                <p:cNvCxnSpPr/>
                <p:nvPr/>
              </p:nvCxnSpPr>
              <p:spPr>
                <a:xfrm flipV="1">
                  <a:off x="4537612" y="3337833"/>
                  <a:ext cx="1559695" cy="900491"/>
                </a:xfrm>
                <a:prstGeom prst="line">
                  <a:avLst/>
                </a:prstGeom>
                <a:noFill/>
                <a:ln w="76200" cap="flat" cmpd="sng" algn="ctr">
                  <a:solidFill>
                    <a:schemeClr val="accent1"/>
                  </a:solidFill>
                  <a:prstDash val="solid"/>
                  <a:miter lim="800000"/>
                </a:ln>
                <a:effectLst/>
              </p:spPr>
            </p:cxnSp>
            <p:cxnSp>
              <p:nvCxnSpPr>
                <p:cNvPr id="14" name="直接连接符 19"/>
                <p:cNvCxnSpPr/>
                <p:nvPr/>
              </p:nvCxnSpPr>
              <p:spPr>
                <a:xfrm flipH="1" flipV="1">
                  <a:off x="6090775" y="3335571"/>
                  <a:ext cx="1563613" cy="902753"/>
                </a:xfrm>
                <a:prstGeom prst="line">
                  <a:avLst/>
                </a:prstGeom>
                <a:noFill/>
                <a:ln w="76200" cap="flat" cmpd="sng" algn="ctr">
                  <a:solidFill>
                    <a:schemeClr val="accent1"/>
                  </a:solidFill>
                  <a:prstDash val="solid"/>
                  <a:miter lim="800000"/>
                </a:ln>
                <a:effectLst/>
              </p:spPr>
            </p:cxnSp>
            <p:sp>
              <p:nvSpPr>
                <p:cNvPr id="15" name="等腰三角形 14"/>
                <p:cNvSpPr/>
                <p:nvPr/>
              </p:nvSpPr>
              <p:spPr>
                <a:xfrm flipH="1">
                  <a:off x="5690447" y="3453090"/>
                  <a:ext cx="811107" cy="246700"/>
                </a:xfrm>
                <a:prstGeom prst="triangle">
                  <a:avLst/>
                </a:prstGeom>
                <a:solidFill>
                  <a:schemeClr val="accent1"/>
                </a:solidFill>
                <a:ln w="12700" cap="flat" cmpd="sng" algn="ctr">
                  <a:no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16" name="等腰三角形 16"/>
                <p:cNvSpPr/>
                <p:nvPr/>
              </p:nvSpPr>
              <p:spPr>
                <a:xfrm rot="5400000" flipH="1">
                  <a:off x="6082478" y="1862385"/>
                  <a:ext cx="405554" cy="24670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1"/>
                </a:solidFill>
                <a:ln w="12700" cap="flat" cmpd="sng" algn="ctr">
                  <a:no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106" name="等腰三角形 16"/>
                <p:cNvSpPr/>
                <p:nvPr/>
              </p:nvSpPr>
              <p:spPr>
                <a:xfrm rot="10800000" flipH="1">
                  <a:off x="4941735" y="2462537"/>
                  <a:ext cx="2298080" cy="1981106"/>
                </a:xfrm>
                <a:prstGeom prst="triangle">
                  <a:avLst/>
                </a:prstGeom>
                <a:solidFill>
                  <a:schemeClr val="bg1">
                    <a:lumMod val="95000"/>
                  </a:schemeClr>
                </a:solidFill>
                <a:ln w="12700" cap="flat" cmpd="sng" algn="ctr">
                  <a:solidFill>
                    <a:schemeClr val="accent1"/>
                  </a:solid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
            <p:nvSpPr>
              <p:cNvPr id="74" name="文本框 73"/>
              <p:cNvSpPr txBox="1"/>
              <p:nvPr/>
            </p:nvSpPr>
            <p:spPr>
              <a:xfrm>
                <a:off x="5719134" y="2629913"/>
                <a:ext cx="753732" cy="1200329"/>
              </a:xfrm>
              <a:prstGeom prst="rect">
                <a:avLst/>
              </a:prstGeom>
              <a:noFill/>
            </p:spPr>
            <p:txBody>
              <a:bodyPr wrap="none" rtlCol="0">
                <a:spAutoFit/>
              </a:bodyPr>
              <a:p>
                <a:pPr algn="ctr"/>
                <a:r>
                  <a:rPr lang="en-US" altLang="zh-CN" sz="7200" b="1" dirty="0">
                    <a:solidFill>
                      <a:srgbClr val="000000">
                        <a:lumMod val="85000"/>
                        <a:lumOff val="15000"/>
                      </a:srgbClr>
                    </a:solidFill>
                    <a:latin typeface="微软雅黑" panose="020B0503020204020204" pitchFamily="34" charset="-122"/>
                    <a:ea typeface="微软雅黑" panose="020B0503020204020204" pitchFamily="34" charset="-122"/>
                  </a:rPr>
                  <a:t>2</a:t>
                </a:r>
                <a:endParaRPr lang="zh-CN" altLang="en-US" sz="7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grpSp>
      <p:grpSp>
        <p:nvGrpSpPr>
          <p:cNvPr id="18" name="组合 17"/>
          <p:cNvGrpSpPr/>
          <p:nvPr/>
        </p:nvGrpSpPr>
        <p:grpSpPr>
          <a:xfrm>
            <a:off x="1553845" y="2549525"/>
            <a:ext cx="3535680" cy="3882390"/>
            <a:chOff x="4156" y="4111"/>
            <a:chExt cx="5568" cy="6114"/>
          </a:xfrm>
        </p:grpSpPr>
        <p:sp>
          <p:nvSpPr>
            <p:cNvPr id="108" name="矩形 107"/>
            <p:cNvSpPr/>
            <p:nvPr/>
          </p:nvSpPr>
          <p:spPr>
            <a:xfrm>
              <a:off x="4156" y="8919"/>
              <a:ext cx="5568" cy="1307"/>
            </a:xfrm>
            <a:prstGeom prst="rect">
              <a:avLst/>
            </a:prstGeom>
          </p:spPr>
          <p:txBody>
            <a:bodyPr wrap="none">
              <a:spAutoFit/>
            </a:bodyPr>
            <a:p>
              <a:pPr algn="ctr"/>
              <a:r>
                <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rPr>
                <a:t>采用了基于树和基于度量</a:t>
              </a:r>
              <a:endPar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r>
                <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rPr>
                <a:t>相混合的方法</a:t>
              </a:r>
              <a:endParaRPr lang="zh-CN" altLang="en-US" sz="24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nvGrpSpPr>
            <p:cNvPr id="110" name="组 109"/>
            <p:cNvGrpSpPr/>
            <p:nvPr/>
          </p:nvGrpSpPr>
          <p:grpSpPr>
            <a:xfrm>
              <a:off x="4485" y="4111"/>
              <a:ext cx="4908" cy="4555"/>
              <a:chOff x="4537612" y="1551446"/>
              <a:chExt cx="3116776" cy="2892197"/>
            </a:xfrm>
          </p:grpSpPr>
          <p:grpSp>
            <p:nvGrpSpPr>
              <p:cNvPr id="111" name="组 110"/>
              <p:cNvGrpSpPr/>
              <p:nvPr/>
            </p:nvGrpSpPr>
            <p:grpSpPr>
              <a:xfrm>
                <a:off x="4537612" y="1551446"/>
                <a:ext cx="3116776" cy="2892197"/>
                <a:chOff x="4537612" y="1551446"/>
                <a:chExt cx="3116776" cy="2892197"/>
              </a:xfrm>
            </p:grpSpPr>
            <p:sp>
              <p:nvSpPr>
                <p:cNvPr id="113" name="等腰三角形 16"/>
                <p:cNvSpPr/>
                <p:nvPr/>
              </p:nvSpPr>
              <p:spPr>
                <a:xfrm flipH="1">
                  <a:off x="4537613" y="1551446"/>
                  <a:ext cx="3116775" cy="2686876"/>
                </a:xfrm>
                <a:prstGeom prst="triangle">
                  <a:avLst/>
                </a:prstGeom>
                <a:solidFill>
                  <a:schemeClr val="bg1">
                    <a:lumMod val="95000"/>
                  </a:schemeClr>
                </a:solidFill>
                <a:ln w="57150" cap="flat" cmpd="sng" algn="ctr">
                  <a:solidFill>
                    <a:schemeClr val="accent1"/>
                  </a:solid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cxnSp>
              <p:nvCxnSpPr>
                <p:cNvPr id="114" name="直接连接符 17"/>
                <p:cNvCxnSpPr/>
                <p:nvPr/>
              </p:nvCxnSpPr>
              <p:spPr>
                <a:xfrm rot="10296580" flipV="1">
                  <a:off x="5966459" y="1560948"/>
                  <a:ext cx="259082" cy="1756553"/>
                </a:xfrm>
                <a:prstGeom prst="line">
                  <a:avLst/>
                </a:prstGeom>
                <a:noFill/>
                <a:ln w="76200" cap="flat" cmpd="sng" algn="ctr">
                  <a:solidFill>
                    <a:schemeClr val="accent1"/>
                  </a:solidFill>
                  <a:prstDash val="solid"/>
                  <a:miter lim="800000"/>
                </a:ln>
                <a:effectLst/>
              </p:spPr>
            </p:cxnSp>
            <p:cxnSp>
              <p:nvCxnSpPr>
                <p:cNvPr id="115" name="直接连接符 18"/>
                <p:cNvCxnSpPr/>
                <p:nvPr/>
              </p:nvCxnSpPr>
              <p:spPr>
                <a:xfrm flipV="1">
                  <a:off x="4537612" y="3337833"/>
                  <a:ext cx="1559695" cy="900491"/>
                </a:xfrm>
                <a:prstGeom prst="line">
                  <a:avLst/>
                </a:prstGeom>
                <a:noFill/>
                <a:ln w="76200" cap="flat" cmpd="sng" algn="ctr">
                  <a:solidFill>
                    <a:schemeClr val="accent1"/>
                  </a:solidFill>
                  <a:prstDash val="solid"/>
                  <a:miter lim="800000"/>
                </a:ln>
                <a:effectLst/>
              </p:spPr>
            </p:cxnSp>
            <p:cxnSp>
              <p:nvCxnSpPr>
                <p:cNvPr id="116" name="直接连接符 19"/>
                <p:cNvCxnSpPr/>
                <p:nvPr/>
              </p:nvCxnSpPr>
              <p:spPr>
                <a:xfrm flipH="1" flipV="1">
                  <a:off x="6090775" y="3335571"/>
                  <a:ext cx="1563613" cy="902753"/>
                </a:xfrm>
                <a:prstGeom prst="line">
                  <a:avLst/>
                </a:prstGeom>
                <a:noFill/>
                <a:ln w="76200" cap="flat" cmpd="sng" algn="ctr">
                  <a:solidFill>
                    <a:schemeClr val="accent1"/>
                  </a:solidFill>
                  <a:prstDash val="solid"/>
                  <a:miter lim="800000"/>
                </a:ln>
                <a:effectLst/>
              </p:spPr>
            </p:cxnSp>
            <p:sp>
              <p:nvSpPr>
                <p:cNvPr id="117" name="等腰三角形 14"/>
                <p:cNvSpPr/>
                <p:nvPr/>
              </p:nvSpPr>
              <p:spPr>
                <a:xfrm flipH="1">
                  <a:off x="5690447" y="3453090"/>
                  <a:ext cx="811107" cy="246700"/>
                </a:xfrm>
                <a:prstGeom prst="triangle">
                  <a:avLst/>
                </a:prstGeom>
                <a:solidFill>
                  <a:schemeClr val="accent1"/>
                </a:solidFill>
                <a:ln w="12700" cap="flat" cmpd="sng" algn="ctr">
                  <a:no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118" name="等腰三角形 16"/>
                <p:cNvSpPr/>
                <p:nvPr/>
              </p:nvSpPr>
              <p:spPr>
                <a:xfrm rot="5400000" flipH="1">
                  <a:off x="6082478" y="1862385"/>
                  <a:ext cx="405554" cy="24670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accent1"/>
                </a:solidFill>
                <a:ln w="12700" cap="flat" cmpd="sng" algn="ctr">
                  <a:no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119" name="等腰三角形 16"/>
                <p:cNvSpPr/>
                <p:nvPr/>
              </p:nvSpPr>
              <p:spPr>
                <a:xfrm rot="10800000" flipH="1">
                  <a:off x="4941735" y="2462537"/>
                  <a:ext cx="2298080" cy="1981106"/>
                </a:xfrm>
                <a:prstGeom prst="triangle">
                  <a:avLst/>
                </a:prstGeom>
                <a:solidFill>
                  <a:schemeClr val="bg1">
                    <a:lumMod val="95000"/>
                  </a:schemeClr>
                </a:solidFill>
                <a:ln w="12700" cap="flat" cmpd="sng" algn="ctr">
                  <a:solidFill>
                    <a:schemeClr val="accent1"/>
                  </a:solidFill>
                  <a:prstDash val="solid"/>
                  <a:miter lim="800000"/>
                </a:ln>
                <a:effectLst/>
              </p:spPr>
              <p:txBody>
                <a:bodyPr rtlCol="0" anchor="ctr"/>
                <a:p>
                  <a:pPr algn="ctr" defTabSz="914400">
                    <a:defRPr/>
                  </a:pPr>
                  <a:endParaRPr lang="zh-CN" altLang="en-US" kern="0"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sp>
            <p:nvSpPr>
              <p:cNvPr id="112" name="文本框 111"/>
              <p:cNvSpPr txBox="1"/>
              <p:nvPr/>
            </p:nvSpPr>
            <p:spPr>
              <a:xfrm>
                <a:off x="5719134" y="2629913"/>
                <a:ext cx="753732" cy="1200329"/>
              </a:xfrm>
              <a:prstGeom prst="rect">
                <a:avLst/>
              </a:prstGeom>
              <a:noFill/>
            </p:spPr>
            <p:txBody>
              <a:bodyPr wrap="none" rtlCol="0">
                <a:spAutoFit/>
              </a:bodyPr>
              <a:p>
                <a:pPr algn="ctr"/>
                <a:r>
                  <a:rPr lang="en-US" altLang="zh-CN" sz="7200" b="1" dirty="0">
                    <a:solidFill>
                      <a:srgbClr val="000000">
                        <a:lumMod val="85000"/>
                        <a:lumOff val="15000"/>
                      </a:srgbClr>
                    </a:solidFill>
                    <a:latin typeface="微软雅黑" panose="020B0503020204020204" pitchFamily="34" charset="-122"/>
                    <a:ea typeface="微软雅黑" panose="020B0503020204020204" pitchFamily="34" charset="-122"/>
                  </a:rPr>
                  <a:t>1</a:t>
                </a:r>
                <a:endParaRPr lang="zh-CN" altLang="en-US" sz="72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FOUR</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未来趋势</a:t>
            </a:r>
            <a:endParaRPr kumimoji="1" lang="zh-CN" altLang="en-US" dirty="0"/>
          </a:p>
        </p:txBody>
      </p:sp>
      <p:grpSp>
        <p:nvGrpSpPr>
          <p:cNvPr id="70" name="组合 69"/>
          <p:cNvGrpSpPr/>
          <p:nvPr/>
        </p:nvGrpSpPr>
        <p:grpSpPr>
          <a:xfrm>
            <a:off x="2757805" y="1089660"/>
            <a:ext cx="7240905" cy="4679315"/>
            <a:chOff x="4630" y="1748"/>
            <a:chExt cx="11403" cy="7369"/>
          </a:xfrm>
        </p:grpSpPr>
        <p:sp>
          <p:nvSpPr>
            <p:cNvPr id="46" name="矩形 45"/>
            <p:cNvSpPr/>
            <p:nvPr/>
          </p:nvSpPr>
          <p:spPr>
            <a:xfrm>
              <a:off x="5127" y="3902"/>
              <a:ext cx="3465"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Vectorization</a:t>
              </a:r>
              <a:endParaRPr lang="en-US" altLang="zh-CN"/>
            </a:p>
          </p:txBody>
        </p:sp>
        <p:sp>
          <p:nvSpPr>
            <p:cNvPr id="5" name="矩形 4"/>
            <p:cNvSpPr/>
            <p:nvPr/>
          </p:nvSpPr>
          <p:spPr>
            <a:xfrm>
              <a:off x="5127" y="1748"/>
              <a:ext cx="3465" cy="640"/>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Code Fragment</a:t>
              </a:r>
              <a:endParaRPr lang="en-US" altLang="zh-CN"/>
            </a:p>
          </p:txBody>
        </p:sp>
        <p:sp>
          <p:nvSpPr>
            <p:cNvPr id="6" name="矩形 5"/>
            <p:cNvSpPr/>
            <p:nvPr/>
          </p:nvSpPr>
          <p:spPr>
            <a:xfrm>
              <a:off x="5127" y="2828"/>
              <a:ext cx="3465"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AST+</a:t>
              </a:r>
              <a:endParaRPr lang="en-US" altLang="zh-CN"/>
            </a:p>
          </p:txBody>
        </p:sp>
        <p:sp>
          <p:nvSpPr>
            <p:cNvPr id="41" name="矩形 40"/>
            <p:cNvSpPr/>
            <p:nvPr/>
          </p:nvSpPr>
          <p:spPr>
            <a:xfrm>
              <a:off x="5127" y="6027"/>
              <a:ext cx="3466" cy="638"/>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Max Pooling</a:t>
              </a:r>
              <a:endParaRPr lang="en-US" altLang="zh-CN"/>
            </a:p>
          </p:txBody>
        </p:sp>
        <p:sp>
          <p:nvSpPr>
            <p:cNvPr id="44" name="矩形 43"/>
            <p:cNvSpPr/>
            <p:nvPr/>
          </p:nvSpPr>
          <p:spPr>
            <a:xfrm>
              <a:off x="12070" y="1748"/>
              <a:ext cx="3465" cy="640"/>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Code Fragment</a:t>
              </a:r>
              <a:endParaRPr lang="en-US" altLang="zh-CN"/>
            </a:p>
          </p:txBody>
        </p:sp>
        <p:sp>
          <p:nvSpPr>
            <p:cNvPr id="45" name="矩形 44"/>
            <p:cNvSpPr/>
            <p:nvPr/>
          </p:nvSpPr>
          <p:spPr>
            <a:xfrm>
              <a:off x="12070" y="2828"/>
              <a:ext cx="3465"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AST+</a:t>
              </a:r>
              <a:endParaRPr lang="en-US" altLang="zh-CN"/>
            </a:p>
          </p:txBody>
        </p:sp>
        <p:sp>
          <p:nvSpPr>
            <p:cNvPr id="47" name="矩形 46"/>
            <p:cNvSpPr/>
            <p:nvPr/>
          </p:nvSpPr>
          <p:spPr>
            <a:xfrm>
              <a:off x="12070" y="3902"/>
              <a:ext cx="3465"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Vectorization</a:t>
              </a:r>
              <a:endParaRPr lang="en-US" altLang="zh-CN"/>
            </a:p>
          </p:txBody>
        </p:sp>
        <p:sp>
          <p:nvSpPr>
            <p:cNvPr id="48" name="矩形 47"/>
            <p:cNvSpPr/>
            <p:nvPr/>
          </p:nvSpPr>
          <p:spPr>
            <a:xfrm>
              <a:off x="4630" y="4963"/>
              <a:ext cx="4461"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Tree-Based Convolution</a:t>
              </a:r>
              <a:endParaRPr lang="en-US" altLang="zh-CN"/>
            </a:p>
          </p:txBody>
        </p:sp>
        <p:sp>
          <p:nvSpPr>
            <p:cNvPr id="49" name="矩形 48"/>
            <p:cNvSpPr/>
            <p:nvPr/>
          </p:nvSpPr>
          <p:spPr>
            <a:xfrm>
              <a:off x="11587" y="4962"/>
              <a:ext cx="4446"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Tree-Based Convolution</a:t>
              </a:r>
              <a:endParaRPr lang="en-US" altLang="zh-CN"/>
            </a:p>
          </p:txBody>
        </p:sp>
        <p:sp>
          <p:nvSpPr>
            <p:cNvPr id="50" name="矩形 49"/>
            <p:cNvSpPr/>
            <p:nvPr/>
          </p:nvSpPr>
          <p:spPr>
            <a:xfrm>
              <a:off x="12069" y="6027"/>
              <a:ext cx="3466" cy="638"/>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Max Pooling</a:t>
              </a:r>
              <a:endParaRPr lang="en-US" altLang="zh-CN"/>
            </a:p>
          </p:txBody>
        </p:sp>
        <p:sp>
          <p:nvSpPr>
            <p:cNvPr id="51" name="矩形 50"/>
            <p:cNvSpPr/>
            <p:nvPr/>
          </p:nvSpPr>
          <p:spPr>
            <a:xfrm>
              <a:off x="4717" y="7095"/>
              <a:ext cx="4287"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Fully Connected Layer</a:t>
              </a:r>
              <a:endParaRPr lang="en-US" altLang="zh-CN"/>
            </a:p>
          </p:txBody>
        </p:sp>
        <p:sp>
          <p:nvSpPr>
            <p:cNvPr id="52" name="矩形 51"/>
            <p:cNvSpPr/>
            <p:nvPr/>
          </p:nvSpPr>
          <p:spPr>
            <a:xfrm>
              <a:off x="11658" y="7095"/>
              <a:ext cx="4287" cy="639"/>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Fully Connected Layer</a:t>
              </a:r>
              <a:endParaRPr lang="en-US" altLang="zh-CN"/>
            </a:p>
          </p:txBody>
        </p:sp>
        <p:sp>
          <p:nvSpPr>
            <p:cNvPr id="53" name="矩形 52"/>
            <p:cNvSpPr/>
            <p:nvPr/>
          </p:nvSpPr>
          <p:spPr>
            <a:xfrm>
              <a:off x="8592" y="8479"/>
              <a:ext cx="3466" cy="638"/>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p>
              <a:pPr algn="ctr"/>
              <a:r>
                <a:rPr lang="en-US" altLang="zh-CN"/>
                <a:t>Cosin Similarity</a:t>
              </a:r>
              <a:endParaRPr lang="en-US" altLang="zh-CN"/>
            </a:p>
          </p:txBody>
        </p:sp>
        <p:cxnSp>
          <p:nvCxnSpPr>
            <p:cNvPr id="54" name="直接箭头连接符 53"/>
            <p:cNvCxnSpPr>
              <a:stCxn id="5" idx="2"/>
              <a:endCxn id="6" idx="0"/>
            </p:cNvCxnSpPr>
            <p:nvPr/>
          </p:nvCxnSpPr>
          <p:spPr>
            <a:xfrm>
              <a:off x="6860" y="2388"/>
              <a:ext cx="0" cy="4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4" idx="2"/>
              <a:endCxn id="45" idx="0"/>
            </p:cNvCxnSpPr>
            <p:nvPr/>
          </p:nvCxnSpPr>
          <p:spPr>
            <a:xfrm>
              <a:off x="13818" y="2388"/>
              <a:ext cx="0" cy="4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6" idx="2"/>
              <a:endCxn id="46" idx="0"/>
            </p:cNvCxnSpPr>
            <p:nvPr/>
          </p:nvCxnSpPr>
          <p:spPr>
            <a:xfrm>
              <a:off x="6860" y="3467"/>
              <a:ext cx="0" cy="4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5" idx="2"/>
              <a:endCxn id="47" idx="0"/>
            </p:cNvCxnSpPr>
            <p:nvPr/>
          </p:nvCxnSpPr>
          <p:spPr>
            <a:xfrm>
              <a:off x="13818" y="3467"/>
              <a:ext cx="0" cy="4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6" idx="2"/>
              <a:endCxn id="48" idx="0"/>
            </p:cNvCxnSpPr>
            <p:nvPr/>
          </p:nvCxnSpPr>
          <p:spPr>
            <a:xfrm>
              <a:off x="6860" y="4541"/>
              <a:ext cx="1" cy="42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7" idx="2"/>
              <a:endCxn id="49" idx="0"/>
            </p:cNvCxnSpPr>
            <p:nvPr/>
          </p:nvCxnSpPr>
          <p:spPr>
            <a:xfrm>
              <a:off x="13803" y="4541"/>
              <a:ext cx="7" cy="4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48" idx="2"/>
              <a:endCxn id="41" idx="0"/>
            </p:cNvCxnSpPr>
            <p:nvPr/>
          </p:nvCxnSpPr>
          <p:spPr>
            <a:xfrm flipH="1">
              <a:off x="6860" y="5602"/>
              <a:ext cx="1" cy="4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9" idx="2"/>
              <a:endCxn id="50" idx="0"/>
            </p:cNvCxnSpPr>
            <p:nvPr/>
          </p:nvCxnSpPr>
          <p:spPr>
            <a:xfrm flipH="1">
              <a:off x="13802" y="5601"/>
              <a:ext cx="8" cy="4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1" idx="2"/>
              <a:endCxn id="51" idx="0"/>
            </p:cNvCxnSpPr>
            <p:nvPr/>
          </p:nvCxnSpPr>
          <p:spPr>
            <a:xfrm>
              <a:off x="6860" y="6665"/>
              <a:ext cx="1" cy="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0" idx="2"/>
              <a:endCxn id="52" idx="0"/>
            </p:cNvCxnSpPr>
            <p:nvPr/>
          </p:nvCxnSpPr>
          <p:spPr>
            <a:xfrm>
              <a:off x="13817" y="6665"/>
              <a:ext cx="0" cy="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1" idx="2"/>
              <a:endCxn id="53" idx="0"/>
            </p:cNvCxnSpPr>
            <p:nvPr/>
          </p:nvCxnSpPr>
          <p:spPr>
            <a:xfrm>
              <a:off x="6861" y="7734"/>
              <a:ext cx="3464" cy="7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52" idx="2"/>
              <a:endCxn id="53" idx="0"/>
            </p:cNvCxnSpPr>
            <p:nvPr/>
          </p:nvCxnSpPr>
          <p:spPr>
            <a:xfrm flipH="1">
              <a:off x="10325" y="7734"/>
              <a:ext cx="3477" cy="7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3"/>
              <a:endCxn id="52" idx="1"/>
            </p:cNvCxnSpPr>
            <p:nvPr/>
          </p:nvCxnSpPr>
          <p:spPr>
            <a:xfrm>
              <a:off x="9004" y="7415"/>
              <a:ext cx="265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8" idx="3"/>
              <a:endCxn id="49" idx="1"/>
            </p:cNvCxnSpPr>
            <p:nvPr/>
          </p:nvCxnSpPr>
          <p:spPr>
            <a:xfrm flipV="1">
              <a:off x="9091" y="5282"/>
              <a:ext cx="2496"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9055" y="4266"/>
              <a:ext cx="2539" cy="1016"/>
            </a:xfrm>
            <a:prstGeom prst="rect">
              <a:avLst/>
            </a:prstGeom>
            <a:noFill/>
          </p:spPr>
          <p:txBody>
            <a:bodyPr wrap="square" rtlCol="0">
              <a:spAutoFit/>
            </a:bodyPr>
            <a:p>
              <a:pPr algn="ctr"/>
              <a:r>
                <a:rPr lang="en-US" altLang="zh-CN"/>
                <a:t>Parameter Sharing</a:t>
              </a:r>
              <a:endParaRPr lang="en-US" altLang="zh-CN"/>
            </a:p>
          </p:txBody>
        </p:sp>
        <p:sp>
          <p:nvSpPr>
            <p:cNvPr id="69" name="文本框 68"/>
            <p:cNvSpPr txBox="1"/>
            <p:nvPr/>
          </p:nvSpPr>
          <p:spPr>
            <a:xfrm>
              <a:off x="9003" y="6399"/>
              <a:ext cx="2539" cy="1016"/>
            </a:xfrm>
            <a:prstGeom prst="rect">
              <a:avLst/>
            </a:prstGeom>
            <a:noFill/>
          </p:spPr>
          <p:txBody>
            <a:bodyPr wrap="square" rtlCol="0">
              <a:spAutoFit/>
            </a:bodyPr>
            <a:p>
              <a:pPr algn="ctr"/>
              <a:r>
                <a:rPr lang="en-US" altLang="zh-CN"/>
                <a:t>Parameter Sharing</a:t>
              </a:r>
              <a:endParaRPr lang="en-US" altLang="zh-CN"/>
            </a:p>
          </p:txBody>
        </p:sp>
      </p:grpSp>
      <p:grpSp>
        <p:nvGrpSpPr>
          <p:cNvPr id="73" name="组合 72"/>
          <p:cNvGrpSpPr/>
          <p:nvPr/>
        </p:nvGrpSpPr>
        <p:grpSpPr>
          <a:xfrm>
            <a:off x="3860165" y="5929630"/>
            <a:ext cx="4472305" cy="685165"/>
            <a:chOff x="5781" y="9338"/>
            <a:chExt cx="7043" cy="1079"/>
          </a:xfrm>
        </p:grpSpPr>
        <p:graphicFrame>
          <p:nvGraphicFramePr>
            <p:cNvPr id="71" name="对象 70">
              <a:hlinkClick r:id="" action="ppaction://ole?verb="/>
            </p:cNvPr>
            <p:cNvGraphicFramePr>
              <a:graphicFrameLocks noChangeAspect="1"/>
            </p:cNvGraphicFramePr>
            <p:nvPr/>
          </p:nvGraphicFramePr>
          <p:xfrm>
            <a:off x="9471" y="9338"/>
            <a:ext cx="3353" cy="1079"/>
          </p:xfrm>
          <a:graphic>
            <a:graphicData uri="http://schemas.openxmlformats.org/presentationml/2006/ole">
              <mc:AlternateContent xmlns:mc="http://schemas.openxmlformats.org/markup-compatibility/2006">
                <mc:Choice xmlns:v="urn:schemas-microsoft-com:vml" Requires="v">
                  <p:oleObj spid="_x0000_s2049" name="" r:id="rId1" imgW="1104900" imgH="355600" progId="Equation.KSEE3">
                    <p:embed/>
                  </p:oleObj>
                </mc:Choice>
                <mc:Fallback>
                  <p:oleObj name="" r:id="rId1" imgW="1104900" imgH="355600" progId="Equation.KSEE3">
                    <p:embed/>
                    <p:pic>
                      <p:nvPicPr>
                        <p:cNvPr id="0" name="图片 2048"/>
                        <p:cNvPicPr/>
                        <p:nvPr/>
                      </p:nvPicPr>
                      <p:blipFill>
                        <a:blip r:embed="rId2"/>
                        <a:stretch>
                          <a:fillRect/>
                        </a:stretch>
                      </p:blipFill>
                      <p:spPr>
                        <a:xfrm>
                          <a:off x="9471" y="9338"/>
                          <a:ext cx="3353" cy="1079"/>
                        </a:xfrm>
                        <a:prstGeom prst="rect">
                          <a:avLst/>
                        </a:prstGeom>
                      </p:spPr>
                    </p:pic>
                  </p:oleObj>
                </mc:Fallback>
              </mc:AlternateContent>
            </a:graphicData>
          </a:graphic>
        </p:graphicFrame>
        <p:sp>
          <p:nvSpPr>
            <p:cNvPr id="72" name="文本框 71"/>
            <p:cNvSpPr txBox="1"/>
            <p:nvPr/>
          </p:nvSpPr>
          <p:spPr>
            <a:xfrm>
              <a:off x="5781" y="9515"/>
              <a:ext cx="3514" cy="725"/>
            </a:xfrm>
            <a:prstGeom prst="rect">
              <a:avLst/>
            </a:prstGeom>
            <a:noFill/>
          </p:spPr>
          <p:txBody>
            <a:bodyPr wrap="square" rtlCol="0">
              <a:spAutoFit/>
            </a:bodyPr>
            <a:p>
              <a:r>
                <a:rPr lang="en-US" altLang="zh-CN" sz="2400"/>
                <a:t>Loss Function:</a:t>
              </a:r>
              <a:endParaRPr lang="en-US" altLang="zh-CN" sz="240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背景和意义</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02</a:t>
            </a:r>
            <a:r>
              <a:rPr kumimoji="1" lang="zh-CN" altLang="en-US" dirty="0"/>
              <a:t> 问题定义</a:t>
            </a:r>
            <a:endParaRPr kumimoji="1" lang="zh-CN" altLang="en-US" dirty="0"/>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方法和技术</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未来趋势</a:t>
            </a:r>
            <a:endParaRPr kumimoji="1" lang="zh-CN" altLang="en-US" dirty="0"/>
          </a:p>
        </p:txBody>
      </p:sp>
      <p:sp>
        <p:nvSpPr>
          <p:cNvPr id="7" name="文本占位符 6"/>
          <p:cNvSpPr>
            <a:spLocks noGrp="1"/>
          </p:cNvSpPr>
          <p:nvPr>
            <p:ph type="body" sz="quarter" idx="15"/>
          </p:nvPr>
        </p:nvSpPr>
        <p:spPr/>
        <p:txBody>
          <a:bodyPr/>
          <a:lstStyle/>
          <a:p>
            <a:r>
              <a:rPr kumimoji="1" lang="en-US" altLang="zh-CN" dirty="0"/>
              <a:t>05</a:t>
            </a:r>
            <a:r>
              <a:rPr kumimoji="1" lang="zh-CN" altLang="en-US" dirty="0"/>
              <a:t> 参考文献</a:t>
            </a:r>
            <a:endParaRPr kumimoji="1" lang="zh-CN" altLang="en-US"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lang="en-US" altLang="zh-CN" dirty="0">
              <a:solidFill>
                <a:prstClr val="white"/>
              </a:solidFill>
            </a:endParaRPr>
          </a:p>
        </p:txBody>
      </p:sp>
      <p:sp>
        <p:nvSpPr>
          <p:cNvPr id="3" name="文本占位符 2"/>
          <p:cNvSpPr>
            <a:spLocks noGrp="1"/>
          </p:cNvSpPr>
          <p:nvPr>
            <p:ph type="body" sz="quarter" idx="11"/>
          </p:nvPr>
        </p:nvSpPr>
        <p:spPr/>
        <p:txBody>
          <a:bodyPr/>
          <a:lstStyle/>
          <a:p>
            <a:r>
              <a:rPr lang="zh-CN" altLang="en-US" dirty="0">
                <a:solidFill>
                  <a:prstClr val="white"/>
                </a:solidFill>
              </a:rPr>
              <a:t>参考文献</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FIVE</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参考文献</a:t>
            </a:r>
            <a:endParaRPr kumimoji="1" lang="zh-CN" altLang="en-US" dirty="0"/>
          </a:p>
        </p:txBody>
      </p:sp>
      <p:sp>
        <p:nvSpPr>
          <p:cNvPr id="6" name="矩形 5"/>
          <p:cNvSpPr/>
          <p:nvPr/>
        </p:nvSpPr>
        <p:spPr>
          <a:xfrm>
            <a:off x="849555" y="1596910"/>
            <a:ext cx="10492890" cy="4284980"/>
          </a:xfrm>
          <a:prstGeom prst="rect">
            <a:avLst/>
          </a:prstGeom>
        </p:spPr>
        <p:txBody>
          <a:bodyPr wrap="square" numCol="2">
            <a:spAutoFit/>
          </a:bodyPr>
          <a:lstStyle/>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[1] </a:t>
            </a:r>
            <a:r>
              <a:rPr sz="1400" dirty="0">
                <a:solidFill>
                  <a:prstClr val="black">
                    <a:lumMod val="75000"/>
                    <a:lumOff val="25000"/>
                  </a:prstClr>
                </a:solidFill>
                <a:latin typeface="微软雅黑" panose="020B0503020204020204" pitchFamily="34" charset="-122"/>
                <a:ea typeface="微软雅黑" panose="020B0503020204020204" pitchFamily="34" charset="-122"/>
              </a:rPr>
              <a:t>Brenda S. Baker. A Program for Identifying Duplicated Code. In Proceedings of Computing Science and Statistics: 24th Symposium on the Interface, Vol. 24:4957, March 1992.</a:t>
            </a:r>
            <a:endParaRPr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endParaRPr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[2] Toshihiro Kamiya, Shinji Kusumoto, Katsuro Inoue. CCFinder: A Multilinguistic Token-Based Code Clone Detection System for Large Scale Source Code. Transactions on Software Engineering, Vol. 28(7): 654- 670, July 2002.</a:t>
            </a: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[3] Lingxiao Jiang, Ghassan Misherghi, Zhendong Su, and Stephane Glondu. DECKARD: Scalable and Accurate Tree-based Detection of Code Clones. In Proceedings of the 29th International Conference on Software Engineering (ICSE’07), pp. 96-105, Minnesota, USA, May 2007.</a:t>
            </a: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[4] Raghavan Komondoor and Susan Horwitz. Using Slicing to Identify Duplication in Source Code. In Proceedings of the 8th International Symposium on Static Analysis (SAS’01), Vol. LNCS 2126, pp. 40-56, Paris, France, July 2001.</a:t>
            </a: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a:p>
            <a:pPr>
              <a:lnSpc>
                <a:spcPct val="130000"/>
              </a:lnSpc>
            </a:pPr>
            <a:r>
              <a:rPr lang="en-US" sz="1400" dirty="0">
                <a:solidFill>
                  <a:prstClr val="black">
                    <a:lumMod val="75000"/>
                    <a:lumOff val="25000"/>
                  </a:prstClr>
                </a:solidFill>
                <a:latin typeface="微软雅黑" panose="020B0503020204020204" pitchFamily="34" charset="-122"/>
                <a:ea typeface="微软雅黑" panose="020B0503020204020204" pitchFamily="34" charset="-122"/>
              </a:rPr>
              <a:t>[5] H. Yu, W. Lam, L. Chen, G. Li, T. Xie, and Q. Wang, “Neural detection of semantic code clones via tree-based convolution,” IEEE International Conference on Program Comprehension, vol. 2019-May, pp. 70–80, 2019.</a:t>
            </a:r>
            <a:endParaRPr 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03187" y="2336447"/>
            <a:ext cx="5785627" cy="1231998"/>
          </a:xfrm>
        </p:spPr>
        <p:txBody>
          <a:bodyPr/>
          <a:lstStyle/>
          <a:p>
            <a:r>
              <a:rPr lang="en-US" altLang="zh-CN" dirty="0">
                <a:solidFill>
                  <a:srgbClr val="000000">
                    <a:lumMod val="85000"/>
                    <a:lumOff val="15000"/>
                  </a:srgbClr>
                </a:solidFill>
              </a:rPr>
              <a:t>THANK YOU </a:t>
            </a:r>
            <a:endParaRPr lang="en-US" altLang="zh-CN" dirty="0">
              <a:solidFill>
                <a:srgbClr val="000000">
                  <a:lumMod val="85000"/>
                  <a:lumOff val="15000"/>
                </a:srgbClr>
              </a:solidFill>
            </a:endParaRPr>
          </a:p>
          <a:p>
            <a:r>
              <a:rPr lang="en-US" altLang="zh-CN" dirty="0">
                <a:solidFill>
                  <a:srgbClr val="000000">
                    <a:lumMod val="85000"/>
                    <a:lumOff val="15000"/>
                  </a:srgbClr>
                </a:solidFill>
              </a:rPr>
              <a:t>FOR WATCHING</a:t>
            </a:r>
            <a:endParaRPr lang="en-US" altLang="zh-CN" dirty="0">
              <a:solidFill>
                <a:srgbClr val="000000">
                  <a:lumMod val="85000"/>
                  <a:lumOff val="15000"/>
                </a:srgbClr>
              </a:solidFill>
            </a:endParaRPr>
          </a:p>
        </p:txBody>
      </p:sp>
      <p:cxnSp>
        <p:nvCxnSpPr>
          <p:cNvPr id="4" name="直接连接符 5"/>
          <p:cNvCxnSpPr/>
          <p:nvPr/>
        </p:nvCxnSpPr>
        <p:spPr>
          <a:xfrm>
            <a:off x="3852333" y="3915828"/>
            <a:ext cx="4626052" cy="0"/>
          </a:xfrm>
          <a:prstGeom prst="line">
            <a:avLst/>
          </a:prstGeom>
          <a:noFill/>
          <a:ln w="6350" cap="flat" cmpd="sng" algn="ctr">
            <a:solidFill>
              <a:schemeClr val="accent1"/>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lang="zh-CN" altLang="en-US" dirty="0">
                <a:solidFill>
                  <a:prstClr val="white"/>
                </a:solidFill>
              </a:rPr>
              <a:t>背景和意义</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4" name="文本占位符 3"/>
          <p:cNvSpPr>
            <a:spLocks noGrp="1"/>
          </p:cNvSpPr>
          <p:nvPr>
            <p:ph type="body" sz="quarter" idx="12"/>
          </p:nvPr>
        </p:nvSpPr>
        <p:spPr/>
        <p:txBody>
          <a:bodyPr/>
          <a:lstStyle/>
          <a:p>
            <a:r>
              <a:rPr kumimoji="1" lang="zh-CN" altLang="en-US" dirty="0"/>
              <a:t>背景和意义</a:t>
            </a:r>
            <a:endParaRPr kumimoji="1" lang="zh-CN" altLang="en-US" dirty="0"/>
          </a:p>
        </p:txBody>
      </p:sp>
      <p:sp>
        <p:nvSpPr>
          <p:cNvPr id="42" name="矩形 41"/>
          <p:cNvSpPr/>
          <p:nvPr/>
        </p:nvSpPr>
        <p:spPr>
          <a:xfrm>
            <a:off x="667658" y="1691842"/>
            <a:ext cx="2316480" cy="46037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什么是代码克隆</a:t>
            </a:r>
            <a:endParaRPr lang="en-US" altLang="zh-CN" sz="2400" b="1" dirty="0">
              <a:solidFill>
                <a:srgbClr val="000000"/>
              </a:solidFill>
              <a:latin typeface="微软雅黑" panose="020B0503020204020204" pitchFamily="34" charset="-122"/>
              <a:ea typeface="微软雅黑" panose="020B0503020204020204" pitchFamily="34" charset="-122"/>
            </a:endParaRPr>
          </a:p>
        </p:txBody>
      </p:sp>
      <p:sp>
        <p:nvSpPr>
          <p:cNvPr id="43" name="矩形 42"/>
          <p:cNvSpPr/>
          <p:nvPr/>
        </p:nvSpPr>
        <p:spPr>
          <a:xfrm>
            <a:off x="667338" y="2238669"/>
            <a:ext cx="7908724" cy="410845"/>
          </a:xfrm>
          <a:prstGeom prst="rect">
            <a:avLst/>
          </a:prstGeom>
        </p:spPr>
        <p:txBody>
          <a:bodyPr wrap="square">
            <a:spAutoFit/>
          </a:bodyPr>
          <a:lstStyle/>
          <a:p>
            <a:pPr>
              <a:lnSpc>
                <a:spcPct val="130000"/>
              </a:lnSpc>
            </a:pPr>
            <a:r>
              <a:rPr sz="1600">
                <a:solidFill>
                  <a:srgbClr val="000000">
                    <a:lumMod val="50000"/>
                    <a:lumOff val="50000"/>
                  </a:srgbClr>
                </a:solidFill>
                <a:latin typeface="微软雅黑" panose="020B0503020204020204" pitchFamily="34" charset="-122"/>
                <a:ea typeface="微软雅黑" panose="020B0503020204020204" pitchFamily="34" charset="-122"/>
              </a:rPr>
              <a:t>代码克隆</a:t>
            </a:r>
            <a:r>
              <a:rPr lang="zh-CN" sz="1600">
                <a:solidFill>
                  <a:srgbClr val="000000">
                    <a:lumMod val="50000"/>
                    <a:lumOff val="50000"/>
                  </a:srgbClr>
                </a:solidFill>
                <a:latin typeface="微软雅黑" panose="020B0503020204020204" pitchFamily="34" charset="-122"/>
                <a:ea typeface="微软雅黑" panose="020B0503020204020204" pitchFamily="34" charset="-122"/>
              </a:rPr>
              <a:t>指的是</a:t>
            </a:r>
            <a:r>
              <a:rPr sz="1600">
                <a:solidFill>
                  <a:srgbClr val="000000">
                    <a:lumMod val="50000"/>
                    <a:lumOff val="50000"/>
                  </a:srgbClr>
                </a:solidFill>
                <a:latin typeface="微软雅黑" panose="020B0503020204020204" pitchFamily="34" charset="-122"/>
                <a:ea typeface="微软雅黑" panose="020B0503020204020204" pitchFamily="34" charset="-122"/>
              </a:rPr>
              <a:t>是非常相似的独立代码片段。</a:t>
            </a:r>
            <a:endParaRPr sz="1600">
              <a:solidFill>
                <a:srgbClr val="000000">
                  <a:lumMod val="50000"/>
                  <a:lumOff val="50000"/>
                </a:srgbClr>
              </a:solidFill>
              <a:latin typeface="微软雅黑" panose="020B0503020204020204" pitchFamily="34" charset="-122"/>
              <a:ea typeface="微软雅黑" panose="020B0503020204020204" pitchFamily="34" charset="-122"/>
            </a:endParaRPr>
          </a:p>
        </p:txBody>
      </p:sp>
      <p:sp>
        <p:nvSpPr>
          <p:cNvPr id="44" name="矩形 43"/>
          <p:cNvSpPr/>
          <p:nvPr/>
        </p:nvSpPr>
        <p:spPr>
          <a:xfrm>
            <a:off x="667658" y="3199078"/>
            <a:ext cx="792480" cy="460375"/>
          </a:xfrm>
          <a:prstGeom prst="rect">
            <a:avLst/>
          </a:prstGeom>
        </p:spPr>
        <p:txBody>
          <a:bodyPr wrap="none">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来源</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749888" y="3707424"/>
            <a:ext cx="7908724" cy="730885"/>
          </a:xfrm>
          <a:prstGeom prst="rect">
            <a:avLst/>
          </a:prstGeom>
        </p:spPr>
        <p:txBody>
          <a:bodyPr wrap="square">
            <a:spAutoFit/>
          </a:bodyPr>
          <a:p>
            <a:pPr>
              <a:lnSpc>
                <a:spcPct val="130000"/>
              </a:lnSpc>
            </a:pPr>
            <a:r>
              <a:rPr sz="1600">
                <a:solidFill>
                  <a:srgbClr val="000000">
                    <a:lumMod val="50000"/>
                    <a:lumOff val="50000"/>
                  </a:srgbClr>
                </a:solidFill>
                <a:latin typeface="微软雅黑" panose="020B0503020204020204" pitchFamily="34" charset="-122"/>
                <a:ea typeface="微软雅黑" panose="020B0503020204020204" pitchFamily="34" charset="-122"/>
              </a:rPr>
              <a:t>代码克隆通常来源于开发者的复制粘贴行为，或是不同开发者实现相同功能的代码。这固然可以一定程度上减少软件开发的工作量，但同时也会带来许多问题。</a:t>
            </a:r>
            <a:endParaRPr sz="1600">
              <a:solidFill>
                <a:srgbClr val="000000">
                  <a:lumMod val="50000"/>
                  <a:lumOff val="5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ONE</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背景和意义</a:t>
            </a:r>
            <a:endParaRPr kumimoji="1" lang="zh-CN" altLang="en-US" dirty="0"/>
          </a:p>
        </p:txBody>
      </p:sp>
      <p:sp>
        <p:nvSpPr>
          <p:cNvPr id="20" name="矩形 19"/>
          <p:cNvSpPr/>
          <p:nvPr/>
        </p:nvSpPr>
        <p:spPr>
          <a:xfrm>
            <a:off x="656542" y="1661573"/>
            <a:ext cx="4897591" cy="4756160"/>
          </a:xfrm>
          <a:prstGeom prst="rect">
            <a:avLst/>
          </a:prstGeom>
          <a:solidFill>
            <a:schemeClr val="bg1">
              <a:lumMod val="95000"/>
            </a:schemeClr>
          </a:solidFill>
          <a:ln w="1905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21" name="矩形 20"/>
          <p:cNvSpPr/>
          <p:nvPr/>
        </p:nvSpPr>
        <p:spPr>
          <a:xfrm>
            <a:off x="5660342" y="1661573"/>
            <a:ext cx="6106055" cy="1521894"/>
          </a:xfrm>
          <a:prstGeom prst="rect">
            <a:avLst/>
          </a:prstGeom>
          <a:solidFill>
            <a:schemeClr val="bg1">
              <a:lumMod val="95000"/>
            </a:schemeClr>
          </a:solidFill>
          <a:ln w="1905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22" name="矩形 21"/>
          <p:cNvSpPr/>
          <p:nvPr/>
        </p:nvSpPr>
        <p:spPr>
          <a:xfrm>
            <a:off x="5660342" y="3278706"/>
            <a:ext cx="6106055" cy="1521894"/>
          </a:xfrm>
          <a:prstGeom prst="rect">
            <a:avLst/>
          </a:prstGeom>
          <a:solidFill>
            <a:schemeClr val="bg1">
              <a:lumMod val="95000"/>
            </a:schemeClr>
          </a:solidFill>
          <a:ln w="1905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23" name="矩形 22"/>
          <p:cNvSpPr/>
          <p:nvPr/>
        </p:nvSpPr>
        <p:spPr>
          <a:xfrm>
            <a:off x="5660342" y="4895839"/>
            <a:ext cx="6106055" cy="1521894"/>
          </a:xfrm>
          <a:prstGeom prst="rect">
            <a:avLst/>
          </a:prstGeom>
          <a:solidFill>
            <a:schemeClr val="bg1">
              <a:lumMod val="95000"/>
            </a:schemeClr>
          </a:solidFill>
          <a:ln w="19050" cap="flat" cmpd="sng" algn="ctr">
            <a:solidFill>
              <a:schemeClr val="accent1"/>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25" name="矩形 24"/>
          <p:cNvSpPr/>
          <p:nvPr/>
        </p:nvSpPr>
        <p:spPr>
          <a:xfrm>
            <a:off x="5977976" y="1837566"/>
            <a:ext cx="5331708" cy="1170305"/>
          </a:xfrm>
          <a:prstGeom prst="rect">
            <a:avLst/>
          </a:prstGeom>
        </p:spPr>
        <p:txBody>
          <a:bodyPr wrap="square">
            <a:spAutoFit/>
          </a:bodyPr>
          <a:lstStyle/>
          <a:p>
            <a:pPr>
              <a:lnSpc>
                <a:spcPct val="130000"/>
              </a:lnSpc>
            </a:pPr>
            <a:r>
              <a:rPr dirty="0">
                <a:solidFill>
                  <a:srgbClr val="000000">
                    <a:lumMod val="85000"/>
                    <a:lumOff val="15000"/>
                  </a:srgbClr>
                </a:solidFill>
                <a:latin typeface="微软雅黑" panose="020B0503020204020204" pitchFamily="34" charset="-122"/>
                <a:ea typeface="微软雅黑" panose="020B0503020204020204" pitchFamily="34" charset="-122"/>
              </a:rPr>
              <a:t>代码克隆会导致源代码的规模增大，即冗余，增加了资源的需求。这对嵌入式系统和手持设备的影响尤为明显。</a:t>
            </a:r>
            <a:endParaRPr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7" name="矩形 26"/>
          <p:cNvSpPr/>
          <p:nvPr/>
        </p:nvSpPr>
        <p:spPr>
          <a:xfrm>
            <a:off x="5977976" y="3634582"/>
            <a:ext cx="5331708" cy="810260"/>
          </a:xfrm>
          <a:prstGeom prst="rect">
            <a:avLst/>
          </a:prstGeom>
        </p:spPr>
        <p:txBody>
          <a:bodyPr wrap="square">
            <a:spAutoFit/>
          </a:bodyPr>
          <a:lstStyle/>
          <a:p>
            <a:pPr>
              <a:lnSpc>
                <a:spcPct val="130000"/>
              </a:lnSpc>
            </a:pPr>
            <a:r>
              <a:rPr dirty="0">
                <a:solidFill>
                  <a:srgbClr val="000000">
                    <a:lumMod val="85000"/>
                    <a:lumOff val="15000"/>
                  </a:srgbClr>
                </a:solidFill>
                <a:latin typeface="微软雅黑" panose="020B0503020204020204" pitchFamily="34" charset="-122"/>
                <a:ea typeface="微软雅黑" panose="020B0503020204020204" pitchFamily="34" charset="-122"/>
              </a:rPr>
              <a:t>克隆一段含有未知bug的代码</a:t>
            </a:r>
            <a:r>
              <a:rPr lang="zh-CN" dirty="0">
                <a:solidFill>
                  <a:srgbClr val="000000">
                    <a:lumMod val="85000"/>
                    <a:lumOff val="15000"/>
                  </a:srgbClr>
                </a:solidFill>
                <a:latin typeface="微软雅黑" panose="020B0503020204020204" pitchFamily="34" charset="-122"/>
                <a:ea typeface="微软雅黑" panose="020B0503020204020204" pitchFamily="34" charset="-122"/>
              </a:rPr>
              <a:t>，</a:t>
            </a:r>
            <a:r>
              <a:rPr dirty="0">
                <a:solidFill>
                  <a:srgbClr val="000000">
                    <a:lumMod val="85000"/>
                    <a:lumOff val="15000"/>
                  </a:srgbClr>
                </a:solidFill>
                <a:latin typeface="微软雅黑" panose="020B0503020204020204" pitchFamily="34" charset="-122"/>
                <a:ea typeface="微软雅黑" panose="020B0503020204020204" pitchFamily="34" charset="-122"/>
              </a:rPr>
              <a:t>可能会导致bug的繁育。</a:t>
            </a:r>
            <a:endParaRPr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9" name="矩形 28"/>
          <p:cNvSpPr/>
          <p:nvPr/>
        </p:nvSpPr>
        <p:spPr>
          <a:xfrm>
            <a:off x="5977976" y="5322880"/>
            <a:ext cx="5331708" cy="810260"/>
          </a:xfrm>
          <a:prstGeom prst="rect">
            <a:avLst/>
          </a:prstGeom>
        </p:spPr>
        <p:txBody>
          <a:bodyPr wrap="square">
            <a:spAutoFit/>
          </a:bodyPr>
          <a:lstStyle/>
          <a:p>
            <a:pPr>
              <a:lnSpc>
                <a:spcPct val="130000"/>
              </a:lnSpc>
            </a:pPr>
            <a:r>
              <a:rPr dirty="0">
                <a:solidFill>
                  <a:srgbClr val="000000">
                    <a:lumMod val="85000"/>
                    <a:lumOff val="15000"/>
                  </a:srgbClr>
                </a:solidFill>
                <a:latin typeface="微软雅黑" panose="020B0503020204020204" pitchFamily="34" charset="-122"/>
                <a:ea typeface="微软雅黑" panose="020B0503020204020204" pitchFamily="34" charset="-122"/>
              </a:rPr>
              <a:t>维护者修改一段代码时</a:t>
            </a:r>
            <a:r>
              <a:rPr lang="zh-CN" dirty="0">
                <a:solidFill>
                  <a:srgbClr val="000000">
                    <a:lumMod val="85000"/>
                    <a:lumOff val="15000"/>
                  </a:srgbClr>
                </a:solidFill>
                <a:latin typeface="微软雅黑" panose="020B0503020204020204" pitchFamily="34" charset="-122"/>
                <a:ea typeface="微软雅黑" panose="020B0503020204020204" pitchFamily="34" charset="-122"/>
              </a:rPr>
              <a:t>，</a:t>
            </a:r>
            <a:r>
              <a:rPr dirty="0">
                <a:solidFill>
                  <a:srgbClr val="000000">
                    <a:lumMod val="85000"/>
                    <a:lumOff val="15000"/>
                  </a:srgbClr>
                </a:solidFill>
                <a:latin typeface="微软雅黑" panose="020B0503020204020204" pitchFamily="34" charset="-122"/>
                <a:ea typeface="微软雅黑" panose="020B0503020204020204" pitchFamily="34" charset="-122"/>
              </a:rPr>
              <a:t>需对这段代码的所有克隆进行一致的修改</a:t>
            </a:r>
            <a:r>
              <a:rPr lang="zh-CN" dirty="0">
                <a:solidFill>
                  <a:srgbClr val="000000">
                    <a:lumMod val="85000"/>
                    <a:lumOff val="15000"/>
                  </a:srgbClr>
                </a:solidFill>
                <a:latin typeface="微软雅黑" panose="020B0503020204020204" pitchFamily="34" charset="-122"/>
                <a:ea typeface="微软雅黑" panose="020B0503020204020204" pitchFamily="34" charset="-122"/>
              </a:rPr>
              <a:t>，</a:t>
            </a:r>
            <a:r>
              <a:rPr dirty="0">
                <a:solidFill>
                  <a:srgbClr val="000000">
                    <a:lumMod val="85000"/>
                    <a:lumOff val="15000"/>
                  </a:srgbClr>
                </a:solidFill>
                <a:latin typeface="微软雅黑" panose="020B0503020204020204" pitchFamily="34" charset="-122"/>
                <a:ea typeface="微软雅黑" panose="020B0503020204020204" pitchFamily="34" charset="-122"/>
              </a:rPr>
              <a:t>若修改不一致则会引入新的bug。</a:t>
            </a:r>
            <a:endParaRPr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0" name="矩形 29"/>
          <p:cNvSpPr/>
          <p:nvPr/>
        </p:nvSpPr>
        <p:spPr>
          <a:xfrm>
            <a:off x="972524" y="2968539"/>
            <a:ext cx="1249680" cy="521970"/>
          </a:xfrm>
          <a:prstGeom prst="rect">
            <a:avLst/>
          </a:prstGeom>
        </p:spPr>
        <p:txBody>
          <a:bodyPr wrap="none">
            <a:spAutoFit/>
          </a:bodyPr>
          <a:lstStyle/>
          <a:p>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大约有</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972820" y="3429000"/>
            <a:ext cx="4688205" cy="1443990"/>
          </a:xfrm>
          <a:prstGeom prst="rect">
            <a:avLst/>
          </a:prstGeom>
          <a:noFill/>
        </p:spPr>
        <p:txBody>
          <a:bodyPr wrap="square" lIns="91438" tIns="45719" rIns="91438" bIns="45719" rtlCol="0">
            <a:spAutoFit/>
          </a:bodyPr>
          <a:lstStyle/>
          <a:p>
            <a:r>
              <a:rPr lang="en-US" altLang="zh-CN" sz="8800" dirty="0">
                <a:solidFill>
                  <a:schemeClr val="accent1"/>
                </a:solidFill>
                <a:latin typeface="微软雅黑" panose="020B0503020204020204" pitchFamily="34" charset="-122"/>
                <a:ea typeface="微软雅黑" panose="020B0503020204020204" pitchFamily="34" charset="-122"/>
              </a:rPr>
              <a:t>5%-20%</a:t>
            </a:r>
            <a:endParaRPr lang="en-US" altLang="zh-CN" sz="3200" dirty="0">
              <a:solidFill>
                <a:schemeClr val="accent1"/>
              </a:solidFill>
              <a:latin typeface="微软雅黑" panose="020B0503020204020204" pitchFamily="34" charset="-122"/>
              <a:ea typeface="微软雅黑" panose="020B0503020204020204" pitchFamily="34" charset="-122"/>
            </a:endParaRPr>
          </a:p>
        </p:txBody>
      </p:sp>
      <p:sp>
        <p:nvSpPr>
          <p:cNvPr id="5" name="矩形 4"/>
          <p:cNvSpPr/>
          <p:nvPr/>
        </p:nvSpPr>
        <p:spPr>
          <a:xfrm>
            <a:off x="972524" y="4800514"/>
            <a:ext cx="4450080" cy="521970"/>
          </a:xfrm>
          <a:prstGeom prst="rect">
            <a:avLst/>
          </a:prstGeom>
        </p:spPr>
        <p:txBody>
          <a:bodyPr wrap="none">
            <a:spAutoFit/>
          </a:bodyPr>
          <a:p>
            <a:r>
              <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rPr>
              <a:t>的软件系统中包含重复代码</a:t>
            </a:r>
            <a:endParaRPr lang="zh-CN" altLang="en-US" sz="28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问题定义</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TWO</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问题定义</a:t>
            </a:r>
            <a:endParaRPr kumimoji="1" lang="zh-CN" altLang="en-US" dirty="0"/>
          </a:p>
        </p:txBody>
      </p:sp>
      <p:graphicFrame>
        <p:nvGraphicFramePr>
          <p:cNvPr id="14" name="图表 13"/>
          <p:cNvGraphicFramePr/>
          <p:nvPr/>
        </p:nvGraphicFramePr>
        <p:xfrm>
          <a:off x="585683" y="1566333"/>
          <a:ext cx="4179466" cy="4549079"/>
        </p:xfrm>
        <a:graphic>
          <a:graphicData uri="http://schemas.openxmlformats.org/drawingml/2006/chart">
            <c:chart xmlns:c="http://schemas.openxmlformats.org/drawingml/2006/chart" xmlns:r="http://schemas.openxmlformats.org/officeDocument/2006/relationships" r:id="rId1"/>
          </a:graphicData>
        </a:graphic>
      </p:graphicFrame>
      <p:sp>
        <p:nvSpPr>
          <p:cNvPr id="15" name="任意多边形 5"/>
          <p:cNvSpPr/>
          <p:nvPr/>
        </p:nvSpPr>
        <p:spPr>
          <a:xfrm>
            <a:off x="3691834" y="1475791"/>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w="12700" cap="flat" cmpd="sng" algn="ctr">
            <a:solidFill>
              <a:schemeClr val="tx1">
                <a:lumMod val="85000"/>
                <a:lumOff val="15000"/>
              </a:schemeClr>
            </a:solidFill>
            <a:prstDash val="solid"/>
            <a:miter lim="800000"/>
          </a:ln>
          <a:effectLst/>
        </p:spPr>
        <p:txBody>
          <a:bodyPr rtlCol="0" anchor="ctr"/>
          <a:lstStyle/>
          <a:p>
            <a:pPr algn="ctr" defTabSz="914400">
              <a:defRPr/>
            </a:pPr>
            <a:endParaRPr lang="zh-CN" altLang="en-US" kern="0">
              <a:solidFill>
                <a:prstClr val="white"/>
              </a:solidFill>
              <a:latin typeface="微软雅黑" panose="020B0503020204020204" pitchFamily="34" charset="-122"/>
              <a:ea typeface="微软雅黑" panose="020B0503020204020204" pitchFamily="34" charset="-122"/>
            </a:endParaRPr>
          </a:p>
        </p:txBody>
      </p:sp>
      <p:sp>
        <p:nvSpPr>
          <p:cNvPr id="16" name="矩形 15"/>
          <p:cNvSpPr/>
          <p:nvPr/>
        </p:nvSpPr>
        <p:spPr>
          <a:xfrm>
            <a:off x="4769485" y="891540"/>
            <a:ext cx="3794760" cy="521970"/>
          </a:xfrm>
          <a:prstGeom prst="rect">
            <a:avLst/>
          </a:prstGeom>
        </p:spPr>
        <p:txBody>
          <a:bodyPr wrap="square">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基于代码文本的相似</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
        <p:nvSpPr>
          <p:cNvPr id="18" name="矩形 17"/>
          <p:cNvSpPr/>
          <p:nvPr/>
        </p:nvSpPr>
        <p:spPr>
          <a:xfrm>
            <a:off x="5462270" y="4123690"/>
            <a:ext cx="4257040" cy="521970"/>
          </a:xfrm>
          <a:prstGeom prst="rect">
            <a:avLst/>
          </a:prstGeom>
        </p:spPr>
        <p:txBody>
          <a:bodyPr wrap="square">
            <a:spAutoFit/>
          </a:bodyPr>
          <a:lstStyle/>
          <a:p>
            <a:r>
              <a:rPr lang="zh-CN" altLang="en-US" sz="2800" b="1" dirty="0">
                <a:solidFill>
                  <a:schemeClr val="accent2"/>
                </a:solidFill>
                <a:latin typeface="微软雅黑" panose="020B0503020204020204" pitchFamily="34" charset="-122"/>
                <a:ea typeface="微软雅黑" panose="020B0503020204020204" pitchFamily="34" charset="-122"/>
              </a:rPr>
              <a:t>基于功能（语义</a:t>
            </a:r>
            <a:r>
              <a:rPr lang="zh-CN" altLang="en-US" sz="2800" b="1" dirty="0">
                <a:solidFill>
                  <a:schemeClr val="accent2"/>
                </a:solidFill>
                <a:latin typeface="微软雅黑" panose="020B0503020204020204" pitchFamily="34" charset="-122"/>
                <a:ea typeface="微软雅黑" panose="020B0503020204020204" pitchFamily="34" charset="-122"/>
              </a:rPr>
              <a:t>）的相似</a:t>
            </a:r>
            <a:endParaRPr lang="zh-CN" altLang="en-US" sz="2800" b="1" dirty="0">
              <a:solidFill>
                <a:schemeClr val="accent2"/>
              </a:solidFill>
              <a:latin typeface="微软雅黑" panose="020B0503020204020204" pitchFamily="34" charset="-122"/>
              <a:ea typeface="微软雅黑" panose="020B0503020204020204" pitchFamily="34" charset="-122"/>
            </a:endParaRPr>
          </a:p>
        </p:txBody>
      </p:sp>
      <p:sp>
        <p:nvSpPr>
          <p:cNvPr id="19" name="任意多边形 11"/>
          <p:cNvSpPr/>
          <p:nvPr/>
        </p:nvSpPr>
        <p:spPr>
          <a:xfrm flipV="1">
            <a:off x="4387612" y="4035380"/>
            <a:ext cx="5809826"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w="12700" cap="flat" cmpd="sng" algn="ctr">
            <a:solidFill>
              <a:schemeClr val="tx1">
                <a:lumMod val="85000"/>
                <a:lumOff val="15000"/>
              </a:schemeClr>
            </a:solidFill>
            <a:prstDash val="solid"/>
            <a:miter lim="800000"/>
          </a:ln>
          <a:effectLst/>
        </p:spPr>
        <p:txBody>
          <a:bodyPr rtlCol="0" anchor="ctr"/>
          <a:lstStyle/>
          <a:p>
            <a:pPr algn="ctr" defTabSz="914400">
              <a:defRPr/>
            </a:pPr>
            <a:endParaRPr lang="zh-CN" altLang="en-US" kern="0">
              <a:solidFill>
                <a:srgbClr val="000000">
                  <a:lumMod val="85000"/>
                  <a:lumOff val="15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PART</a:t>
            </a:r>
            <a:r>
              <a:rPr kumimoji="1" lang="zh-CN" altLang="en-US" dirty="0"/>
              <a:t> </a:t>
            </a:r>
            <a:r>
              <a:rPr kumimoji="1" lang="en-US" altLang="zh-CN" dirty="0"/>
              <a:t>TWO</a:t>
            </a:r>
            <a:endParaRPr kumimoji="1" lang="en-US" altLang="zh-CN" dirty="0"/>
          </a:p>
        </p:txBody>
      </p:sp>
      <p:sp>
        <p:nvSpPr>
          <p:cNvPr id="4" name="文本占位符 3"/>
          <p:cNvSpPr>
            <a:spLocks noGrp="1"/>
          </p:cNvSpPr>
          <p:nvPr>
            <p:ph type="body" sz="quarter" idx="12"/>
          </p:nvPr>
        </p:nvSpPr>
        <p:spPr/>
        <p:txBody>
          <a:bodyPr/>
          <a:lstStyle/>
          <a:p>
            <a:r>
              <a:rPr kumimoji="1" lang="zh-CN" altLang="en-US" dirty="0"/>
              <a:t>问题定义</a:t>
            </a:r>
            <a:endParaRPr kumimoji="1" lang="zh-CN" altLang="en-US" dirty="0"/>
          </a:p>
        </p:txBody>
      </p:sp>
      <p:sp>
        <p:nvSpPr>
          <p:cNvPr id="21" name="L 形 20"/>
          <p:cNvSpPr/>
          <p:nvPr/>
        </p:nvSpPr>
        <p:spPr>
          <a:xfrm rot="2686645">
            <a:off x="4407754" y="2077532"/>
            <a:ext cx="1820938" cy="1838258"/>
          </a:xfrm>
          <a:prstGeom prst="corner">
            <a:avLst/>
          </a:prstGeom>
          <a:solidFill>
            <a:schemeClr val="accent2"/>
          </a:solidFill>
          <a:ln w="12700" cap="flat" cmpd="sng" algn="ctr">
            <a:noFill/>
            <a:prstDash val="solid"/>
            <a:miter lim="800000"/>
          </a:ln>
          <a:effectLst/>
        </p:spPr>
        <p:txBody>
          <a:bodyPr rtlCol="0" anchor="ctr"/>
          <a:lstStyle/>
          <a:p>
            <a:pPr algn="ctr" defTabSz="685800">
              <a:defRPr/>
            </a:pPr>
            <a:endParaRPr lang="zh-CN" altLang="en-US" sz="2700" kern="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2" name="L 形 21"/>
          <p:cNvSpPr/>
          <p:nvPr/>
        </p:nvSpPr>
        <p:spPr>
          <a:xfrm rot="8086645">
            <a:off x="5953185" y="2082916"/>
            <a:ext cx="1808999" cy="1772856"/>
          </a:xfrm>
          <a:prstGeom prst="corner">
            <a:avLst/>
          </a:prstGeom>
          <a:solidFill>
            <a:schemeClr val="accent1"/>
          </a:solidFill>
          <a:ln w="12700" cap="flat" cmpd="sng" algn="ctr">
            <a:noFill/>
            <a:prstDash val="solid"/>
            <a:miter lim="800000"/>
          </a:ln>
          <a:effectLst/>
        </p:spPr>
        <p:txBody>
          <a:bodyPr rtlCol="0" anchor="ctr"/>
          <a:lstStyle/>
          <a:p>
            <a:pPr algn="ctr" defTabSz="685800">
              <a:defRPr/>
            </a:pPr>
            <a:endParaRPr lang="zh-CN" altLang="en-US" sz="2700" kern="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3" name="L 形 22"/>
          <p:cNvSpPr/>
          <p:nvPr/>
        </p:nvSpPr>
        <p:spPr>
          <a:xfrm rot="13486645">
            <a:off x="5968158" y="3603286"/>
            <a:ext cx="1819350" cy="1819350"/>
          </a:xfrm>
          <a:prstGeom prst="corner">
            <a:avLst/>
          </a:prstGeom>
          <a:solidFill>
            <a:schemeClr val="accent2"/>
          </a:solidFill>
          <a:ln w="12700" cap="flat" cmpd="sng" algn="ctr">
            <a:noFill/>
            <a:prstDash val="solid"/>
            <a:miter lim="800000"/>
          </a:ln>
          <a:effectLst/>
        </p:spPr>
        <p:txBody>
          <a:bodyPr rtlCol="0" anchor="ctr"/>
          <a:lstStyle/>
          <a:p>
            <a:pPr algn="ctr" defTabSz="685800">
              <a:defRPr/>
            </a:pPr>
            <a:endParaRPr lang="zh-CN" altLang="en-US" sz="2700" kern="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4" name="L 形 23"/>
          <p:cNvSpPr/>
          <p:nvPr/>
        </p:nvSpPr>
        <p:spPr>
          <a:xfrm rot="18886645">
            <a:off x="4439908" y="3641424"/>
            <a:ext cx="1819350" cy="1819350"/>
          </a:xfrm>
          <a:prstGeom prst="corner">
            <a:avLst/>
          </a:prstGeom>
          <a:solidFill>
            <a:schemeClr val="accent1"/>
          </a:solidFill>
          <a:ln w="12700" cap="flat" cmpd="sng" algn="ctr">
            <a:noFill/>
            <a:prstDash val="solid"/>
            <a:miter lim="800000"/>
          </a:ln>
          <a:effectLst/>
        </p:spPr>
        <p:txBody>
          <a:bodyPr rtlCol="0" anchor="ctr"/>
          <a:lstStyle/>
          <a:p>
            <a:pPr algn="ctr" defTabSz="685800">
              <a:defRPr/>
            </a:pPr>
            <a:endParaRPr lang="zh-CN" altLang="en-US" sz="2700" kern="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29" name="矩形 28"/>
          <p:cNvSpPr/>
          <p:nvPr/>
        </p:nvSpPr>
        <p:spPr>
          <a:xfrm>
            <a:off x="9302606" y="1567508"/>
            <a:ext cx="1037590" cy="398780"/>
          </a:xfrm>
          <a:prstGeom prst="rect">
            <a:avLst/>
          </a:prstGeom>
        </p:spPr>
        <p:txBody>
          <a:bodyPr wrap="none">
            <a:spAutoFit/>
          </a:bodyPr>
          <a:lstStyle/>
          <a:p>
            <a:r>
              <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rPr>
              <a:t>Type II</a:t>
            </a:r>
            <a:endPar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0" name="矩形 29"/>
          <p:cNvSpPr/>
          <p:nvPr/>
        </p:nvSpPr>
        <p:spPr>
          <a:xfrm>
            <a:off x="8414385" y="2002155"/>
            <a:ext cx="3067685" cy="929640"/>
          </a:xfrm>
          <a:prstGeom prst="rect">
            <a:avLst/>
          </a:prstGeom>
        </p:spPr>
        <p:txBody>
          <a:bodyPr wrap="square">
            <a:spAutoFit/>
          </a:bodyPr>
          <a:lstStyle/>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只有标识符、字面值(literals)、</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类型、布局和注释不同，</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在结构、语法上相同</a:t>
            </a:r>
            <a:r>
              <a:rPr sz="1200" dirty="0">
                <a:solidFill>
                  <a:srgbClr val="000000">
                    <a:lumMod val="85000"/>
                    <a:lumOff val="15000"/>
                  </a:srgbClr>
                </a:solidFill>
                <a:latin typeface="微软雅黑" panose="020B0503020204020204" pitchFamily="34" charset="-122"/>
                <a:ea typeface="微软雅黑" panose="020B0503020204020204" pitchFamily="34" charset="-122"/>
              </a:rPr>
              <a:t>。</a:t>
            </a:r>
            <a:endParaRPr sz="120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1" name="矩形 30"/>
          <p:cNvSpPr/>
          <p:nvPr/>
        </p:nvSpPr>
        <p:spPr>
          <a:xfrm>
            <a:off x="9414366" y="3892205"/>
            <a:ext cx="1134110" cy="398780"/>
          </a:xfrm>
          <a:prstGeom prst="rect">
            <a:avLst/>
          </a:prstGeom>
        </p:spPr>
        <p:txBody>
          <a:bodyPr wrap="none">
            <a:spAutoFit/>
          </a:bodyPr>
          <a:lstStyle/>
          <a:p>
            <a:r>
              <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rPr>
              <a:t>Type IV</a:t>
            </a:r>
            <a:endPar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2" name="矩形 31"/>
          <p:cNvSpPr/>
          <p:nvPr/>
        </p:nvSpPr>
        <p:spPr>
          <a:xfrm>
            <a:off x="8414556" y="4337942"/>
            <a:ext cx="2814918" cy="650240"/>
          </a:xfrm>
          <a:prstGeom prst="rect">
            <a:avLst/>
          </a:prstGeom>
        </p:spPr>
        <p:txBody>
          <a:bodyPr wrap="square">
            <a:spAutoFit/>
          </a:bodyPr>
          <a:lstStyle/>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在语法上不相似，</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但是仍然在语义上相同。</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3" name="矩形 32"/>
          <p:cNvSpPr/>
          <p:nvPr/>
        </p:nvSpPr>
        <p:spPr>
          <a:xfrm>
            <a:off x="1812812" y="1567508"/>
            <a:ext cx="952500" cy="398780"/>
          </a:xfrm>
          <a:prstGeom prst="rect">
            <a:avLst/>
          </a:prstGeom>
        </p:spPr>
        <p:txBody>
          <a:bodyPr wrap="none">
            <a:spAutoFit/>
          </a:bodyPr>
          <a:lstStyle/>
          <a:p>
            <a:pPr algn="r"/>
            <a:r>
              <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rPr>
              <a:t>Type I</a:t>
            </a:r>
            <a:endPar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4" name="矩形 33"/>
          <p:cNvSpPr/>
          <p:nvPr/>
        </p:nvSpPr>
        <p:spPr>
          <a:xfrm>
            <a:off x="823595" y="2002155"/>
            <a:ext cx="2930525" cy="650240"/>
          </a:xfrm>
          <a:prstGeom prst="rect">
            <a:avLst/>
          </a:prstGeom>
        </p:spPr>
        <p:txBody>
          <a:bodyPr wrap="square">
            <a:spAutoFit/>
          </a:bodyPr>
          <a:lstStyle/>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只有空白符、代码布局、注释不同，</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其他地方完全相同。</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5" name="矩形 34"/>
          <p:cNvSpPr/>
          <p:nvPr/>
        </p:nvSpPr>
        <p:spPr>
          <a:xfrm>
            <a:off x="1727087" y="3837595"/>
            <a:ext cx="1122680" cy="398780"/>
          </a:xfrm>
          <a:prstGeom prst="rect">
            <a:avLst/>
          </a:prstGeom>
        </p:spPr>
        <p:txBody>
          <a:bodyPr wrap="none">
            <a:spAutoFit/>
          </a:bodyPr>
          <a:lstStyle/>
          <a:p>
            <a:pPr algn="r"/>
            <a:r>
              <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rPr>
              <a:t>Type III</a:t>
            </a:r>
            <a:endParaRPr lang="en-US" altLang="zh-CN" sz="2000" b="1" dirty="0">
              <a:solidFill>
                <a:srgbClr val="000000">
                  <a:lumMod val="85000"/>
                  <a:lumOff val="15000"/>
                </a:srgbClr>
              </a:solidFill>
              <a:latin typeface="微软雅黑" panose="020B0503020204020204" pitchFamily="34" charset="-122"/>
              <a:ea typeface="微软雅黑" panose="020B0503020204020204" pitchFamily="34" charset="-122"/>
            </a:endParaRPr>
          </a:p>
        </p:txBody>
      </p:sp>
      <p:sp>
        <p:nvSpPr>
          <p:cNvPr id="36" name="矩形 35"/>
          <p:cNvSpPr/>
          <p:nvPr/>
        </p:nvSpPr>
        <p:spPr>
          <a:xfrm>
            <a:off x="898358" y="4337942"/>
            <a:ext cx="2781989" cy="929640"/>
          </a:xfrm>
          <a:prstGeom prst="rect">
            <a:avLst/>
          </a:prstGeom>
        </p:spPr>
        <p:txBody>
          <a:bodyPr wrap="square">
            <a:spAutoFit/>
          </a:bodyPr>
          <a:lstStyle/>
          <a:p>
            <a:pPr algn="ctr">
              <a:lnSpc>
                <a:spcPct val="130000"/>
              </a:lnSpc>
            </a:pPr>
            <a:r>
              <a:rPr sz="1400" dirty="0">
                <a:solidFill>
                  <a:srgbClr val="000000">
                    <a:lumMod val="85000"/>
                    <a:lumOff val="15000"/>
                  </a:srgbClr>
                </a:solidFill>
                <a:latin typeface="微软雅黑" panose="020B0503020204020204" pitchFamily="34" charset="-122"/>
                <a:ea typeface="微软雅黑" panose="020B0503020204020204" pitchFamily="34" charset="-122"/>
              </a:rPr>
              <a:t>除了标识符、字面值、类型、布局和注释的不同之外，语句还有可能被修改、增加和删除。</a:t>
            </a:r>
            <a:endParaRPr sz="1400" dirty="0">
              <a:solidFill>
                <a:srgbClr val="000000">
                  <a:lumMod val="85000"/>
                  <a:lumOff val="15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方法和技术</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3371</Words>
  <Application>WPS 演示</Application>
  <PresentationFormat>宽屏</PresentationFormat>
  <Paragraphs>289</Paragraphs>
  <Slides>22</Slides>
  <Notes>25</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7" baseType="lpstr">
      <vt:lpstr>Arial</vt:lpstr>
      <vt:lpstr>宋体</vt:lpstr>
      <vt:lpstr>Wingdings</vt:lpstr>
      <vt:lpstr>微软雅黑</vt:lpstr>
      <vt:lpstr>Segoe UI Light</vt:lpstr>
      <vt:lpstr>Century Gothic</vt:lpstr>
      <vt:lpstr>Segoe UI Light</vt:lpstr>
      <vt:lpstr>News Gothic MT</vt:lpstr>
      <vt:lpstr>Arial</vt:lpstr>
      <vt:lpstr>Arial Unicode MS</vt:lpstr>
      <vt:lpstr>Calibri</vt:lpstr>
      <vt:lpstr>Wingdings</vt:lpstr>
      <vt:lpstr>模板页面</vt:lpstr>
      <vt:lpstr>OfficePLUS</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15-TQY</cp:lastModifiedBy>
  <cp:revision>77</cp:revision>
  <dcterms:created xsi:type="dcterms:W3CDTF">2015-08-18T02:51:00Z</dcterms:created>
  <dcterms:modified xsi:type="dcterms:W3CDTF">2020-04-16T21:10:59Z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KSOProductBuildVer">
    <vt:lpwstr>2052-11.1.0.9584</vt:lpwstr>
  </property>
</Properties>
</file>