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87cb1fc4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87cb1fc4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87cb1fc4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87cb1fc4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87cb1fc49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87cb1fc49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87cb1fc4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87cb1fc4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87cb1fc49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87cb1fc4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87cb1fc4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87cb1fc4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5.png"/><Relationship Id="rId10" Type="http://schemas.openxmlformats.org/officeDocument/2006/relationships/image" Target="../media/image13.png"/><Relationship Id="rId9"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574825"/>
            <a:ext cx="8520600" cy="4278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t/>
            </a:r>
            <a:endParaRPr sz="5000">
              <a:solidFill>
                <a:srgbClr val="FFFFFF"/>
              </a:solidFill>
              <a:latin typeface="Roboto"/>
              <a:ea typeface="Roboto"/>
              <a:cs typeface="Roboto"/>
              <a:sym typeface="Roboto"/>
            </a:endParaRPr>
          </a:p>
          <a:p>
            <a:pPr indent="0" lvl="0" marL="0" rtl="0" algn="ctr">
              <a:spcBef>
                <a:spcPts val="0"/>
              </a:spcBef>
              <a:spcAft>
                <a:spcPts val="0"/>
              </a:spcAft>
              <a:buNone/>
            </a:pPr>
            <a:r>
              <a:t/>
            </a:r>
            <a:endParaRPr sz="5000">
              <a:solidFill>
                <a:srgbClr val="FFFFFF"/>
              </a:solidFill>
              <a:latin typeface="Roboto"/>
              <a:ea typeface="Roboto"/>
              <a:cs typeface="Roboto"/>
              <a:sym typeface="Roboto"/>
            </a:endParaRPr>
          </a:p>
          <a:p>
            <a:pPr indent="0" lvl="0" marL="0" rtl="0" algn="ctr">
              <a:spcBef>
                <a:spcPts val="0"/>
              </a:spcBef>
              <a:spcAft>
                <a:spcPts val="0"/>
              </a:spcAft>
              <a:buNone/>
            </a:pPr>
            <a:r>
              <a:rPr lang="en-GB" sz="5000">
                <a:solidFill>
                  <a:srgbClr val="FFFFFF"/>
                </a:solidFill>
                <a:latin typeface="Roboto"/>
                <a:ea typeface="Roboto"/>
                <a:cs typeface="Roboto"/>
                <a:sym typeface="Roboto"/>
              </a:rPr>
              <a:t>ATLAS AUTOENCODERS</a:t>
            </a:r>
            <a:endParaRPr sz="5000">
              <a:solidFill>
                <a:srgbClr val="FFFFFF"/>
              </a:solidFill>
              <a:latin typeface="Roboto"/>
              <a:ea typeface="Roboto"/>
              <a:cs typeface="Roboto"/>
              <a:sym typeface="Roboto"/>
            </a:endParaRPr>
          </a:p>
          <a:p>
            <a:pPr indent="0" lvl="0" marL="0" rtl="0" algn="ctr">
              <a:spcBef>
                <a:spcPts val="0"/>
              </a:spcBef>
              <a:spcAft>
                <a:spcPts val="0"/>
              </a:spcAft>
              <a:buNone/>
            </a:pPr>
            <a:r>
              <a:rPr lang="en-GB" sz="2300">
                <a:solidFill>
                  <a:srgbClr val="93C47D"/>
                </a:solidFill>
                <a:latin typeface="Roboto"/>
                <a:ea typeface="Roboto"/>
                <a:cs typeface="Roboto"/>
                <a:sym typeface="Roboto"/>
              </a:rPr>
              <a:t>Evaluation exercise for Google Summer of Code</a:t>
            </a:r>
            <a:endParaRPr sz="5000">
              <a:solidFill>
                <a:srgbClr val="FFFFFF"/>
              </a:solidFill>
              <a:latin typeface="Roboto"/>
              <a:ea typeface="Roboto"/>
              <a:cs typeface="Roboto"/>
              <a:sym typeface="Roboto"/>
            </a:endParaRPr>
          </a:p>
          <a:p>
            <a:pPr indent="0" lvl="0" marL="0" rtl="0" algn="ctr">
              <a:spcBef>
                <a:spcPts val="0"/>
              </a:spcBef>
              <a:spcAft>
                <a:spcPts val="0"/>
              </a:spcAft>
              <a:buNone/>
            </a:pPr>
            <a:r>
              <a:t/>
            </a:r>
            <a:endParaRPr sz="5000">
              <a:solidFill>
                <a:srgbClr val="FFFFFF"/>
              </a:solidFill>
              <a:latin typeface="Roboto"/>
              <a:ea typeface="Roboto"/>
              <a:cs typeface="Roboto"/>
              <a:sym typeface="Roboto"/>
            </a:endParaRPr>
          </a:p>
          <a:p>
            <a:pPr indent="0" lvl="0" marL="0" rtl="0" algn="r">
              <a:spcBef>
                <a:spcPts val="0"/>
              </a:spcBef>
              <a:spcAft>
                <a:spcPts val="0"/>
              </a:spcAft>
              <a:buNone/>
            </a:pPr>
            <a:r>
              <a:t/>
            </a:r>
            <a:endParaRPr sz="5000">
              <a:solidFill>
                <a:srgbClr val="FFFFFF"/>
              </a:solidFill>
              <a:latin typeface="Roboto"/>
              <a:ea typeface="Roboto"/>
              <a:cs typeface="Roboto"/>
              <a:sym typeface="Roboto"/>
            </a:endParaRPr>
          </a:p>
          <a:p>
            <a:pPr indent="0" lvl="0" marL="0" rtl="0" algn="r">
              <a:spcBef>
                <a:spcPts val="0"/>
              </a:spcBef>
              <a:spcAft>
                <a:spcPts val="0"/>
              </a:spcAft>
              <a:buNone/>
            </a:pPr>
            <a:r>
              <a:t/>
            </a:r>
            <a:endParaRPr sz="2857">
              <a:solidFill>
                <a:srgbClr val="FFFFFF"/>
              </a:solidFill>
              <a:latin typeface="Roboto"/>
              <a:ea typeface="Roboto"/>
              <a:cs typeface="Roboto"/>
              <a:sym typeface="Roboto"/>
            </a:endParaRPr>
          </a:p>
          <a:p>
            <a:pPr indent="0" lvl="0" marL="0" rtl="0" algn="r">
              <a:spcBef>
                <a:spcPts val="0"/>
              </a:spcBef>
              <a:spcAft>
                <a:spcPts val="0"/>
              </a:spcAft>
              <a:buNone/>
            </a:pPr>
            <a:r>
              <a:t/>
            </a:r>
            <a:endParaRPr sz="2857">
              <a:solidFill>
                <a:srgbClr val="FFFFFF"/>
              </a:solidFill>
              <a:latin typeface="Roboto"/>
              <a:ea typeface="Roboto"/>
              <a:cs typeface="Roboto"/>
              <a:sym typeface="Roboto"/>
            </a:endParaRPr>
          </a:p>
          <a:p>
            <a:pPr indent="0" lvl="0" marL="0" rtl="0" algn="r">
              <a:spcBef>
                <a:spcPts val="0"/>
              </a:spcBef>
              <a:spcAft>
                <a:spcPts val="0"/>
              </a:spcAft>
              <a:buNone/>
            </a:pPr>
            <a:r>
              <a:t/>
            </a:r>
            <a:endParaRPr sz="2857">
              <a:solidFill>
                <a:srgbClr val="FFFFFF"/>
              </a:solidFill>
              <a:latin typeface="Roboto"/>
              <a:ea typeface="Roboto"/>
              <a:cs typeface="Roboto"/>
              <a:sym typeface="Roboto"/>
            </a:endParaRPr>
          </a:p>
          <a:p>
            <a:pPr indent="0" lvl="0" marL="0" rtl="0" algn="r">
              <a:spcBef>
                <a:spcPts val="0"/>
              </a:spcBef>
              <a:spcAft>
                <a:spcPts val="0"/>
              </a:spcAft>
              <a:buNone/>
            </a:pPr>
            <a:r>
              <a:t/>
            </a:r>
            <a:endParaRPr sz="2550">
              <a:solidFill>
                <a:srgbClr val="FFFFFF"/>
              </a:solidFill>
              <a:latin typeface="Roboto"/>
              <a:ea typeface="Roboto"/>
              <a:cs typeface="Roboto"/>
              <a:sym typeface="Roboto"/>
            </a:endParaRPr>
          </a:p>
          <a:p>
            <a:pPr indent="0" lvl="0" marL="0" rtl="0" algn="r">
              <a:spcBef>
                <a:spcPts val="0"/>
              </a:spcBef>
              <a:spcAft>
                <a:spcPts val="0"/>
              </a:spcAft>
              <a:buNone/>
            </a:pPr>
            <a:r>
              <a:rPr lang="en-GB" sz="2550">
                <a:solidFill>
                  <a:srgbClr val="FFFFFF"/>
                </a:solidFill>
                <a:latin typeface="Roboto"/>
                <a:ea typeface="Roboto"/>
                <a:cs typeface="Roboto"/>
                <a:sym typeface="Roboto"/>
              </a:rPr>
              <a:t>NIHARIKA</a:t>
            </a:r>
            <a:endParaRPr sz="2550">
              <a:solidFill>
                <a:srgbClr val="FFFFFF"/>
              </a:solidFill>
              <a:latin typeface="Roboto"/>
              <a:ea typeface="Roboto"/>
              <a:cs typeface="Roboto"/>
              <a:sym typeface="Roboto"/>
            </a:endParaRPr>
          </a:p>
          <a:p>
            <a:pPr indent="0" lvl="0" marL="0" rtl="0" algn="r">
              <a:spcBef>
                <a:spcPts val="0"/>
              </a:spcBef>
              <a:spcAft>
                <a:spcPts val="0"/>
              </a:spcAft>
              <a:buNone/>
            </a:pPr>
            <a:r>
              <a:rPr lang="en-GB" sz="2550">
                <a:solidFill>
                  <a:srgbClr val="FFFFFF"/>
                </a:solidFill>
                <a:latin typeface="Roboto"/>
                <a:ea typeface="Roboto"/>
                <a:cs typeface="Roboto"/>
                <a:sym typeface="Roboto"/>
              </a:rPr>
              <a:t>niharikacpl@gmail.com</a:t>
            </a:r>
            <a:endParaRPr sz="255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GB" sz="1350">
                <a:solidFill>
                  <a:srgbClr val="000000"/>
                </a:solidFill>
                <a:latin typeface="Roboto"/>
                <a:ea typeface="Roboto"/>
                <a:cs typeface="Roboto"/>
                <a:sym typeface="Roboto"/>
              </a:rPr>
              <a:t>For recording extensive information, storage is one of the limiting factors. Autoencoder has been leveraged for storing significant events in the ATLAS detector by compressing the data. </a:t>
            </a:r>
            <a:endParaRPr sz="1350">
              <a:solidFill>
                <a:srgbClr val="000000"/>
              </a:solidFill>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GB" sz="1350">
                <a:solidFill>
                  <a:srgbClr val="000000"/>
                </a:solidFill>
                <a:latin typeface="Roboto"/>
                <a:ea typeface="Roboto"/>
                <a:cs typeface="Roboto"/>
                <a:sym typeface="Roboto"/>
              </a:rPr>
              <a:t>In the given dataset, we have rows of variable length which contains event-specifiers followed by the kinematic features for each object in the event. The task is to compress the four-momentum of a sample of simulated particles from 4 to 3 variables for jet particles in every event. This task has to be achieved using autoencoders.</a:t>
            </a:r>
            <a:endParaRPr sz="1350">
              <a:solidFill>
                <a:srgbClr val="000000"/>
              </a:solidFill>
              <a:latin typeface="Roboto"/>
              <a:ea typeface="Roboto"/>
              <a:cs typeface="Roboto"/>
              <a:sym typeface="Roboto"/>
            </a:endParaRPr>
          </a:p>
          <a:p>
            <a:pPr indent="0" lvl="0" marL="0" rtl="0" algn="just">
              <a:spcBef>
                <a:spcPts val="1200"/>
              </a:spcBef>
              <a:spcAft>
                <a:spcPts val="1200"/>
              </a:spcAft>
              <a:buNone/>
            </a:pPr>
            <a:r>
              <a:rPr lang="en-GB" sz="1350">
                <a:solidFill>
                  <a:srgbClr val="000000"/>
                </a:solidFill>
                <a:latin typeface="Roboto"/>
                <a:ea typeface="Roboto"/>
                <a:cs typeface="Roboto"/>
                <a:sym typeface="Roboto"/>
              </a:rPr>
              <a:t>An </a:t>
            </a:r>
            <a:r>
              <a:rPr b="1" lang="en-GB" sz="1350">
                <a:solidFill>
                  <a:srgbClr val="000000"/>
                </a:solidFill>
                <a:latin typeface="Roboto"/>
                <a:ea typeface="Roboto"/>
                <a:cs typeface="Roboto"/>
                <a:sym typeface="Roboto"/>
              </a:rPr>
              <a:t>autoencoder </a:t>
            </a:r>
            <a:r>
              <a:rPr lang="en-GB" sz="1350">
                <a:solidFill>
                  <a:srgbClr val="000000"/>
                </a:solidFill>
                <a:latin typeface="Roboto"/>
                <a:ea typeface="Roboto"/>
                <a:cs typeface="Roboto"/>
                <a:sym typeface="Roboto"/>
              </a:rPr>
              <a:t>is a type of artificial neural network used to generate numerically encoded representation of data. It is an encoder-decoder structure having the same number of nodes (neurons) in the input and output layer. The data passed into the autoencoder is first encoded (compressed) by the first half (encoder) of the neural network and then decoded (decompressed to original size) by the second half of the neural network called a decoder. There is always a possibility of information loss while encoding the dataset, which forms the basis of deciding the loss optimization (loss function) of the neural network.</a:t>
            </a:r>
            <a:endParaRPr sz="135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p:nvPr/>
        </p:nvSpPr>
        <p:spPr>
          <a:xfrm>
            <a:off x="394225" y="2772725"/>
            <a:ext cx="8338200" cy="2039400"/>
          </a:xfrm>
          <a:prstGeom prst="rect">
            <a:avLst/>
          </a:prstGeom>
          <a:solidFill>
            <a:srgbClr val="3C78D8"/>
          </a:solid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AutoNum type="arabicParenR"/>
            </a:pPr>
            <a:r>
              <a:rPr lang="en-GB" sz="1300">
                <a:solidFill>
                  <a:srgbClr val="FFFFFF"/>
                </a:solidFill>
              </a:rPr>
              <a:t>Loop over each row in dataset </a:t>
            </a:r>
            <a:endParaRPr sz="1300">
              <a:solidFill>
                <a:srgbClr val="FFFFFF"/>
              </a:solidFill>
            </a:endParaRPr>
          </a:p>
          <a:p>
            <a:pPr indent="-311150" lvl="1" marL="914400" rtl="0" algn="l">
              <a:lnSpc>
                <a:spcPct val="115000"/>
              </a:lnSpc>
              <a:spcBef>
                <a:spcPts val="0"/>
              </a:spcBef>
              <a:spcAft>
                <a:spcPts val="0"/>
              </a:spcAft>
              <a:buClr>
                <a:srgbClr val="FFFFFF"/>
              </a:buClr>
              <a:buSzPts val="1300"/>
              <a:buAutoNum type="alphaLcParenR"/>
            </a:pPr>
            <a:r>
              <a:rPr lang="en-GB" sz="1300">
                <a:solidFill>
                  <a:srgbClr val="FFFFFF"/>
                </a:solidFill>
              </a:rPr>
              <a:t>Dissect the row based on semicolons. This separates each jet details from the other </a:t>
            </a:r>
            <a:endParaRPr sz="1300">
              <a:solidFill>
                <a:srgbClr val="FFFFFF"/>
              </a:solidFill>
            </a:endParaRPr>
          </a:p>
          <a:p>
            <a:pPr indent="-311150" lvl="2" marL="1371600" rtl="0" algn="l">
              <a:lnSpc>
                <a:spcPct val="115000"/>
              </a:lnSpc>
              <a:spcBef>
                <a:spcPts val="0"/>
              </a:spcBef>
              <a:spcAft>
                <a:spcPts val="0"/>
              </a:spcAft>
              <a:buClr>
                <a:srgbClr val="FFFFFF"/>
              </a:buClr>
              <a:buSzPts val="1300"/>
              <a:buAutoNum type="romanLcParenR"/>
            </a:pPr>
            <a:r>
              <a:rPr lang="en-GB" sz="1300">
                <a:solidFill>
                  <a:srgbClr val="FFFFFF"/>
                </a:solidFill>
              </a:rPr>
              <a:t>Loop over the dissected data and select the values against each jet only if its object id equals to ‘j’ </a:t>
            </a:r>
            <a:endParaRPr sz="1300">
              <a:solidFill>
                <a:srgbClr val="FFFFFF"/>
              </a:solidFill>
            </a:endParaRPr>
          </a:p>
          <a:p>
            <a:pPr indent="-311150" lvl="3" marL="1828800" rtl="0" algn="l">
              <a:lnSpc>
                <a:spcPct val="115000"/>
              </a:lnSpc>
              <a:spcBef>
                <a:spcPts val="0"/>
              </a:spcBef>
              <a:spcAft>
                <a:spcPts val="0"/>
              </a:spcAft>
              <a:buClr>
                <a:srgbClr val="FFFFFF"/>
              </a:buClr>
              <a:buSzPts val="1300"/>
              <a:buAutoNum type="arabicParenBoth"/>
            </a:pPr>
            <a:r>
              <a:rPr lang="en-GB" sz="1300">
                <a:solidFill>
                  <a:srgbClr val="FFFFFF"/>
                </a:solidFill>
              </a:rPr>
              <a:t>Store the values in a dataset </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arenR"/>
            </a:pPr>
            <a:r>
              <a:rPr lang="en-GB" sz="1300">
                <a:solidFill>
                  <a:srgbClr val="FFFFFF"/>
                </a:solidFill>
              </a:rPr>
              <a:t>Convert the dataset into Pandas DataFrame</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arenR"/>
            </a:pPr>
            <a:r>
              <a:rPr lang="en-GB" sz="1300">
                <a:solidFill>
                  <a:srgbClr val="FFFFFF"/>
                </a:solidFill>
              </a:rPr>
              <a:t>Scale the variables to use in encoder machine learning model</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arenR"/>
            </a:pPr>
            <a:r>
              <a:rPr lang="en-GB" sz="1300">
                <a:solidFill>
                  <a:srgbClr val="FFFFFF"/>
                </a:solidFill>
              </a:rPr>
              <a:t>Train and test the autoencoder model using the above dataset</a:t>
            </a:r>
            <a:endParaRPr sz="1300">
              <a:solidFill>
                <a:srgbClr val="FFFFFF"/>
              </a:solidFill>
            </a:endParaRPr>
          </a:p>
        </p:txBody>
      </p:sp>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Manipulation</a:t>
            </a:r>
            <a:endParaRPr/>
          </a:p>
        </p:txBody>
      </p:sp>
      <p:sp>
        <p:nvSpPr>
          <p:cNvPr id="67" name="Google Shape;67;p15"/>
          <p:cNvSpPr txBox="1"/>
          <p:nvPr>
            <p:ph idx="1" type="body"/>
          </p:nvPr>
        </p:nvSpPr>
        <p:spPr>
          <a:xfrm>
            <a:off x="311700" y="1017725"/>
            <a:ext cx="8520600" cy="1755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100"/>
              <a:buFont typeface="Arial"/>
              <a:buNone/>
            </a:pPr>
            <a:r>
              <a:rPr lang="en-GB" sz="1350">
                <a:solidFill>
                  <a:schemeClr val="dk1"/>
                </a:solidFill>
                <a:latin typeface="Roboto"/>
                <a:ea typeface="Roboto"/>
                <a:cs typeface="Roboto"/>
                <a:sym typeface="Roboto"/>
              </a:rPr>
              <a:t>We have read and processed one line at a time from the dataset to reduce memory usage. </a:t>
            </a:r>
            <a:endParaRPr sz="1350">
              <a:solidFill>
                <a:schemeClr val="dk1"/>
              </a:solidFill>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GB" sz="1350">
                <a:solidFill>
                  <a:schemeClr val="dk1"/>
                </a:solidFill>
                <a:latin typeface="Roboto"/>
                <a:ea typeface="Roboto"/>
                <a:cs typeface="Roboto"/>
                <a:sym typeface="Roboto"/>
              </a:rPr>
              <a:t>Structure of data :													     and so on…</a:t>
            </a:r>
            <a:endParaRPr sz="1350">
              <a:solidFill>
                <a:schemeClr val="dk1"/>
              </a:solidFill>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GB" sz="1350">
                <a:solidFill>
                  <a:schemeClr val="dk1"/>
                </a:solidFill>
                <a:latin typeface="Roboto"/>
                <a:ea typeface="Roboto"/>
                <a:cs typeface="Roboto"/>
                <a:sym typeface="Roboto"/>
              </a:rPr>
              <a:t>In an event there can be more than one type of objects. As per our objective, we need to extract the kinematics features of jet objects having</a:t>
            </a:r>
            <a:endParaRPr sz="1350">
              <a:solidFill>
                <a:schemeClr val="dk1"/>
              </a:solidFill>
              <a:latin typeface="Roboto"/>
              <a:ea typeface="Roboto"/>
              <a:cs typeface="Roboto"/>
              <a:sym typeface="Roboto"/>
            </a:endParaRPr>
          </a:p>
          <a:p>
            <a:pPr indent="0" lvl="0" marL="0" rtl="0" algn="just">
              <a:spcBef>
                <a:spcPts val="1200"/>
              </a:spcBef>
              <a:spcAft>
                <a:spcPts val="1200"/>
              </a:spcAft>
              <a:buClr>
                <a:schemeClr val="dk1"/>
              </a:buClr>
              <a:buSzPts val="1100"/>
              <a:buFont typeface="Arial"/>
              <a:buNone/>
            </a:pPr>
            <a:r>
              <a:rPr lang="en-GB" sz="1350">
                <a:solidFill>
                  <a:srgbClr val="000000"/>
                </a:solidFill>
                <a:latin typeface="Roboto"/>
                <a:ea typeface="Roboto"/>
                <a:cs typeface="Roboto"/>
                <a:sym typeface="Roboto"/>
              </a:rPr>
              <a:t>Pseudo code :</a:t>
            </a:r>
            <a:endParaRPr sz="1350">
              <a:solidFill>
                <a:srgbClr val="EFEFEF"/>
              </a:solidFill>
              <a:latin typeface="Roboto"/>
              <a:ea typeface="Roboto"/>
              <a:cs typeface="Roboto"/>
              <a:sym typeface="Roboto"/>
            </a:endParaRPr>
          </a:p>
        </p:txBody>
      </p:sp>
      <p:sp>
        <p:nvSpPr>
          <p:cNvPr id="68" name="Google Shape;68;p15"/>
          <p:cNvSpPr/>
          <p:nvPr/>
        </p:nvSpPr>
        <p:spPr>
          <a:xfrm>
            <a:off x="3537875" y="2044325"/>
            <a:ext cx="621000" cy="2829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rgbClr val="FFFFFF"/>
                </a:solidFill>
              </a:rPr>
              <a:t>Id = ‘j’</a:t>
            </a:r>
            <a:endParaRPr sz="1200">
              <a:solidFill>
                <a:srgbClr val="FFFFFF"/>
              </a:solidFill>
            </a:endParaRPr>
          </a:p>
        </p:txBody>
      </p:sp>
      <p:sp>
        <p:nvSpPr>
          <p:cNvPr id="69" name="Google Shape;69;p15"/>
          <p:cNvSpPr/>
          <p:nvPr/>
        </p:nvSpPr>
        <p:spPr>
          <a:xfrm>
            <a:off x="1860275" y="1421450"/>
            <a:ext cx="1677600" cy="3516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FFFFFF"/>
                </a:solidFill>
              </a:rPr>
              <a:t>event ID; process ID; …</a:t>
            </a:r>
            <a:endParaRPr sz="1100">
              <a:solidFill>
                <a:srgbClr val="FFFFFF"/>
              </a:solidFill>
            </a:endParaRPr>
          </a:p>
        </p:txBody>
      </p:sp>
      <p:sp>
        <p:nvSpPr>
          <p:cNvPr id="70" name="Google Shape;70;p15"/>
          <p:cNvSpPr/>
          <p:nvPr/>
        </p:nvSpPr>
        <p:spPr>
          <a:xfrm>
            <a:off x="3616525" y="1421450"/>
            <a:ext cx="1893600" cy="3516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FFFFFF"/>
                </a:solidFill>
              </a:rPr>
              <a:t>obj1, E1, pt1, eta1, phi1;</a:t>
            </a:r>
            <a:endParaRPr sz="1100">
              <a:solidFill>
                <a:srgbClr val="FFFFFF"/>
              </a:solidFill>
            </a:endParaRPr>
          </a:p>
        </p:txBody>
      </p:sp>
      <p:sp>
        <p:nvSpPr>
          <p:cNvPr id="71" name="Google Shape;71;p15"/>
          <p:cNvSpPr/>
          <p:nvPr/>
        </p:nvSpPr>
        <p:spPr>
          <a:xfrm>
            <a:off x="5593975" y="1421450"/>
            <a:ext cx="1850100" cy="3516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FFFFFF"/>
                </a:solidFill>
              </a:rPr>
              <a:t>obj2, E2, pt2, eta2, phi2;</a:t>
            </a:r>
            <a:endParaRPr sz="11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a:t>
            </a:r>
            <a:endParaRPr/>
          </a:p>
        </p:txBody>
      </p:sp>
      <p:sp>
        <p:nvSpPr>
          <p:cNvPr id="77" name="Google Shape;77;p16"/>
          <p:cNvSpPr txBox="1"/>
          <p:nvPr>
            <p:ph idx="1" type="body"/>
          </p:nvPr>
        </p:nvSpPr>
        <p:spPr>
          <a:xfrm>
            <a:off x="311700" y="1152475"/>
            <a:ext cx="8520600" cy="3860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GB" sz="1350">
                <a:solidFill>
                  <a:srgbClr val="000000"/>
                </a:solidFill>
                <a:latin typeface="Roboto"/>
                <a:ea typeface="Roboto"/>
                <a:cs typeface="Roboto"/>
                <a:sym typeface="Roboto"/>
              </a:rPr>
              <a:t>Normalizing features:</a:t>
            </a:r>
            <a:r>
              <a:rPr lang="en-GB" sz="1350">
                <a:solidFill>
                  <a:srgbClr val="000000"/>
                </a:solidFill>
                <a:latin typeface="Roboto"/>
                <a:ea typeface="Roboto"/>
                <a:cs typeface="Roboto"/>
                <a:sym typeface="Roboto"/>
              </a:rPr>
              <a:t> On visualizing data distribution plots, we see that un-normalized features are skewed, so a scaling factor has been applied for appropriate training.</a:t>
            </a:r>
            <a:endParaRPr sz="1350">
              <a:solidFill>
                <a:srgbClr val="000000"/>
              </a:solidFill>
              <a:latin typeface="Roboto"/>
              <a:ea typeface="Roboto"/>
              <a:cs typeface="Roboto"/>
              <a:sym typeface="Roboto"/>
            </a:endParaRPr>
          </a:p>
          <a:p>
            <a:pPr indent="0" lvl="0" marL="0" rtl="0" algn="just">
              <a:spcBef>
                <a:spcPts val="1200"/>
              </a:spcBef>
              <a:spcAft>
                <a:spcPts val="0"/>
              </a:spcAft>
              <a:buNone/>
            </a:pPr>
            <a:r>
              <a:rPr lang="en-GB" sz="1350">
                <a:solidFill>
                  <a:srgbClr val="000000"/>
                </a:solidFill>
                <a:latin typeface="Roboto"/>
                <a:ea typeface="Roboto"/>
                <a:cs typeface="Roboto"/>
                <a:sym typeface="Roboto"/>
              </a:rPr>
              <a:t>Un-normalized:</a:t>
            </a:r>
            <a:endParaRPr sz="1350">
              <a:solidFill>
                <a:srgbClr val="000000"/>
              </a:solidFill>
              <a:latin typeface="Roboto"/>
              <a:ea typeface="Roboto"/>
              <a:cs typeface="Roboto"/>
              <a:sym typeface="Roboto"/>
            </a:endParaRPr>
          </a:p>
          <a:p>
            <a:pPr indent="0" lvl="0" marL="0" rtl="0" algn="l">
              <a:spcBef>
                <a:spcPts val="1200"/>
              </a:spcBef>
              <a:spcAft>
                <a:spcPts val="0"/>
              </a:spcAft>
              <a:buNone/>
            </a:pPr>
            <a:r>
              <a:t/>
            </a:r>
            <a:endParaRPr sz="1350">
              <a:solidFill>
                <a:srgbClr val="000000"/>
              </a:solidFill>
              <a:latin typeface="Roboto"/>
              <a:ea typeface="Roboto"/>
              <a:cs typeface="Roboto"/>
              <a:sym typeface="Roboto"/>
            </a:endParaRPr>
          </a:p>
          <a:p>
            <a:pPr indent="0" lvl="0" marL="0" rtl="0" algn="l">
              <a:spcBef>
                <a:spcPts val="1200"/>
              </a:spcBef>
              <a:spcAft>
                <a:spcPts val="0"/>
              </a:spcAft>
              <a:buNone/>
            </a:pPr>
            <a:r>
              <a:t/>
            </a:r>
            <a:endParaRPr sz="1350">
              <a:solidFill>
                <a:srgbClr val="000000"/>
              </a:solidFill>
              <a:latin typeface="Roboto"/>
              <a:ea typeface="Roboto"/>
              <a:cs typeface="Roboto"/>
              <a:sym typeface="Roboto"/>
            </a:endParaRPr>
          </a:p>
          <a:p>
            <a:pPr indent="0" lvl="0" marL="0" rtl="0" algn="l">
              <a:spcBef>
                <a:spcPts val="1200"/>
              </a:spcBef>
              <a:spcAft>
                <a:spcPts val="0"/>
              </a:spcAft>
              <a:buNone/>
            </a:pPr>
            <a:r>
              <a:rPr lang="en-GB" sz="1350">
                <a:solidFill>
                  <a:srgbClr val="000000"/>
                </a:solidFill>
                <a:latin typeface="Roboto"/>
                <a:ea typeface="Roboto"/>
                <a:cs typeface="Roboto"/>
                <a:sym typeface="Roboto"/>
              </a:rPr>
              <a:t>    </a:t>
            </a:r>
            <a:endParaRPr sz="1350">
              <a:solidFill>
                <a:srgbClr val="000000"/>
              </a:solidFill>
              <a:latin typeface="Roboto"/>
              <a:ea typeface="Roboto"/>
              <a:cs typeface="Roboto"/>
              <a:sym typeface="Roboto"/>
            </a:endParaRPr>
          </a:p>
          <a:p>
            <a:pPr indent="0" lvl="0" marL="0" rtl="0" algn="l">
              <a:spcBef>
                <a:spcPts val="1200"/>
              </a:spcBef>
              <a:spcAft>
                <a:spcPts val="0"/>
              </a:spcAft>
              <a:buNone/>
            </a:pPr>
            <a:r>
              <a:rPr lang="en-GB" sz="1350">
                <a:solidFill>
                  <a:srgbClr val="000000"/>
                </a:solidFill>
                <a:latin typeface="Roboto"/>
                <a:ea typeface="Roboto"/>
                <a:cs typeface="Roboto"/>
                <a:sym typeface="Roboto"/>
              </a:rPr>
              <a:t>Normalized:</a:t>
            </a:r>
            <a:endParaRPr sz="1350">
              <a:solidFill>
                <a:srgbClr val="000000"/>
              </a:solidFill>
              <a:latin typeface="Roboto"/>
              <a:ea typeface="Roboto"/>
              <a:cs typeface="Roboto"/>
              <a:sym typeface="Roboto"/>
            </a:endParaRPr>
          </a:p>
          <a:p>
            <a:pPr indent="0" lvl="0" marL="0" rtl="0" algn="l">
              <a:spcBef>
                <a:spcPts val="1200"/>
              </a:spcBef>
              <a:spcAft>
                <a:spcPts val="0"/>
              </a:spcAft>
              <a:buNone/>
            </a:pPr>
            <a:r>
              <a:t/>
            </a:r>
            <a:endParaRPr sz="1350">
              <a:solidFill>
                <a:srgbClr val="000000"/>
              </a:solidFill>
              <a:latin typeface="Roboto"/>
              <a:ea typeface="Roboto"/>
              <a:cs typeface="Roboto"/>
              <a:sym typeface="Roboto"/>
            </a:endParaRPr>
          </a:p>
          <a:p>
            <a:pPr indent="0" lvl="0" marL="0" rtl="0" algn="l">
              <a:spcBef>
                <a:spcPts val="1200"/>
              </a:spcBef>
              <a:spcAft>
                <a:spcPts val="0"/>
              </a:spcAft>
              <a:buNone/>
            </a:pPr>
            <a:r>
              <a:t/>
            </a:r>
            <a:endParaRPr sz="1350">
              <a:solidFill>
                <a:srgbClr val="000000"/>
              </a:solidFill>
              <a:latin typeface="Roboto"/>
              <a:ea typeface="Roboto"/>
              <a:cs typeface="Roboto"/>
              <a:sym typeface="Roboto"/>
            </a:endParaRPr>
          </a:p>
          <a:p>
            <a:pPr indent="0" lvl="0" marL="0" rtl="0" algn="just">
              <a:spcBef>
                <a:spcPts val="1200"/>
              </a:spcBef>
              <a:spcAft>
                <a:spcPts val="1200"/>
              </a:spcAft>
              <a:buNone/>
            </a:pPr>
            <a:r>
              <a:rPr b="1" lang="en-GB" sz="1350">
                <a:solidFill>
                  <a:schemeClr val="dk1"/>
                </a:solidFill>
                <a:latin typeface="Roboto"/>
                <a:ea typeface="Roboto"/>
                <a:cs typeface="Roboto"/>
                <a:sym typeface="Roboto"/>
              </a:rPr>
              <a:t>Train-test split:</a:t>
            </a:r>
            <a:r>
              <a:rPr lang="en-GB" sz="1350">
                <a:solidFill>
                  <a:schemeClr val="dk1"/>
                </a:solidFill>
                <a:latin typeface="Roboto"/>
                <a:ea typeface="Roboto"/>
                <a:cs typeface="Roboto"/>
                <a:sym typeface="Roboto"/>
              </a:rPr>
              <a:t> The dataset is split into two parts, namely train and test. From the dataset, 33% is chosen randomly as the testing dataset. The model is trained on the training set and later evaluated on the testing part.</a:t>
            </a:r>
            <a:endParaRPr sz="1350">
              <a:solidFill>
                <a:srgbClr val="000000"/>
              </a:solidFill>
              <a:latin typeface="Roboto"/>
              <a:ea typeface="Roboto"/>
              <a:cs typeface="Roboto"/>
              <a:sym typeface="Roboto"/>
            </a:endParaRPr>
          </a:p>
        </p:txBody>
      </p:sp>
      <p:pic>
        <p:nvPicPr>
          <p:cNvPr id="78" name="Google Shape;78;p16"/>
          <p:cNvPicPr preferRelativeResize="0"/>
          <p:nvPr/>
        </p:nvPicPr>
        <p:blipFill>
          <a:blip r:embed="rId3">
            <a:alphaModFix/>
          </a:blip>
          <a:stretch>
            <a:fillRect/>
          </a:stretch>
        </p:blipFill>
        <p:spPr>
          <a:xfrm>
            <a:off x="1877863" y="1797925"/>
            <a:ext cx="1440000" cy="1080000"/>
          </a:xfrm>
          <a:prstGeom prst="rect">
            <a:avLst/>
          </a:prstGeom>
          <a:noFill/>
          <a:ln>
            <a:noFill/>
          </a:ln>
        </p:spPr>
      </p:pic>
      <p:pic>
        <p:nvPicPr>
          <p:cNvPr id="79" name="Google Shape;79;p16"/>
          <p:cNvPicPr preferRelativeResize="0"/>
          <p:nvPr/>
        </p:nvPicPr>
        <p:blipFill>
          <a:blip r:embed="rId4">
            <a:alphaModFix/>
          </a:blip>
          <a:stretch>
            <a:fillRect/>
          </a:stretch>
        </p:blipFill>
        <p:spPr>
          <a:xfrm>
            <a:off x="3737950" y="1797925"/>
            <a:ext cx="1440000" cy="1080000"/>
          </a:xfrm>
          <a:prstGeom prst="rect">
            <a:avLst/>
          </a:prstGeom>
          <a:noFill/>
          <a:ln>
            <a:noFill/>
          </a:ln>
        </p:spPr>
      </p:pic>
      <p:pic>
        <p:nvPicPr>
          <p:cNvPr id="80" name="Google Shape;80;p16"/>
          <p:cNvPicPr preferRelativeResize="0"/>
          <p:nvPr/>
        </p:nvPicPr>
        <p:blipFill>
          <a:blip r:embed="rId5">
            <a:alphaModFix/>
          </a:blip>
          <a:stretch>
            <a:fillRect/>
          </a:stretch>
        </p:blipFill>
        <p:spPr>
          <a:xfrm>
            <a:off x="5597988" y="2968975"/>
            <a:ext cx="1440000" cy="1080000"/>
          </a:xfrm>
          <a:prstGeom prst="rect">
            <a:avLst/>
          </a:prstGeom>
          <a:noFill/>
          <a:ln>
            <a:noFill/>
          </a:ln>
        </p:spPr>
      </p:pic>
      <p:pic>
        <p:nvPicPr>
          <p:cNvPr id="81" name="Google Shape;81;p16"/>
          <p:cNvPicPr preferRelativeResize="0"/>
          <p:nvPr/>
        </p:nvPicPr>
        <p:blipFill>
          <a:blip r:embed="rId6">
            <a:alphaModFix/>
          </a:blip>
          <a:stretch>
            <a:fillRect/>
          </a:stretch>
        </p:blipFill>
        <p:spPr>
          <a:xfrm>
            <a:off x="7458088" y="1797925"/>
            <a:ext cx="1440000" cy="1080000"/>
          </a:xfrm>
          <a:prstGeom prst="rect">
            <a:avLst/>
          </a:prstGeom>
          <a:noFill/>
          <a:ln>
            <a:noFill/>
          </a:ln>
        </p:spPr>
      </p:pic>
      <p:pic>
        <p:nvPicPr>
          <p:cNvPr id="82" name="Google Shape;82;p16"/>
          <p:cNvPicPr preferRelativeResize="0"/>
          <p:nvPr/>
        </p:nvPicPr>
        <p:blipFill>
          <a:blip r:embed="rId7">
            <a:alphaModFix/>
          </a:blip>
          <a:stretch>
            <a:fillRect/>
          </a:stretch>
        </p:blipFill>
        <p:spPr>
          <a:xfrm>
            <a:off x="1923388" y="2968975"/>
            <a:ext cx="1440000" cy="1080000"/>
          </a:xfrm>
          <a:prstGeom prst="rect">
            <a:avLst/>
          </a:prstGeom>
          <a:noFill/>
          <a:ln>
            <a:noFill/>
          </a:ln>
        </p:spPr>
      </p:pic>
      <p:pic>
        <p:nvPicPr>
          <p:cNvPr id="83" name="Google Shape;83;p16"/>
          <p:cNvPicPr preferRelativeResize="0"/>
          <p:nvPr/>
        </p:nvPicPr>
        <p:blipFill>
          <a:blip r:embed="rId8">
            <a:alphaModFix/>
          </a:blip>
          <a:stretch>
            <a:fillRect/>
          </a:stretch>
        </p:blipFill>
        <p:spPr>
          <a:xfrm>
            <a:off x="3760700" y="2968975"/>
            <a:ext cx="1440000" cy="1080000"/>
          </a:xfrm>
          <a:prstGeom prst="rect">
            <a:avLst/>
          </a:prstGeom>
          <a:noFill/>
          <a:ln>
            <a:noFill/>
          </a:ln>
        </p:spPr>
      </p:pic>
      <p:pic>
        <p:nvPicPr>
          <p:cNvPr id="84" name="Google Shape;84;p16"/>
          <p:cNvPicPr preferRelativeResize="0"/>
          <p:nvPr/>
        </p:nvPicPr>
        <p:blipFill>
          <a:blip r:embed="rId9">
            <a:alphaModFix/>
          </a:blip>
          <a:stretch>
            <a:fillRect/>
          </a:stretch>
        </p:blipFill>
        <p:spPr>
          <a:xfrm>
            <a:off x="5598025" y="1797925"/>
            <a:ext cx="1440000" cy="1080000"/>
          </a:xfrm>
          <a:prstGeom prst="rect">
            <a:avLst/>
          </a:prstGeom>
          <a:noFill/>
          <a:ln>
            <a:noFill/>
          </a:ln>
        </p:spPr>
      </p:pic>
      <p:pic>
        <p:nvPicPr>
          <p:cNvPr id="85" name="Google Shape;85;p16"/>
          <p:cNvPicPr preferRelativeResize="0"/>
          <p:nvPr/>
        </p:nvPicPr>
        <p:blipFill>
          <a:blip r:embed="rId10">
            <a:alphaModFix/>
          </a:blip>
          <a:stretch>
            <a:fillRect/>
          </a:stretch>
        </p:blipFill>
        <p:spPr>
          <a:xfrm>
            <a:off x="7435288" y="2968975"/>
            <a:ext cx="1440000" cy="108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 continued..</a:t>
            </a:r>
            <a:endParaRPr/>
          </a:p>
        </p:txBody>
      </p:sp>
      <p:sp>
        <p:nvSpPr>
          <p:cNvPr id="91" name="Google Shape;91;p17"/>
          <p:cNvSpPr txBox="1"/>
          <p:nvPr>
            <p:ph idx="1" type="body"/>
          </p:nvPr>
        </p:nvSpPr>
        <p:spPr>
          <a:xfrm>
            <a:off x="311700" y="1152475"/>
            <a:ext cx="8520600" cy="1537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350">
                <a:solidFill>
                  <a:schemeClr val="dk1"/>
                </a:solidFill>
                <a:latin typeface="Roboto"/>
                <a:ea typeface="Roboto"/>
                <a:cs typeface="Roboto"/>
                <a:sym typeface="Roboto"/>
              </a:rPr>
              <a:t>Preparing data: </a:t>
            </a:r>
            <a:r>
              <a:rPr lang="en-GB" sz="1350">
                <a:solidFill>
                  <a:schemeClr val="dk1"/>
                </a:solidFill>
                <a:latin typeface="Roboto"/>
                <a:ea typeface="Roboto"/>
                <a:cs typeface="Roboto"/>
                <a:sym typeface="Roboto"/>
              </a:rPr>
              <a:t>The columns' data type has been changed to tensors for the implementation of the data loader to the dataset.</a:t>
            </a:r>
            <a:endParaRPr sz="1350">
              <a:solidFill>
                <a:schemeClr val="dk1"/>
              </a:solidFill>
              <a:latin typeface="Roboto"/>
              <a:ea typeface="Roboto"/>
              <a:cs typeface="Roboto"/>
              <a:sym typeface="Roboto"/>
            </a:endParaRPr>
          </a:p>
          <a:p>
            <a:pPr indent="0" lvl="0" marL="0" rtl="0" algn="just">
              <a:spcBef>
                <a:spcPts val="1200"/>
              </a:spcBef>
              <a:spcAft>
                <a:spcPts val="1200"/>
              </a:spcAft>
              <a:buClr>
                <a:schemeClr val="dk1"/>
              </a:buClr>
              <a:buSzPts val="1100"/>
              <a:buFont typeface="Arial"/>
              <a:buNone/>
            </a:pPr>
            <a:r>
              <a:rPr b="1" lang="en-GB" sz="1350">
                <a:solidFill>
                  <a:schemeClr val="dk1"/>
                </a:solidFill>
                <a:latin typeface="Roboto"/>
                <a:ea typeface="Roboto"/>
                <a:cs typeface="Roboto"/>
                <a:sym typeface="Roboto"/>
              </a:rPr>
              <a:t>Training:</a:t>
            </a:r>
            <a:r>
              <a:rPr lang="en-GB" sz="1350">
                <a:solidFill>
                  <a:schemeClr val="dk1"/>
                </a:solidFill>
                <a:latin typeface="Roboto"/>
                <a:ea typeface="Roboto"/>
                <a:cs typeface="Roboto"/>
                <a:sym typeface="Roboto"/>
              </a:rPr>
              <a:t> The network has been trained on the 67% of the dataset. The number of input features in the network is 4, which has been reduced to 3 by encoders and then reconstructed back to 4 using decoders. The dataset is trained for 100 epochs. The parameters to the model can be experimented for better results.</a:t>
            </a:r>
            <a:endParaRPr/>
          </a:p>
        </p:txBody>
      </p:sp>
      <p:pic>
        <p:nvPicPr>
          <p:cNvPr id="92" name="Google Shape;92;p17"/>
          <p:cNvPicPr preferRelativeResize="0"/>
          <p:nvPr/>
        </p:nvPicPr>
        <p:blipFill>
          <a:blip r:embed="rId3">
            <a:alphaModFix/>
          </a:blip>
          <a:stretch>
            <a:fillRect/>
          </a:stretch>
        </p:blipFill>
        <p:spPr>
          <a:xfrm>
            <a:off x="6439500" y="2689975"/>
            <a:ext cx="2392800" cy="1994000"/>
          </a:xfrm>
          <a:prstGeom prst="rect">
            <a:avLst/>
          </a:prstGeom>
          <a:noFill/>
          <a:ln>
            <a:noFill/>
          </a:ln>
        </p:spPr>
      </p:pic>
      <p:sp>
        <p:nvSpPr>
          <p:cNvPr id="93" name="Google Shape;93;p17"/>
          <p:cNvSpPr txBox="1"/>
          <p:nvPr>
            <p:ph idx="1" type="body"/>
          </p:nvPr>
        </p:nvSpPr>
        <p:spPr>
          <a:xfrm>
            <a:off x="311700" y="2690000"/>
            <a:ext cx="5997000" cy="961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Clr>
                <a:schemeClr val="dk1"/>
              </a:buClr>
              <a:buSzPts val="1100"/>
              <a:buFont typeface="Arial"/>
              <a:buNone/>
            </a:pPr>
            <a:r>
              <a:rPr b="1" lang="en-GB" sz="1350">
                <a:solidFill>
                  <a:schemeClr val="dk1"/>
                </a:solidFill>
                <a:latin typeface="Roboto"/>
                <a:ea typeface="Roboto"/>
                <a:cs typeface="Roboto"/>
                <a:sym typeface="Roboto"/>
              </a:rPr>
              <a:t>Network performance: </a:t>
            </a:r>
            <a:r>
              <a:rPr lang="en-GB" sz="1350">
                <a:solidFill>
                  <a:schemeClr val="dk1"/>
                </a:solidFill>
                <a:latin typeface="Roboto"/>
                <a:ea typeface="Roboto"/>
                <a:cs typeface="Roboto"/>
                <a:sym typeface="Roboto"/>
              </a:rPr>
              <a:t>On observing the training and validation loss plot[1] we observe the network converges at a very high speed. As the loss is very low the model can be said to have high performance.</a:t>
            </a:r>
            <a:endParaRPr/>
          </a:p>
        </p:txBody>
      </p:sp>
      <p:sp>
        <p:nvSpPr>
          <p:cNvPr id="94" name="Google Shape;94;p17"/>
          <p:cNvSpPr txBox="1"/>
          <p:nvPr>
            <p:ph idx="1" type="body"/>
          </p:nvPr>
        </p:nvSpPr>
        <p:spPr>
          <a:xfrm>
            <a:off x="311700" y="3591525"/>
            <a:ext cx="6127800" cy="10395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GB" sz="1350">
                <a:solidFill>
                  <a:srgbClr val="000000"/>
                </a:solidFill>
                <a:latin typeface="Roboto"/>
                <a:ea typeface="Roboto"/>
                <a:cs typeface="Roboto"/>
                <a:sym typeface="Roboto"/>
              </a:rPr>
              <a:t>Testing:</a:t>
            </a:r>
            <a:r>
              <a:rPr lang="en-GB" sz="1350">
                <a:solidFill>
                  <a:srgbClr val="000000"/>
                </a:solidFill>
                <a:latin typeface="Roboto"/>
                <a:ea typeface="Roboto"/>
                <a:cs typeface="Roboto"/>
                <a:sym typeface="Roboto"/>
              </a:rPr>
              <a:t> </a:t>
            </a:r>
            <a:r>
              <a:rPr lang="en-GB" sz="1350">
                <a:solidFill>
                  <a:srgbClr val="000000"/>
                </a:solidFill>
                <a:latin typeface="Roboto"/>
                <a:ea typeface="Roboto"/>
                <a:cs typeface="Roboto"/>
                <a:sym typeface="Roboto"/>
              </a:rPr>
              <a:t>The test dataset is passed through the trained model, and the predictions are obtained. The predictions are in normalized form, so un-normalization has been performed on both the testing data and prediction output to compare with actual results. For each feature, histogram is plotted for the values of testing and and predicted data on the same graph.</a:t>
            </a:r>
            <a:endParaRPr sz="1350">
              <a:solidFill>
                <a:srgbClr val="000000"/>
              </a:solidFill>
              <a:latin typeface="Roboto"/>
              <a:ea typeface="Roboto"/>
              <a:cs typeface="Roboto"/>
              <a:sym typeface="Roboto"/>
            </a:endParaRPr>
          </a:p>
        </p:txBody>
      </p:sp>
      <p:sp>
        <p:nvSpPr>
          <p:cNvPr id="95" name="Google Shape;95;p17"/>
          <p:cNvSpPr txBox="1"/>
          <p:nvPr/>
        </p:nvSpPr>
        <p:spPr>
          <a:xfrm>
            <a:off x="6981875" y="4631025"/>
            <a:ext cx="1406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[1] Train and Val loss</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Network Outputs</a:t>
            </a:r>
            <a:endParaRPr/>
          </a:p>
        </p:txBody>
      </p:sp>
      <p:pic>
        <p:nvPicPr>
          <p:cNvPr id="101" name="Google Shape;101;p18"/>
          <p:cNvPicPr preferRelativeResize="0"/>
          <p:nvPr/>
        </p:nvPicPr>
        <p:blipFill>
          <a:blip r:embed="rId3">
            <a:alphaModFix/>
          </a:blip>
          <a:stretch>
            <a:fillRect/>
          </a:stretch>
        </p:blipFill>
        <p:spPr>
          <a:xfrm>
            <a:off x="4339375" y="1152475"/>
            <a:ext cx="2160000" cy="1800000"/>
          </a:xfrm>
          <a:prstGeom prst="rect">
            <a:avLst/>
          </a:prstGeom>
          <a:noFill/>
          <a:ln>
            <a:noFill/>
          </a:ln>
        </p:spPr>
      </p:pic>
      <p:pic>
        <p:nvPicPr>
          <p:cNvPr id="102" name="Google Shape;102;p18"/>
          <p:cNvPicPr preferRelativeResize="0"/>
          <p:nvPr/>
        </p:nvPicPr>
        <p:blipFill>
          <a:blip r:embed="rId4">
            <a:alphaModFix/>
          </a:blip>
          <a:stretch>
            <a:fillRect/>
          </a:stretch>
        </p:blipFill>
        <p:spPr>
          <a:xfrm>
            <a:off x="6576634" y="1152462"/>
            <a:ext cx="2160000" cy="1800000"/>
          </a:xfrm>
          <a:prstGeom prst="rect">
            <a:avLst/>
          </a:prstGeom>
          <a:noFill/>
          <a:ln>
            <a:noFill/>
          </a:ln>
        </p:spPr>
      </p:pic>
      <p:pic>
        <p:nvPicPr>
          <p:cNvPr id="103" name="Google Shape;103;p18"/>
          <p:cNvPicPr preferRelativeResize="0"/>
          <p:nvPr/>
        </p:nvPicPr>
        <p:blipFill>
          <a:blip r:embed="rId5">
            <a:alphaModFix/>
          </a:blip>
          <a:stretch>
            <a:fillRect/>
          </a:stretch>
        </p:blipFill>
        <p:spPr>
          <a:xfrm>
            <a:off x="4339375" y="2776874"/>
            <a:ext cx="2160000" cy="1800000"/>
          </a:xfrm>
          <a:prstGeom prst="rect">
            <a:avLst/>
          </a:prstGeom>
          <a:noFill/>
          <a:ln>
            <a:noFill/>
          </a:ln>
        </p:spPr>
      </p:pic>
      <p:pic>
        <p:nvPicPr>
          <p:cNvPr id="104" name="Google Shape;104;p18"/>
          <p:cNvPicPr preferRelativeResize="0"/>
          <p:nvPr/>
        </p:nvPicPr>
        <p:blipFill>
          <a:blip r:embed="rId6">
            <a:alphaModFix/>
          </a:blip>
          <a:stretch>
            <a:fillRect/>
          </a:stretch>
        </p:blipFill>
        <p:spPr>
          <a:xfrm>
            <a:off x="6576625" y="2776887"/>
            <a:ext cx="2160000" cy="1800000"/>
          </a:xfrm>
          <a:prstGeom prst="rect">
            <a:avLst/>
          </a:prstGeom>
          <a:noFill/>
          <a:ln>
            <a:noFill/>
          </a:ln>
        </p:spPr>
      </p:pic>
      <p:sp>
        <p:nvSpPr>
          <p:cNvPr id="105" name="Google Shape;105;p18"/>
          <p:cNvSpPr txBox="1"/>
          <p:nvPr>
            <p:ph idx="1" type="body"/>
          </p:nvPr>
        </p:nvSpPr>
        <p:spPr>
          <a:xfrm>
            <a:off x="311700" y="1152475"/>
            <a:ext cx="3886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350">
                <a:solidFill>
                  <a:schemeClr val="dk1"/>
                </a:solidFill>
                <a:latin typeface="Roboto"/>
                <a:ea typeface="Roboto"/>
                <a:cs typeface="Roboto"/>
                <a:sym typeface="Roboto"/>
              </a:rPr>
              <a:t>The predicted </a:t>
            </a:r>
            <a:r>
              <a:rPr lang="en-GB" sz="1350">
                <a:solidFill>
                  <a:schemeClr val="dk1"/>
                </a:solidFill>
                <a:latin typeface="Roboto"/>
                <a:ea typeface="Roboto"/>
                <a:cs typeface="Roboto"/>
                <a:sym typeface="Roboto"/>
              </a:rPr>
              <a:t>output</a:t>
            </a:r>
            <a:r>
              <a:rPr lang="en-GB" sz="1350">
                <a:solidFill>
                  <a:schemeClr val="dk1"/>
                </a:solidFill>
                <a:latin typeface="Roboto"/>
                <a:ea typeface="Roboto"/>
                <a:cs typeface="Roboto"/>
                <a:sym typeface="Roboto"/>
              </a:rPr>
              <a:t> by </a:t>
            </a:r>
            <a:r>
              <a:rPr lang="en-GB" sz="1350">
                <a:solidFill>
                  <a:schemeClr val="dk1"/>
                </a:solidFill>
                <a:latin typeface="Roboto"/>
                <a:ea typeface="Roboto"/>
                <a:cs typeface="Roboto"/>
                <a:sym typeface="Roboto"/>
              </a:rPr>
              <a:t>the</a:t>
            </a:r>
            <a:r>
              <a:rPr lang="en-GB" sz="1350">
                <a:solidFill>
                  <a:schemeClr val="dk1"/>
                </a:solidFill>
                <a:latin typeface="Roboto"/>
                <a:ea typeface="Roboto"/>
                <a:cs typeface="Roboto"/>
                <a:sym typeface="Roboto"/>
              </a:rPr>
              <a:t> autoencoders have been plotted over the actual outputs of the test </a:t>
            </a:r>
            <a:r>
              <a:rPr lang="en-GB" sz="1350">
                <a:solidFill>
                  <a:schemeClr val="dk1"/>
                </a:solidFill>
                <a:latin typeface="Roboto"/>
                <a:ea typeface="Roboto"/>
                <a:cs typeface="Roboto"/>
                <a:sym typeface="Roboto"/>
              </a:rPr>
              <a:t>datasets</a:t>
            </a:r>
            <a:r>
              <a:rPr lang="en-GB" sz="1350">
                <a:solidFill>
                  <a:schemeClr val="dk1"/>
                </a:solidFill>
                <a:latin typeface="Roboto"/>
                <a:ea typeface="Roboto"/>
                <a:cs typeface="Roboto"/>
                <a:sym typeface="Roboto"/>
              </a:rPr>
              <a:t>. It has been observed that both the graphs overlap each other.</a:t>
            </a:r>
            <a:endParaRPr sz="1350">
              <a:solidFill>
                <a:schemeClr val="dk1"/>
              </a:solidFill>
              <a:latin typeface="Roboto"/>
              <a:ea typeface="Roboto"/>
              <a:cs typeface="Roboto"/>
              <a:sym typeface="Roboto"/>
            </a:endParaRPr>
          </a:p>
          <a:p>
            <a:pPr indent="0" lvl="0" marL="0" rtl="0" algn="just">
              <a:spcBef>
                <a:spcPts val="1200"/>
              </a:spcBef>
              <a:spcAft>
                <a:spcPts val="0"/>
              </a:spcAft>
              <a:buNone/>
            </a:pPr>
            <a:r>
              <a:rPr lang="en-GB" sz="1350">
                <a:solidFill>
                  <a:schemeClr val="dk1"/>
                </a:solidFill>
                <a:latin typeface="Roboto"/>
                <a:ea typeface="Roboto"/>
                <a:cs typeface="Roboto"/>
                <a:sym typeface="Roboto"/>
              </a:rPr>
              <a:t>The high amount of overlapping of graphs can be interpreted as the process of encoding is happening with less loss of information.</a:t>
            </a:r>
            <a:endParaRPr sz="1350">
              <a:solidFill>
                <a:schemeClr val="dk1"/>
              </a:solidFill>
              <a:latin typeface="Roboto"/>
              <a:ea typeface="Roboto"/>
              <a:cs typeface="Roboto"/>
              <a:sym typeface="Roboto"/>
            </a:endParaRPr>
          </a:p>
          <a:p>
            <a:pPr indent="0" lvl="0" marL="0" rtl="0" algn="just">
              <a:spcBef>
                <a:spcPts val="1200"/>
              </a:spcBef>
              <a:spcAft>
                <a:spcPts val="1200"/>
              </a:spcAft>
              <a:buNone/>
            </a:pPr>
            <a:r>
              <a:rPr lang="en-GB" sz="1350">
                <a:solidFill>
                  <a:schemeClr val="dk1"/>
                </a:solidFill>
                <a:latin typeface="Roboto"/>
                <a:ea typeface="Roboto"/>
                <a:cs typeface="Roboto"/>
                <a:sym typeface="Roboto"/>
              </a:rPr>
              <a:t>This shows us the effectiveness of autoencoders as they can be used to compress the data, which can be reconstructed with minimum loss to data information.</a:t>
            </a:r>
            <a:endParaRPr sz="135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