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56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386767" y="2409633"/>
            <a:ext cx="5446000" cy="25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867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386767" y="5201000"/>
            <a:ext cx="6071200" cy="75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97833" y="198000"/>
            <a:ext cx="11826000" cy="6462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2182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711733" y="2555567"/>
            <a:ext cx="5870000" cy="15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8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4806844" y="4230135"/>
            <a:ext cx="5751200" cy="9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197833" y="198000"/>
            <a:ext cx="11826000" cy="6462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9553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5093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7428467" y="573791"/>
            <a:ext cx="40852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7428467" y="1174435"/>
            <a:ext cx="3416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2"/>
          </p:nvPr>
        </p:nvSpPr>
        <p:spPr>
          <a:xfrm>
            <a:off x="7428467" y="2007357"/>
            <a:ext cx="41148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3"/>
          </p:nvPr>
        </p:nvSpPr>
        <p:spPr>
          <a:xfrm>
            <a:off x="7428467" y="2626512"/>
            <a:ext cx="3416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4"/>
          </p:nvPr>
        </p:nvSpPr>
        <p:spPr>
          <a:xfrm>
            <a:off x="7428467" y="3440924"/>
            <a:ext cx="40852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5"/>
          </p:nvPr>
        </p:nvSpPr>
        <p:spPr>
          <a:xfrm>
            <a:off x="7428467" y="4078588"/>
            <a:ext cx="3416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6"/>
          </p:nvPr>
        </p:nvSpPr>
        <p:spPr>
          <a:xfrm>
            <a:off x="7428467" y="4874491"/>
            <a:ext cx="40852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7"/>
          </p:nvPr>
        </p:nvSpPr>
        <p:spPr>
          <a:xfrm>
            <a:off x="7428467" y="5530665"/>
            <a:ext cx="3416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8"/>
          </p:nvPr>
        </p:nvSpPr>
        <p:spPr>
          <a:xfrm>
            <a:off x="960000" y="487884"/>
            <a:ext cx="26416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9" hasCustomPrompt="1"/>
          </p:nvPr>
        </p:nvSpPr>
        <p:spPr>
          <a:xfrm>
            <a:off x="5466033" y="498600"/>
            <a:ext cx="1768000" cy="13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3" hasCustomPrompt="1"/>
          </p:nvPr>
        </p:nvSpPr>
        <p:spPr>
          <a:xfrm>
            <a:off x="5466033" y="3410400"/>
            <a:ext cx="1768000" cy="13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14" hasCustomPrompt="1"/>
          </p:nvPr>
        </p:nvSpPr>
        <p:spPr>
          <a:xfrm>
            <a:off x="5466033" y="1954500"/>
            <a:ext cx="1768000" cy="13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5" hasCustomPrompt="1"/>
          </p:nvPr>
        </p:nvSpPr>
        <p:spPr>
          <a:xfrm>
            <a:off x="5466033" y="4866300"/>
            <a:ext cx="1768000" cy="13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/>
          <p:nvPr/>
        </p:nvSpPr>
        <p:spPr>
          <a:xfrm>
            <a:off x="197833" y="198000"/>
            <a:ext cx="11826000" cy="6462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77460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6157133" y="2215300"/>
            <a:ext cx="5034400" cy="15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157133" y="3889067"/>
            <a:ext cx="50344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97833" y="198000"/>
            <a:ext cx="11826000" cy="6462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87615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6560533" y="3502367"/>
            <a:ext cx="4461600" cy="1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560533" y="2060600"/>
            <a:ext cx="3842400" cy="92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7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197833" y="198000"/>
            <a:ext cx="11826000" cy="6462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93002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960000" y="1841433"/>
            <a:ext cx="9791600" cy="41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Google Shape;75;p16"/>
          <p:cNvSpPr/>
          <p:nvPr/>
        </p:nvSpPr>
        <p:spPr>
          <a:xfrm>
            <a:off x="197833" y="198000"/>
            <a:ext cx="11826000" cy="6462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25347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1923983" y="4521267"/>
            <a:ext cx="32580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1"/>
          </p:nvPr>
        </p:nvSpPr>
        <p:spPr>
          <a:xfrm>
            <a:off x="1923983" y="5072331"/>
            <a:ext cx="325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 idx="2"/>
          </p:nvPr>
        </p:nvSpPr>
        <p:spPr>
          <a:xfrm>
            <a:off x="7010017" y="4521267"/>
            <a:ext cx="32580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3"/>
          </p:nvPr>
        </p:nvSpPr>
        <p:spPr>
          <a:xfrm>
            <a:off x="7010017" y="5072331"/>
            <a:ext cx="325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title" idx="4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197833" y="198000"/>
            <a:ext cx="11826000" cy="6462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99236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947667" y="4506700"/>
            <a:ext cx="2406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947667" y="5047396"/>
            <a:ext cx="4621200" cy="1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2"/>
          </p:nvPr>
        </p:nvSpPr>
        <p:spPr>
          <a:xfrm>
            <a:off x="947667" y="1630833"/>
            <a:ext cx="2406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3"/>
          </p:nvPr>
        </p:nvSpPr>
        <p:spPr>
          <a:xfrm>
            <a:off x="947667" y="2170533"/>
            <a:ext cx="4621200" cy="1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4"/>
          </p:nvPr>
        </p:nvSpPr>
        <p:spPr>
          <a:xfrm>
            <a:off x="947667" y="3068284"/>
            <a:ext cx="2406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5"/>
          </p:nvPr>
        </p:nvSpPr>
        <p:spPr>
          <a:xfrm>
            <a:off x="947667" y="3608972"/>
            <a:ext cx="4621200" cy="1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6"/>
          </p:nvPr>
        </p:nvSpPr>
        <p:spPr>
          <a:xfrm>
            <a:off x="947667" y="516333"/>
            <a:ext cx="6299600" cy="103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97833" y="198000"/>
            <a:ext cx="11826000" cy="6462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60240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1030200" y="2087967"/>
            <a:ext cx="32580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1"/>
          </p:nvPr>
        </p:nvSpPr>
        <p:spPr>
          <a:xfrm>
            <a:off x="1030200" y="2639031"/>
            <a:ext cx="325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 idx="2"/>
          </p:nvPr>
        </p:nvSpPr>
        <p:spPr>
          <a:xfrm>
            <a:off x="4389035" y="2087967"/>
            <a:ext cx="32580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3"/>
          </p:nvPr>
        </p:nvSpPr>
        <p:spPr>
          <a:xfrm>
            <a:off x="4389036" y="2639031"/>
            <a:ext cx="325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 idx="4"/>
          </p:nvPr>
        </p:nvSpPr>
        <p:spPr>
          <a:xfrm>
            <a:off x="1030200" y="4111492"/>
            <a:ext cx="32580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5"/>
          </p:nvPr>
        </p:nvSpPr>
        <p:spPr>
          <a:xfrm>
            <a:off x="1030200" y="4662568"/>
            <a:ext cx="325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6"/>
          </p:nvPr>
        </p:nvSpPr>
        <p:spPr>
          <a:xfrm>
            <a:off x="4400528" y="4111492"/>
            <a:ext cx="32352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ubTitle" idx="7"/>
          </p:nvPr>
        </p:nvSpPr>
        <p:spPr>
          <a:xfrm>
            <a:off x="4389036" y="4662568"/>
            <a:ext cx="325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197833" y="198000"/>
            <a:ext cx="11826000" cy="6462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86062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8869239" y="795700"/>
            <a:ext cx="24164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1"/>
          </p:nvPr>
        </p:nvSpPr>
        <p:spPr>
          <a:xfrm>
            <a:off x="8869239" y="1365279"/>
            <a:ext cx="24164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title" idx="2"/>
          </p:nvPr>
        </p:nvSpPr>
        <p:spPr>
          <a:xfrm>
            <a:off x="5168599" y="2749133"/>
            <a:ext cx="24164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3"/>
          </p:nvPr>
        </p:nvSpPr>
        <p:spPr>
          <a:xfrm>
            <a:off x="5168600" y="3318712"/>
            <a:ext cx="24164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title" idx="4"/>
          </p:nvPr>
        </p:nvSpPr>
        <p:spPr>
          <a:xfrm>
            <a:off x="5168604" y="795700"/>
            <a:ext cx="24164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5"/>
          </p:nvPr>
        </p:nvSpPr>
        <p:spPr>
          <a:xfrm>
            <a:off x="5168607" y="1365279"/>
            <a:ext cx="24164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title" idx="6"/>
          </p:nvPr>
        </p:nvSpPr>
        <p:spPr>
          <a:xfrm>
            <a:off x="5168599" y="4702567"/>
            <a:ext cx="24164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7"/>
          </p:nvPr>
        </p:nvSpPr>
        <p:spPr>
          <a:xfrm>
            <a:off x="5168600" y="5262889"/>
            <a:ext cx="24164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 idx="8"/>
          </p:nvPr>
        </p:nvSpPr>
        <p:spPr>
          <a:xfrm>
            <a:off x="8869233" y="2749133"/>
            <a:ext cx="24164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9"/>
          </p:nvPr>
        </p:nvSpPr>
        <p:spPr>
          <a:xfrm>
            <a:off x="8869233" y="3318712"/>
            <a:ext cx="24164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title" idx="13"/>
          </p:nvPr>
        </p:nvSpPr>
        <p:spPr>
          <a:xfrm>
            <a:off x="8869233" y="4702567"/>
            <a:ext cx="24164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14"/>
          </p:nvPr>
        </p:nvSpPr>
        <p:spPr>
          <a:xfrm>
            <a:off x="8869233" y="5262889"/>
            <a:ext cx="24164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title" idx="15"/>
          </p:nvPr>
        </p:nvSpPr>
        <p:spPr>
          <a:xfrm>
            <a:off x="1061600" y="2699100"/>
            <a:ext cx="2822800" cy="12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197833" y="198000"/>
            <a:ext cx="11826000" cy="6462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8086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489367" y="3414167"/>
            <a:ext cx="5356800" cy="112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998867" y="1433333"/>
            <a:ext cx="2847200" cy="19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45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5919333" y="4742444"/>
            <a:ext cx="4927200" cy="9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197833" y="198000"/>
            <a:ext cx="11826000" cy="6462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885698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 hasCustomPrompt="1"/>
          </p:nvPr>
        </p:nvSpPr>
        <p:spPr>
          <a:xfrm>
            <a:off x="1407200" y="1311133"/>
            <a:ext cx="5146000" cy="11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20" name="Google Shape;120;p21"/>
          <p:cNvSpPr txBox="1">
            <a:spLocks noGrp="1"/>
          </p:cNvSpPr>
          <p:nvPr>
            <p:ph type="subTitle" idx="1"/>
          </p:nvPr>
        </p:nvSpPr>
        <p:spPr>
          <a:xfrm>
            <a:off x="1407200" y="2415533"/>
            <a:ext cx="5769600" cy="72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title" idx="2" hasCustomPrompt="1"/>
          </p:nvPr>
        </p:nvSpPr>
        <p:spPr>
          <a:xfrm>
            <a:off x="1407200" y="3473503"/>
            <a:ext cx="5146000" cy="11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22" name="Google Shape;122;p21"/>
          <p:cNvSpPr txBox="1">
            <a:spLocks noGrp="1"/>
          </p:cNvSpPr>
          <p:nvPr>
            <p:ph type="subTitle" idx="3"/>
          </p:nvPr>
        </p:nvSpPr>
        <p:spPr>
          <a:xfrm>
            <a:off x="1407200" y="4577897"/>
            <a:ext cx="5769600" cy="72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197833" y="198000"/>
            <a:ext cx="11826000" cy="6462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345181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>
            <a:off x="197833" y="198000"/>
            <a:ext cx="11826000" cy="6462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" name="Google Shape;126;p22"/>
          <p:cNvSpPr txBox="1">
            <a:spLocks noGrp="1"/>
          </p:cNvSpPr>
          <p:nvPr>
            <p:ph type="ctrTitle"/>
          </p:nvPr>
        </p:nvSpPr>
        <p:spPr>
          <a:xfrm>
            <a:off x="3239933" y="665967"/>
            <a:ext cx="57120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1"/>
          </p:nvPr>
        </p:nvSpPr>
        <p:spPr>
          <a:xfrm>
            <a:off x="4353800" y="2003223"/>
            <a:ext cx="3484400" cy="17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2"/>
          </p:nvPr>
        </p:nvSpPr>
        <p:spPr>
          <a:xfrm>
            <a:off x="3233333" y="5499361"/>
            <a:ext cx="5725200" cy="6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3640433" y="4554984"/>
            <a:ext cx="49408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s" sz="1333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CRÉDITOS: Esta plantilla de presentación fue creada por </a:t>
            </a:r>
            <a:r>
              <a:rPr lang="es" sz="1333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s" sz="1333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, que incluye iconos de </a:t>
            </a:r>
            <a:r>
              <a:rPr lang="es" sz="1333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s" sz="1333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, infografías e imágenes de </a:t>
            </a:r>
            <a:r>
              <a:rPr lang="es" sz="1333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s" sz="1333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e ilustraciones de </a:t>
            </a:r>
            <a:r>
              <a:rPr lang="es" sz="1333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333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333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416498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197833" y="198000"/>
            <a:ext cx="11826000" cy="6462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804139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6105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4656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205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960000" y="4917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255767" y="1603333"/>
            <a:ext cx="9592000" cy="4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ivvic"/>
              <a:buAutoNum type="arabicPeriod"/>
              <a:defRPr sz="1600"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4"/>
          <p:cNvSpPr/>
          <p:nvPr/>
        </p:nvSpPr>
        <p:spPr>
          <a:xfrm>
            <a:off x="197833" y="198000"/>
            <a:ext cx="11826000" cy="6462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8021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197833" y="198000"/>
            <a:ext cx="11826000" cy="6462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209516" y="4103627"/>
            <a:ext cx="4467200" cy="6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200"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6515284" y="1093592"/>
            <a:ext cx="4467200" cy="6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200"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1799916" y="4753972"/>
            <a:ext cx="38768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6515284" y="1755781"/>
            <a:ext cx="38768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694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80944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197833" y="198000"/>
            <a:ext cx="11826000" cy="6462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6715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5772333" y="1101367"/>
            <a:ext cx="53536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5780933" y="2136367"/>
            <a:ext cx="5084400" cy="31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867"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7"/>
          <p:cNvSpPr/>
          <p:nvPr/>
        </p:nvSpPr>
        <p:spPr>
          <a:xfrm>
            <a:off x="197833" y="198000"/>
            <a:ext cx="11826000" cy="6462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3266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851600" y="4270167"/>
            <a:ext cx="10489200" cy="143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733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197833" y="198000"/>
            <a:ext cx="11826000" cy="6462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8365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950967" y="1377616"/>
            <a:ext cx="5869600" cy="209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950967" y="3674784"/>
            <a:ext cx="4566000" cy="1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197833" y="198000"/>
            <a:ext cx="11826000" cy="6462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8238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987400" y="3537971"/>
            <a:ext cx="6222800" cy="173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p10"/>
          <p:cNvSpPr/>
          <p:nvPr/>
        </p:nvSpPr>
        <p:spPr>
          <a:xfrm>
            <a:off x="197833" y="198000"/>
            <a:ext cx="11826000" cy="6462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8101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3468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  <p:sldLayoutId id="2147483753" r:id="rId21"/>
    <p:sldLayoutId id="2147483754" r:id="rId22"/>
    <p:sldLayoutId id="2147483755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86370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F783F-5F48-9D07-7486-39F277B6F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3818" y="2429899"/>
            <a:ext cx="9144000" cy="2387600"/>
          </a:xfrm>
        </p:spPr>
        <p:txBody>
          <a:bodyPr/>
          <a:lstStyle/>
          <a:p>
            <a:r>
              <a:rPr lang="en-US" b="1" dirty="0"/>
              <a:t>TOPDOWN</a:t>
            </a:r>
            <a:br>
              <a:rPr lang="en-US" b="1" dirty="0"/>
            </a:br>
            <a:r>
              <a:rPr lang="en-US" b="1" dirty="0"/>
              <a:t>APPOARCH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F85AE-16EE-E5CE-FA8A-E211C1880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3763" y="4441499"/>
            <a:ext cx="6071200" cy="752000"/>
          </a:xfrm>
        </p:spPr>
        <p:txBody>
          <a:bodyPr/>
          <a:lstStyle/>
          <a:p>
            <a:r>
              <a:rPr lang="en-US" dirty="0"/>
              <a:t>Understanding the Top-Down </a:t>
            </a:r>
          </a:p>
          <a:p>
            <a:r>
              <a:rPr lang="en-US" dirty="0"/>
              <a:t>Approach &amp;&amp; How to apply it</a:t>
            </a:r>
          </a:p>
        </p:txBody>
      </p:sp>
      <p:cxnSp>
        <p:nvCxnSpPr>
          <p:cNvPr id="7" name="Google Shape;145;p28">
            <a:extLst>
              <a:ext uri="{FF2B5EF4-FFF2-40B4-BE49-F238E27FC236}">
                <a16:creationId xmlns:a16="http://schemas.microsoft.com/office/drawing/2014/main" id="{D2B2B84C-7FED-AB4D-C447-859FF6E558A7}"/>
              </a:ext>
            </a:extLst>
          </p:cNvPr>
          <p:cNvCxnSpPr/>
          <p:nvPr/>
        </p:nvCxnSpPr>
        <p:spPr>
          <a:xfrm>
            <a:off x="6530567" y="4256185"/>
            <a:ext cx="3113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Graphic 8" descr="Pyramid with levels outline">
            <a:extLst>
              <a:ext uri="{FF2B5EF4-FFF2-40B4-BE49-F238E27FC236}">
                <a16:creationId xmlns:a16="http://schemas.microsoft.com/office/drawing/2014/main" id="{99EE9603-E66F-40CF-4000-40B3022DA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675172" y="2066452"/>
            <a:ext cx="3954102" cy="395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09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64C6-B6AD-18FB-F796-E87D72DE0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TOPDOWN APPOARCH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CF43A-7EC6-E125-3818-38358CFB1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361" y="2863944"/>
            <a:ext cx="4336081" cy="1617955"/>
          </a:xfrm>
        </p:spPr>
        <p:txBody>
          <a:bodyPr anchor="ctr"/>
          <a:lstStyle/>
          <a:p>
            <a:pPr marL="152396" indent="0">
              <a:buNone/>
            </a:pPr>
            <a:r>
              <a:rPr lang="en-US" b="1" dirty="0"/>
              <a:t>WHAT</a:t>
            </a:r>
            <a:r>
              <a:rPr lang="en-US" dirty="0"/>
              <a:t> : A method of analysis or decision-making that starts with the general or big picture and then moves to the specific or details. </a:t>
            </a:r>
          </a:p>
          <a:p>
            <a:pPr marL="152396" indent="0">
              <a:buNone/>
            </a:pPr>
            <a:endParaRPr lang="en-US" b="1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0FF54-BE95-BDD9-01AA-357BCD67EA58}"/>
              </a:ext>
            </a:extLst>
          </p:cNvPr>
          <p:cNvSpPr txBox="1"/>
          <p:nvPr/>
        </p:nvSpPr>
        <p:spPr>
          <a:xfrm>
            <a:off x="536145" y="3672921"/>
            <a:ext cx="4614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Nunito" pitchFamily="2" charset="0"/>
              </a:rPr>
              <a:t>Common in problem-solving, decision-making, and project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Nunito" pitchFamily="2" charset="0"/>
              </a:rPr>
              <a:t>Often used in hierarchical structures where leaders establish direction and delegate tasks.</a:t>
            </a:r>
          </a:p>
        </p:txBody>
      </p:sp>
      <p:pic>
        <p:nvPicPr>
          <p:cNvPr id="8" name="Picture 7" descr="Loving cup trophies pyramid">
            <a:extLst>
              <a:ext uri="{FF2B5EF4-FFF2-40B4-BE49-F238E27FC236}">
                <a16:creationId xmlns:a16="http://schemas.microsoft.com/office/drawing/2014/main" id="{D1762C4F-9DF3-F40A-E17E-6C9822751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92" y="1537076"/>
            <a:ext cx="3080552" cy="461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96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AD0D-4AEA-31BB-3E2F-CABB781F0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419" y="561207"/>
            <a:ext cx="8094400" cy="763600"/>
          </a:xfrm>
        </p:spPr>
        <p:txBody>
          <a:bodyPr/>
          <a:lstStyle/>
          <a:p>
            <a:r>
              <a:rPr lang="en-US" sz="3600" dirty="0"/>
              <a:t>Example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C82273-C2D6-618E-1E08-221C2B4A1F46}"/>
              </a:ext>
            </a:extLst>
          </p:cNvPr>
          <p:cNvSpPr txBox="1"/>
          <p:nvPr/>
        </p:nvSpPr>
        <p:spPr>
          <a:xfrm>
            <a:off x="701336" y="2325750"/>
            <a:ext cx="50691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latin typeface="Nunito" pitchFamily="2" charset="0"/>
            </a:endParaRPr>
          </a:p>
          <a:p>
            <a:r>
              <a:rPr lang="en-US" sz="1800" dirty="0">
                <a:latin typeface="Nunito" pitchFamily="2" charset="0"/>
              </a:rPr>
              <a:t>Imagine you have a big, complex project in front of you, like building a house. The top-down approach is like starting at the roof and working your way down, floor by floor, wall by wall, until you reach the foundation. It's a method of problem-solving or decision-making that starts with the big picture and then breaks it down into smaller, more manageable pieces.	</a:t>
            </a:r>
          </a:p>
        </p:txBody>
      </p:sp>
      <p:pic>
        <p:nvPicPr>
          <p:cNvPr id="11" name="Graphic 10" descr="Home front yard">
            <a:extLst>
              <a:ext uri="{FF2B5EF4-FFF2-40B4-BE49-F238E27FC236}">
                <a16:creationId xmlns:a16="http://schemas.microsoft.com/office/drawing/2014/main" id="{B93C97E3-B11D-6E6F-F261-524DE4DFF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0485" y="1514752"/>
            <a:ext cx="6192668" cy="348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821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51AB-1C9B-5973-6179-19F09D8A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625" y="1356967"/>
            <a:ext cx="3258000" cy="703600"/>
          </a:xfrm>
        </p:spPr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F7AC1-EA0B-5B9F-98E3-AAFD74015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235" y="2457117"/>
            <a:ext cx="5228945" cy="310918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Nunito" pitchFamily="2" charset="0"/>
              </a:rPr>
              <a:t>Clear goals &amp; direction</a:t>
            </a:r>
          </a:p>
          <a:p>
            <a:pPr marL="139700" indent="0" algn="l"/>
            <a:endParaRPr lang="en-US" b="0" i="0" dirty="0">
              <a:solidFill>
                <a:schemeClr val="tx1">
                  <a:lumMod val="75000"/>
                </a:schemeClr>
              </a:solidFill>
              <a:effectLst/>
              <a:latin typeface="Nunito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Nunito" pitchFamily="2" charset="0"/>
              </a:rPr>
              <a:t>Fast decisions &amp; progress</a:t>
            </a:r>
          </a:p>
          <a:p>
            <a:pPr marL="139700" indent="0" algn="l"/>
            <a:endParaRPr lang="en-US" b="0" i="0" dirty="0">
              <a:solidFill>
                <a:schemeClr val="tx1">
                  <a:lumMod val="75000"/>
                </a:schemeClr>
              </a:solidFill>
              <a:effectLst/>
              <a:latin typeface="Nunito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Nunito" pitchFamily="2" charset="0"/>
              </a:rPr>
              <a:t>Efficient resource allocation</a:t>
            </a:r>
          </a:p>
          <a:p>
            <a:pPr marL="139700" indent="0" algn="l"/>
            <a:endParaRPr lang="en-US" b="0" i="0" dirty="0">
              <a:solidFill>
                <a:schemeClr val="tx1">
                  <a:lumMod val="75000"/>
                </a:schemeClr>
              </a:solidFill>
              <a:effectLst/>
              <a:latin typeface="Nunito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Nunito" pitchFamily="2" charset="0"/>
              </a:rPr>
              <a:t>Consistent outcomes</a:t>
            </a:r>
          </a:p>
          <a:p>
            <a:endParaRPr lang="en-US" dirty="0">
              <a:solidFill>
                <a:schemeClr val="tx1">
                  <a:lumMod val="75000"/>
                </a:schemeClr>
              </a:solidFill>
              <a:latin typeface="Nunito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2F2831-9707-B240-1B2A-D8977397193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391758" y="1356967"/>
            <a:ext cx="3258000" cy="703600"/>
          </a:xfrm>
        </p:spPr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AEED1F8-816C-AAC4-A45E-DC8D43D08DF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932456" y="2457117"/>
            <a:ext cx="5479529" cy="239532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Nunito" pitchFamily="2" charset="0"/>
              </a:rPr>
              <a:t>Demotivated employees</a:t>
            </a:r>
          </a:p>
          <a:p>
            <a:pPr marL="139700" indent="0" algn="l"/>
            <a:endParaRPr lang="en-US" b="0" i="0" dirty="0">
              <a:solidFill>
                <a:schemeClr val="tx1">
                  <a:lumMod val="75000"/>
                </a:schemeClr>
              </a:solidFill>
              <a:effectLst/>
              <a:latin typeface="Nunito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Nunito" pitchFamily="2" charset="0"/>
              </a:rPr>
              <a:t>Stifled creativity &amp; innovation</a:t>
            </a:r>
          </a:p>
          <a:p>
            <a:pPr marL="139700" indent="0" algn="l"/>
            <a:endParaRPr lang="en-US" b="0" i="0" dirty="0">
              <a:solidFill>
                <a:schemeClr val="tx1">
                  <a:lumMod val="75000"/>
                </a:schemeClr>
              </a:solidFill>
              <a:effectLst/>
              <a:latin typeface="Nunito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Nunito" pitchFamily="2" charset="0"/>
              </a:rPr>
              <a:t>Poor adaptability</a:t>
            </a:r>
          </a:p>
          <a:p>
            <a:pPr marL="139700" indent="0" algn="l"/>
            <a:endParaRPr lang="en-US" b="0" i="0" dirty="0">
              <a:solidFill>
                <a:schemeClr val="tx1">
                  <a:lumMod val="75000"/>
                </a:schemeClr>
              </a:solidFill>
              <a:effectLst/>
              <a:latin typeface="Nunito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Nunito" pitchFamily="2" charset="0"/>
              </a:rPr>
              <a:t>Communication issues</a:t>
            </a:r>
          </a:p>
          <a:p>
            <a:endParaRPr lang="en-US" dirty="0">
              <a:solidFill>
                <a:schemeClr val="tx1">
                  <a:lumMod val="75000"/>
                </a:schemeClr>
              </a:solidFill>
              <a:latin typeface="Nunito" pitchFamily="2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0FF5E8-7209-6A67-F7FB-B11344BA8274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dirty="0">
                <a:latin typeface="Nunito" pitchFamily="2" charset="0"/>
              </a:rPr>
              <a:t>Pros &amp; 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7CD7BC-A02E-A1CF-F3D2-5E602DCFE60F}"/>
              </a:ext>
            </a:extLst>
          </p:cNvPr>
          <p:cNvCxnSpPr>
            <a:cxnSpLocks/>
          </p:cNvCxnSpPr>
          <p:nvPr/>
        </p:nvCxnSpPr>
        <p:spPr>
          <a:xfrm>
            <a:off x="6542843" y="1555242"/>
            <a:ext cx="150920" cy="2395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oogle Shape;145;p28">
            <a:extLst>
              <a:ext uri="{FF2B5EF4-FFF2-40B4-BE49-F238E27FC236}">
                <a16:creationId xmlns:a16="http://schemas.microsoft.com/office/drawing/2014/main" id="{F33FEFC0-B9B5-2A15-1861-87A9979F721A}"/>
              </a:ext>
            </a:extLst>
          </p:cNvPr>
          <p:cNvCxnSpPr>
            <a:cxnSpLocks/>
          </p:cNvCxnSpPr>
          <p:nvPr/>
        </p:nvCxnSpPr>
        <p:spPr>
          <a:xfrm>
            <a:off x="6542843" y="1677880"/>
            <a:ext cx="0" cy="388841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380012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12A9-CC73-8A76-13B9-68CFF6F4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unito" pitchFamily="2" charset="0"/>
              </a:rPr>
              <a:t>How to apply </a:t>
            </a:r>
            <a:r>
              <a:rPr lang="en-US" b="1" dirty="0">
                <a:latin typeface="Nunito" pitchFamily="2" charset="0"/>
              </a:rPr>
              <a:t>TOPDOWN APPOARCH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191E-6411-9299-3730-C7564E5F9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581" y="1517444"/>
            <a:ext cx="9647040" cy="663228"/>
          </a:xfrm>
        </p:spPr>
        <p:txBody>
          <a:bodyPr/>
          <a:lstStyle/>
          <a:p>
            <a:pPr marL="186262" indent="0">
              <a:buNone/>
            </a:pPr>
            <a:r>
              <a:rPr lang="en-US" sz="1800" dirty="0"/>
              <a:t>Break down the problem in these small steps :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876CC-DD24-B103-5856-694CE84BBD4F}"/>
              </a:ext>
            </a:extLst>
          </p:cNvPr>
          <p:cNvSpPr txBox="1"/>
          <p:nvPr/>
        </p:nvSpPr>
        <p:spPr>
          <a:xfrm>
            <a:off x="691763" y="2090777"/>
            <a:ext cx="23006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effectLst/>
                <a:latin typeface="Nunito" pitchFamily="2" charset="0"/>
              </a:rPr>
              <a:t>Define the Big Picture :</a:t>
            </a:r>
          </a:p>
          <a:p>
            <a:pPr algn="l"/>
            <a:endParaRPr lang="en-US" b="0" i="0" dirty="0">
              <a:solidFill>
                <a:schemeClr val="tx1">
                  <a:lumMod val="75000"/>
                </a:schemeClr>
              </a:solidFill>
              <a:effectLst/>
              <a:latin typeface="Nunito" pitchFamily="2" charset="0"/>
            </a:endParaRPr>
          </a:p>
          <a:p>
            <a:endParaRPr lang="en-US" dirty="0">
              <a:solidFill>
                <a:schemeClr val="tx1">
                  <a:lumMod val="75000"/>
                </a:schemeClr>
              </a:solidFill>
              <a:latin typeface="Nunito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AEF801-12E4-DCE5-1666-5DD5B923F0FC}"/>
              </a:ext>
            </a:extLst>
          </p:cNvPr>
          <p:cNvSpPr txBox="1"/>
          <p:nvPr/>
        </p:nvSpPr>
        <p:spPr>
          <a:xfrm>
            <a:off x="794851" y="2447132"/>
            <a:ext cx="5698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200" b="0" i="0" dirty="0">
                <a:solidFill>
                  <a:schemeClr val="tx1">
                    <a:lumMod val="75000"/>
                  </a:schemeClr>
                </a:solidFill>
                <a:effectLst/>
                <a:latin typeface="Nunito" pitchFamily="2" charset="0"/>
              </a:rPr>
              <a:t> Start with a clear vision and high-level goals for the project or organization.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200" b="0" i="0" dirty="0">
                <a:solidFill>
                  <a:schemeClr val="tx1">
                    <a:lumMod val="75000"/>
                  </a:schemeClr>
                </a:solidFill>
                <a:effectLst/>
                <a:latin typeface="Nunito" pitchFamily="2" charset="0"/>
              </a:rPr>
              <a:t> Ensure everyone understands the overall roadmap and desired outcomes.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ED5FA-715C-DAA3-EE8A-558C80ABA2BE}"/>
              </a:ext>
            </a:extLst>
          </p:cNvPr>
          <p:cNvSpPr txBox="1"/>
          <p:nvPr/>
        </p:nvSpPr>
        <p:spPr>
          <a:xfrm>
            <a:off x="691763" y="2952457"/>
            <a:ext cx="2838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Nunito" pitchFamily="2" charset="0"/>
              </a:rPr>
              <a:t>2.  </a:t>
            </a:r>
            <a:r>
              <a:rPr lang="en-US" b="1" i="0" dirty="0">
                <a:solidFill>
                  <a:schemeClr val="tx1">
                    <a:lumMod val="75000"/>
                  </a:schemeClr>
                </a:solidFill>
                <a:effectLst/>
                <a:latin typeface="Nunito" pitchFamily="2" charset="0"/>
              </a:rPr>
              <a:t>Break Down Goals :</a:t>
            </a:r>
          </a:p>
          <a:p>
            <a:b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  <a:latin typeface="Google Sans"/>
              </a:rPr>
            </a:b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4DB30-F9FA-A52A-9876-65E8CF83061E}"/>
              </a:ext>
            </a:extLst>
          </p:cNvPr>
          <p:cNvSpPr txBox="1"/>
          <p:nvPr/>
        </p:nvSpPr>
        <p:spPr>
          <a:xfrm>
            <a:off x="794851" y="3308169"/>
            <a:ext cx="5907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200" b="0" i="0" dirty="0">
                <a:solidFill>
                  <a:schemeClr val="tx1">
                    <a:lumMod val="75000"/>
                  </a:schemeClr>
                </a:solidFill>
                <a:effectLst/>
                <a:latin typeface="Nunito" pitchFamily="2" charset="0"/>
              </a:rPr>
              <a:t> Divide the main goal into smaller, achievable objectives and tasks.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200" b="0" i="0" dirty="0">
                <a:solidFill>
                  <a:schemeClr val="tx1">
                    <a:lumMod val="75000"/>
                  </a:schemeClr>
                </a:solidFill>
                <a:effectLst/>
                <a:latin typeface="Nunito" pitchFamily="2" charset="0"/>
              </a:rPr>
              <a:t> Create a structure outlining how these parts fit together.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>
              <a:solidFill>
                <a:schemeClr val="tx1">
                  <a:lumMod val="75000"/>
                </a:schemeClr>
              </a:solidFill>
              <a:latin typeface="Nunito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0D1B0-6DD7-5401-1E16-A00A0E5FDF48}"/>
              </a:ext>
            </a:extLst>
          </p:cNvPr>
          <p:cNvSpPr txBox="1"/>
          <p:nvPr/>
        </p:nvSpPr>
        <p:spPr>
          <a:xfrm>
            <a:off x="691763" y="3813494"/>
            <a:ext cx="3983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chemeClr val="tx1">
                    <a:lumMod val="75000"/>
                  </a:schemeClr>
                </a:solidFill>
                <a:effectLst/>
                <a:latin typeface="Nunito" pitchFamily="2" charset="0"/>
              </a:rPr>
              <a:t>3. Delegate and Communicate : </a:t>
            </a:r>
          </a:p>
          <a:p>
            <a:br>
              <a:rPr lang="en-US" sz="1600" b="1" i="0" dirty="0">
                <a:solidFill>
                  <a:schemeClr val="tx1">
                    <a:lumMod val="75000"/>
                  </a:schemeClr>
                </a:solidFill>
                <a:effectLst/>
                <a:latin typeface="Nunito" pitchFamily="2" charset="0"/>
              </a:rPr>
            </a:br>
            <a:endParaRPr lang="en-US" sz="1600" b="1" dirty="0">
              <a:solidFill>
                <a:schemeClr val="tx1">
                  <a:lumMod val="75000"/>
                </a:schemeClr>
              </a:solidFill>
              <a:latin typeface="Nunito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347A50-0720-CE38-9480-F8EEAD07A683}"/>
              </a:ext>
            </a:extLst>
          </p:cNvPr>
          <p:cNvSpPr txBox="1"/>
          <p:nvPr/>
        </p:nvSpPr>
        <p:spPr>
          <a:xfrm>
            <a:off x="794851" y="4127150"/>
            <a:ext cx="6253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Nunito" pitchFamily="2" charset="0"/>
              </a:rPr>
              <a:t>Assign specific tasks and responsibilities to team members based on their expertise.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Nunito" pitchFamily="2" charset="0"/>
              </a:rPr>
              <a:t>Communicate deadlines, expectations, and resources clearly and regularly.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1730C9-4502-2B55-29B9-EE08C0AA3A69}"/>
              </a:ext>
            </a:extLst>
          </p:cNvPr>
          <p:cNvSpPr txBox="1"/>
          <p:nvPr/>
        </p:nvSpPr>
        <p:spPr>
          <a:xfrm>
            <a:off x="691763" y="4645420"/>
            <a:ext cx="2560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chemeClr val="tx1">
                    <a:lumMod val="75000"/>
                  </a:schemeClr>
                </a:solidFill>
                <a:effectLst/>
                <a:latin typeface="Nunito" pitchFamily="2" charset="0"/>
              </a:rPr>
              <a:t>4.  Monitor and Adapt :</a:t>
            </a:r>
          </a:p>
          <a:p>
            <a:br>
              <a:rPr lang="en-US" sz="1600" b="1" i="0" dirty="0">
                <a:solidFill>
                  <a:schemeClr val="tx1">
                    <a:lumMod val="75000"/>
                  </a:schemeClr>
                </a:solidFill>
                <a:effectLst/>
                <a:latin typeface="Nunito" pitchFamily="2" charset="0"/>
              </a:rPr>
            </a:br>
            <a:endParaRPr lang="en-US" sz="1600" b="1" dirty="0">
              <a:solidFill>
                <a:schemeClr val="tx1">
                  <a:lumMod val="75000"/>
                </a:schemeClr>
              </a:solidFill>
              <a:latin typeface="Nunito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17A20C-DFB9-9956-BB9B-0719CAD4E57B}"/>
              </a:ext>
            </a:extLst>
          </p:cNvPr>
          <p:cNvSpPr txBox="1"/>
          <p:nvPr/>
        </p:nvSpPr>
        <p:spPr>
          <a:xfrm>
            <a:off x="794851" y="4988187"/>
            <a:ext cx="577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Track progress and identify any issues or deviations from the plan.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Be open to feedback and adjustments as needed, but maintain overall direction.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73FA12-EDFC-7DDD-FC8B-D93085298A23}"/>
              </a:ext>
            </a:extLst>
          </p:cNvPr>
          <p:cNvSpPr txBox="1"/>
          <p:nvPr/>
        </p:nvSpPr>
        <p:spPr>
          <a:xfrm>
            <a:off x="691763" y="5531646"/>
            <a:ext cx="3919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chemeClr val="tx1">
                    <a:lumMod val="75000"/>
                  </a:schemeClr>
                </a:solidFill>
                <a:effectLst/>
                <a:latin typeface="Nunito" pitchFamily="2" charset="0"/>
              </a:rPr>
              <a:t>5. Encourage Feedback:</a:t>
            </a:r>
          </a:p>
          <a:p>
            <a:br>
              <a:rPr lang="en-US" b="1" i="0" dirty="0">
                <a:solidFill>
                  <a:schemeClr val="tx1">
                    <a:lumMod val="75000"/>
                  </a:schemeClr>
                </a:solidFill>
                <a:effectLst/>
                <a:latin typeface="Nunito" pitchFamily="2" charset="0"/>
              </a:rPr>
            </a:br>
            <a:endParaRPr lang="en-US" b="1" dirty="0">
              <a:solidFill>
                <a:schemeClr val="tx1">
                  <a:lumMod val="75000"/>
                </a:schemeClr>
              </a:solidFill>
              <a:latin typeface="Nunito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53ED37-69BA-BAEC-6354-F2B22647ED41}"/>
              </a:ext>
            </a:extLst>
          </p:cNvPr>
          <p:cNvSpPr txBox="1"/>
          <p:nvPr/>
        </p:nvSpPr>
        <p:spPr>
          <a:xfrm>
            <a:off x="794851" y="5882939"/>
            <a:ext cx="8645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v"/>
            </a:pPr>
            <a:r>
              <a:rPr lang="en-US" sz="1200" b="0" i="0" dirty="0">
                <a:solidFill>
                  <a:schemeClr val="tx1">
                    <a:lumMod val="75000"/>
                  </a:schemeClr>
                </a:solidFill>
                <a:effectLst/>
                <a:latin typeface="Nunito" pitchFamily="2" charset="0"/>
              </a:rPr>
              <a:t>While maintaining central control, encourage input and suggestions from team members.</a:t>
            </a:r>
          </a:p>
          <a:p>
            <a:pPr marL="171450" indent="-171450" algn="l">
              <a:buFont typeface="Wingdings" panose="05000000000000000000" pitchFamily="2" charset="2"/>
              <a:buChar char="v"/>
            </a:pPr>
            <a:r>
              <a:rPr lang="en-US" sz="1200" b="0" i="0" dirty="0">
                <a:solidFill>
                  <a:schemeClr val="tx1">
                    <a:lumMod val="75000"/>
                  </a:schemeClr>
                </a:solidFill>
                <a:effectLst/>
                <a:latin typeface="Nunito" pitchFamily="2" charset="0"/>
              </a:rPr>
              <a:t>This can help refine the plan and prevent missed opportunities.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200" dirty="0">
              <a:solidFill>
                <a:schemeClr val="tx1">
                  <a:lumMod val="75000"/>
                </a:schemeClr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852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inimalist Slides for meeting by Slidesgo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Slides for Meeting _ by Slidesgo</Template>
  <TotalTime>90</TotalTime>
  <Words>339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Bebas Neue</vt:lpstr>
      <vt:lpstr>Darker Grotesque SemiBold</vt:lpstr>
      <vt:lpstr>Google Sans</vt:lpstr>
      <vt:lpstr>Livvic</vt:lpstr>
      <vt:lpstr>Nunito</vt:lpstr>
      <vt:lpstr>Proxima Nova</vt:lpstr>
      <vt:lpstr>Questrial</vt:lpstr>
      <vt:lpstr>Wingdings</vt:lpstr>
      <vt:lpstr>Minimalist Slides for meeting by Slidesgo</vt:lpstr>
      <vt:lpstr>Slidesgo Final Pages</vt:lpstr>
      <vt:lpstr>TOPDOWN APPOARCH</vt:lpstr>
      <vt:lpstr>WHAT IS TOPDOWN APPOARCH</vt:lpstr>
      <vt:lpstr>Example </vt:lpstr>
      <vt:lpstr>Pros</vt:lpstr>
      <vt:lpstr>How to apply TOPDOWN APPOARCH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TOPDOWN APPOARCH</dc:title>
  <dc:creator>Tung Bui</dc:creator>
  <cp:lastModifiedBy>Tung Bui</cp:lastModifiedBy>
  <cp:revision>1</cp:revision>
  <dcterms:created xsi:type="dcterms:W3CDTF">2024-01-09T11:29:32Z</dcterms:created>
  <dcterms:modified xsi:type="dcterms:W3CDTF">2024-01-09T13:00:25Z</dcterms:modified>
</cp:coreProperties>
</file>