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9" r:id="rId4"/>
    <p:sldId id="278" r:id="rId5"/>
    <p:sldId id="262"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75"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4F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73" autoAdjust="0"/>
  </p:normalViewPr>
  <p:slideViewPr>
    <p:cSldViewPr snapToGrid="0">
      <p:cViewPr varScale="1">
        <p:scale>
          <a:sx n="105" d="100"/>
          <a:sy n="105" d="100"/>
        </p:scale>
        <p:origin x="828"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1" name="Google Shape;84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p:nvPr/>
        </p:nvSpPr>
        <p:spPr>
          <a:xfrm>
            <a:off x="697706" y="699294"/>
            <a:ext cx="10796587" cy="5459412"/>
          </a:xfrm>
          <a:prstGeom prst="rect">
            <a:avLst/>
          </a:prstGeom>
          <a:gradFill>
            <a:gsLst>
              <a:gs pos="0">
                <a:srgbClr val="F25245"/>
              </a:gs>
              <a:gs pos="7000">
                <a:srgbClr val="F25245"/>
              </a:gs>
              <a:gs pos="100000">
                <a:srgbClr val="273445"/>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9" name="Google Shape;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Twentieth Century"/>
              <a:buNone/>
              <a:defRPr sz="60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Twentieth Century"/>
                <a:ea typeface="Twentieth Century"/>
                <a:cs typeface="Twentieth Century"/>
                <a:sym typeface="Twentieth Century"/>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 name="Google Shape;1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DBDBDB"/>
        </a:solidFill>
        <a:effectLst/>
      </p:bgPr>
    </p:bg>
    <p:spTree>
      <p:nvGrpSpPr>
        <p:cNvPr id="1" name="Shape 14"/>
        <p:cNvGrpSpPr/>
        <p:nvPr/>
      </p:nvGrpSpPr>
      <p:grpSpPr>
        <a:xfrm>
          <a:off x="0" y="0"/>
          <a:ext cx="0" cy="0"/>
          <a:chOff x="0" y="0"/>
          <a:chExt cx="0" cy="0"/>
        </a:xfrm>
      </p:grpSpPr>
      <p:sp>
        <p:nvSpPr>
          <p:cNvPr id="15" name="Google Shape;15;p3"/>
          <p:cNvSpPr/>
          <p:nvPr/>
        </p:nvSpPr>
        <p:spPr>
          <a:xfrm>
            <a:off x="699247" y="704851"/>
            <a:ext cx="6269849" cy="5441950"/>
          </a:xfrm>
          <a:custGeom>
            <a:avLst/>
            <a:gdLst/>
            <a:ahLst/>
            <a:cxnLst/>
            <a:rect l="l" t="t" r="r" b="b"/>
            <a:pathLst>
              <a:path w="6269849" h="5441950" extrusionOk="0">
                <a:moveTo>
                  <a:pt x="0" y="0"/>
                </a:moveTo>
                <a:lnTo>
                  <a:pt x="6202008" y="0"/>
                </a:lnTo>
                <a:lnTo>
                  <a:pt x="6029119" y="231201"/>
                </a:lnTo>
                <a:cubicBezTo>
                  <a:pt x="5557714" y="928973"/>
                  <a:pt x="5282454" y="1770149"/>
                  <a:pt x="5282454" y="2675614"/>
                </a:cubicBezTo>
                <a:cubicBezTo>
                  <a:pt x="5282454" y="3581080"/>
                  <a:pt x="5557714" y="4422255"/>
                  <a:pt x="6029119" y="5120027"/>
                </a:cubicBezTo>
                <a:lnTo>
                  <a:pt x="6269849" y="5441950"/>
                </a:lnTo>
                <a:lnTo>
                  <a:pt x="0" y="544195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6" name="Google Shape;16;p3"/>
          <p:cNvSpPr/>
          <p:nvPr/>
        </p:nvSpPr>
        <p:spPr>
          <a:xfrm rot="-5400000">
            <a:off x="5733219" y="1175584"/>
            <a:ext cx="442687" cy="1125000"/>
          </a:xfrm>
          <a:prstGeom prst="round2SameRect">
            <a:avLst>
              <a:gd name="adj1" fmla="val 50000"/>
              <a:gd name="adj2" fmla="val 0"/>
            </a:avLst>
          </a:prstGeom>
          <a:solidFill>
            <a:srgbClr val="DBD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7" name="Google Shape;17;p3"/>
          <p:cNvSpPr/>
          <p:nvPr/>
        </p:nvSpPr>
        <p:spPr>
          <a:xfrm rot="-5400000">
            <a:off x="5733162" y="1987418"/>
            <a:ext cx="442800" cy="1125000"/>
          </a:xfrm>
          <a:prstGeom prst="round2SameRect">
            <a:avLst>
              <a:gd name="adj1" fmla="val 50000"/>
              <a:gd name="adj2" fmla="val 0"/>
            </a:avLst>
          </a:prstGeom>
          <a:solidFill>
            <a:srgbClr val="DBD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8" name="Google Shape;18;p3"/>
          <p:cNvSpPr/>
          <p:nvPr/>
        </p:nvSpPr>
        <p:spPr>
          <a:xfrm rot="-5400000">
            <a:off x="4762660" y="1438887"/>
            <a:ext cx="442687" cy="598393"/>
          </a:xfrm>
          <a:prstGeom prst="roundRect">
            <a:avLst>
              <a:gd name="adj" fmla="val 50000"/>
            </a:avLst>
          </a:prstGeom>
          <a:solidFill>
            <a:srgbClr val="DBD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
        <p:cNvGrpSpPr/>
        <p:nvPr/>
      </p:nvGrpSpPr>
      <p:grpSpPr>
        <a:xfrm>
          <a:off x="0" y="0"/>
          <a:ext cx="0" cy="0"/>
          <a:chOff x="0" y="0"/>
          <a:chExt cx="0" cy="0"/>
        </a:xfrm>
      </p:grpSpPr>
      <p:sp>
        <p:nvSpPr>
          <p:cNvPr id="20" name="Google Shape;2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1" name="Google Shape;2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2" name="Google Shape;2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3"/>
        <p:cNvGrpSpPr/>
        <p:nvPr/>
      </p:nvGrpSpPr>
      <p:grpSpPr>
        <a:xfrm>
          <a:off x="0" y="0"/>
          <a:ext cx="0" cy="0"/>
          <a:chOff x="0" y="0"/>
          <a:chExt cx="0" cy="0"/>
        </a:xfrm>
      </p:grpSpPr>
      <p:sp>
        <p:nvSpPr>
          <p:cNvPr id="24" name="Google Shape;2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5" name="Google Shape;2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6" name="Google Shape;2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
        <p:nvSpPr>
          <p:cNvPr id="27" name="Google Shape;27;p5"/>
          <p:cNvSpPr/>
          <p:nvPr/>
        </p:nvSpPr>
        <p:spPr>
          <a:xfrm>
            <a:off x="8786813" y="683204"/>
            <a:ext cx="2705094" cy="5491595"/>
          </a:xfrm>
          <a:custGeom>
            <a:avLst/>
            <a:gdLst/>
            <a:ahLst/>
            <a:cxnLst/>
            <a:rect l="l" t="t" r="r" b="b"/>
            <a:pathLst>
              <a:path w="2705094" h="5491595" extrusionOk="0">
                <a:moveTo>
                  <a:pt x="2705094" y="0"/>
                </a:moveTo>
                <a:lnTo>
                  <a:pt x="2705094" y="1373981"/>
                </a:lnTo>
                <a:lnTo>
                  <a:pt x="2607480" y="1378910"/>
                </a:lnTo>
                <a:cubicBezTo>
                  <a:pt x="1914642" y="1449271"/>
                  <a:pt x="1373981" y="2034395"/>
                  <a:pt x="1373981" y="2745797"/>
                </a:cubicBezTo>
                <a:cubicBezTo>
                  <a:pt x="1373981" y="3457199"/>
                  <a:pt x="1914642" y="4042323"/>
                  <a:pt x="2607480" y="4112684"/>
                </a:cubicBezTo>
                <a:lnTo>
                  <a:pt x="2705094" y="4117614"/>
                </a:lnTo>
                <a:lnTo>
                  <a:pt x="2705094" y="5491595"/>
                </a:lnTo>
                <a:lnTo>
                  <a:pt x="2466999" y="5479572"/>
                </a:lnTo>
                <a:cubicBezTo>
                  <a:pt x="1081322" y="5338849"/>
                  <a:pt x="0" y="4168602"/>
                  <a:pt x="0" y="2745797"/>
                </a:cubicBezTo>
                <a:cubicBezTo>
                  <a:pt x="0" y="1322993"/>
                  <a:pt x="1081322" y="152746"/>
                  <a:pt x="2466999" y="12023"/>
                </a:cubicBezTo>
                <a:close/>
              </a:path>
            </a:pathLst>
          </a:custGeom>
          <a:gradFill>
            <a:gsLst>
              <a:gs pos="0">
                <a:srgbClr val="F25245"/>
              </a:gs>
              <a:gs pos="100000">
                <a:srgbClr val="273445"/>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nvGrpSpPr>
          <p:cNvPr id="28" name="Google Shape;28;p5"/>
          <p:cNvGrpSpPr/>
          <p:nvPr/>
        </p:nvGrpSpPr>
        <p:grpSpPr>
          <a:xfrm>
            <a:off x="10326624" y="2628900"/>
            <a:ext cx="608076" cy="1449325"/>
            <a:chOff x="4408424" y="2628900"/>
            <a:chExt cx="608076" cy="1449325"/>
          </a:xfrm>
        </p:grpSpPr>
        <p:sp>
          <p:nvSpPr>
            <p:cNvPr id="29" name="Google Shape;29;p5"/>
            <p:cNvSpPr/>
            <p:nvPr/>
          </p:nvSpPr>
          <p:spPr>
            <a:xfrm>
              <a:off x="4826000" y="2628900"/>
              <a:ext cx="190500" cy="1905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 name="Google Shape;30;p5"/>
            <p:cNvSpPr/>
            <p:nvPr/>
          </p:nvSpPr>
          <p:spPr>
            <a:xfrm>
              <a:off x="4843526" y="2881376"/>
              <a:ext cx="155448" cy="155448"/>
            </a:xfrm>
            <a:prstGeom prst="ellipse">
              <a:avLst/>
            </a:prstGeom>
            <a:noFill/>
            <a:ln w="381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 name="Google Shape;31;p5"/>
            <p:cNvSpPr/>
            <p:nvPr/>
          </p:nvSpPr>
          <p:spPr>
            <a:xfrm>
              <a:off x="4826000" y="3098800"/>
              <a:ext cx="190500" cy="190500"/>
            </a:xfrm>
            <a:prstGeom prst="ellipse">
              <a:avLst/>
            </a:prstGeom>
            <a:solidFill>
              <a:srgbClr val="3BB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 name="Google Shape;32;p5"/>
            <p:cNvSpPr/>
            <p:nvPr/>
          </p:nvSpPr>
          <p:spPr>
            <a:xfrm>
              <a:off x="4826000" y="3352800"/>
              <a:ext cx="190500" cy="1905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 name="Google Shape;33;p5"/>
            <p:cNvSpPr/>
            <p:nvPr/>
          </p:nvSpPr>
          <p:spPr>
            <a:xfrm>
              <a:off x="4640326" y="2779776"/>
              <a:ext cx="155448" cy="155448"/>
            </a:xfrm>
            <a:prstGeom prst="ellipse">
              <a:avLst/>
            </a:prstGeom>
            <a:noFill/>
            <a:ln w="381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 name="Google Shape;34;p5"/>
            <p:cNvSpPr/>
            <p:nvPr/>
          </p:nvSpPr>
          <p:spPr>
            <a:xfrm>
              <a:off x="4622800" y="2997200"/>
              <a:ext cx="190500" cy="1905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 name="Google Shape;35;p5"/>
            <p:cNvSpPr/>
            <p:nvPr/>
          </p:nvSpPr>
          <p:spPr>
            <a:xfrm>
              <a:off x="4640326" y="3249676"/>
              <a:ext cx="155448" cy="155448"/>
            </a:xfrm>
            <a:prstGeom prst="ellipse">
              <a:avLst/>
            </a:prstGeom>
            <a:noFill/>
            <a:ln w="381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 name="Google Shape;36;p5"/>
            <p:cNvSpPr/>
            <p:nvPr/>
          </p:nvSpPr>
          <p:spPr>
            <a:xfrm>
              <a:off x="4640326" y="3467100"/>
              <a:ext cx="155448" cy="155448"/>
            </a:xfrm>
            <a:prstGeom prst="ellipse">
              <a:avLst/>
            </a:prstGeom>
            <a:noFill/>
            <a:ln w="38100" cap="flat" cmpd="sng">
              <a:solidFill>
                <a:srgbClr val="F2524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 name="Google Shape;37;p5"/>
            <p:cNvSpPr/>
            <p:nvPr/>
          </p:nvSpPr>
          <p:spPr>
            <a:xfrm>
              <a:off x="4843526" y="3705353"/>
              <a:ext cx="155448" cy="155448"/>
            </a:xfrm>
            <a:prstGeom prst="ellipse">
              <a:avLst/>
            </a:prstGeom>
            <a:noFill/>
            <a:ln w="381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 name="Google Shape;38;p5"/>
            <p:cNvSpPr/>
            <p:nvPr/>
          </p:nvSpPr>
          <p:spPr>
            <a:xfrm>
              <a:off x="4843526" y="3922777"/>
              <a:ext cx="155448" cy="155448"/>
            </a:xfrm>
            <a:prstGeom prst="ellipse">
              <a:avLst/>
            </a:prstGeom>
            <a:noFill/>
            <a:ln w="381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9" name="Google Shape;39;p5"/>
            <p:cNvSpPr/>
            <p:nvPr/>
          </p:nvSpPr>
          <p:spPr>
            <a:xfrm>
              <a:off x="4425950" y="3144774"/>
              <a:ext cx="155448" cy="155448"/>
            </a:xfrm>
            <a:prstGeom prst="ellipse">
              <a:avLst/>
            </a:prstGeom>
            <a:noFill/>
            <a:ln w="381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 name="Google Shape;40;p5"/>
            <p:cNvSpPr/>
            <p:nvPr/>
          </p:nvSpPr>
          <p:spPr>
            <a:xfrm>
              <a:off x="4408424" y="3362198"/>
              <a:ext cx="190500" cy="1905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 name="Google Shape;41;p5"/>
            <p:cNvSpPr/>
            <p:nvPr/>
          </p:nvSpPr>
          <p:spPr>
            <a:xfrm>
              <a:off x="4408424" y="3616198"/>
              <a:ext cx="190500" cy="1905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7"/>
        <p:cNvGrpSpPr/>
        <p:nvPr/>
      </p:nvGrpSpPr>
      <p:grpSpPr>
        <a:xfrm>
          <a:off x="0" y="0"/>
          <a:ext cx="0" cy="0"/>
          <a:chOff x="0" y="0"/>
          <a:chExt cx="0" cy="0"/>
        </a:xfrm>
      </p:grpSpPr>
      <p:sp>
        <p:nvSpPr>
          <p:cNvPr id="68" name="Google Shape;6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69" name="Google Shape;6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0" name="Google Shape;7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
        <p:nvSpPr>
          <p:cNvPr id="71" name="Google Shape;71;p10"/>
          <p:cNvSpPr>
            <a:spLocks noGrp="1"/>
          </p:cNvSpPr>
          <p:nvPr>
            <p:ph type="pic" idx="2"/>
          </p:nvPr>
        </p:nvSpPr>
        <p:spPr>
          <a:xfrm>
            <a:off x="695326" y="693738"/>
            <a:ext cx="10796587" cy="54483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72"/>
        <p:cNvGrpSpPr/>
        <p:nvPr/>
      </p:nvGrpSpPr>
      <p:grpSpPr>
        <a:xfrm>
          <a:off x="0" y="0"/>
          <a:ext cx="0" cy="0"/>
          <a:chOff x="0" y="0"/>
          <a:chExt cx="0" cy="0"/>
        </a:xfrm>
      </p:grpSpPr>
      <p:sp>
        <p:nvSpPr>
          <p:cNvPr id="73" name="Google Shape;7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4" name="Google Shape;7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5" name="Google Shape;7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
        <p:nvSpPr>
          <p:cNvPr id="76" name="Google Shape;76;p11"/>
          <p:cNvSpPr>
            <a:spLocks noGrp="1"/>
          </p:cNvSpPr>
          <p:nvPr>
            <p:ph type="pic" idx="2"/>
          </p:nvPr>
        </p:nvSpPr>
        <p:spPr>
          <a:xfrm>
            <a:off x="6459365" y="703830"/>
            <a:ext cx="5035723" cy="5447169"/>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7"/>
        <p:cNvGrpSpPr/>
        <p:nvPr/>
      </p:nvGrpSpPr>
      <p:grpSpPr>
        <a:xfrm>
          <a:off x="0" y="0"/>
          <a:ext cx="0" cy="0"/>
          <a:chOff x="0" y="0"/>
          <a:chExt cx="0" cy="0"/>
        </a:xfrm>
      </p:grpSpPr>
      <p:sp>
        <p:nvSpPr>
          <p:cNvPr id="78" name="Google Shape;7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9" name="Google Shape;7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0" name="Google Shape;8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
        <p:nvSpPr>
          <p:cNvPr id="81" name="Google Shape;81;p12"/>
          <p:cNvSpPr>
            <a:spLocks noGrp="1"/>
          </p:cNvSpPr>
          <p:nvPr>
            <p:ph type="pic" idx="2"/>
          </p:nvPr>
        </p:nvSpPr>
        <p:spPr>
          <a:xfrm>
            <a:off x="5967472" y="708473"/>
            <a:ext cx="5523024" cy="543991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2" name="Google Shape;82;p12"/>
          <p:cNvSpPr txBox="1">
            <a:spLocks noGrp="1"/>
          </p:cNvSpPr>
          <p:nvPr>
            <p:ph type="body" idx="1"/>
          </p:nvPr>
        </p:nvSpPr>
        <p:spPr>
          <a:xfrm>
            <a:off x="1234440" y="1311966"/>
            <a:ext cx="4114800" cy="1317597"/>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rgbClr val="3A3838"/>
              </a:buClr>
              <a:buSzPts val="4000"/>
              <a:buFont typeface="Arial"/>
              <a:buNone/>
              <a:defRPr sz="4000" b="1" i="0" u="none" strike="noStrike" cap="none">
                <a:solidFill>
                  <a:srgbClr val="3A3838"/>
                </a:solidFill>
                <a:latin typeface="Twentieth Century"/>
                <a:ea typeface="Twentieth Century"/>
                <a:cs typeface="Twentieth Century"/>
                <a:sym typeface="Twentieth Centur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wentieth Century"/>
                <a:ea typeface="Twentieth Century"/>
                <a:cs typeface="Twentieth Century"/>
                <a:sym typeface="Twentieth Century"/>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2191999" cy="6858000"/>
          </a:xfrm>
          <a:prstGeom prst="frame">
            <a:avLst>
              <a:gd name="adj1" fmla="val 10298"/>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p:nvPr/>
        </p:nvSpPr>
        <p:spPr>
          <a:xfrm>
            <a:off x="5831914" y="1982450"/>
            <a:ext cx="6155870" cy="30467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800"/>
              <a:buFont typeface="Arial"/>
              <a:buNone/>
            </a:pPr>
            <a:r>
              <a:rPr lang="vi-VN" sz="7200" b="1" i="0" u="none" strike="noStrike" cap="none" dirty="0">
                <a:solidFill>
                  <a:schemeClr val="lt1"/>
                </a:solidFill>
                <a:latin typeface="Trebuchet MS"/>
                <a:ea typeface="Trebuchet MS"/>
                <a:cs typeface="Trebuchet MS"/>
                <a:sym typeface="Trebuchet MS"/>
              </a:rPr>
              <a:t>TOPDOWN APPROACH</a:t>
            </a:r>
            <a:endParaRPr sz="7200" b="0" i="0" u="none" strike="noStrike" cap="none" dirty="0">
              <a:solidFill>
                <a:srgbClr val="000000"/>
              </a:solidFill>
              <a:latin typeface="Trebuchet MS"/>
              <a:ea typeface="Trebuchet MS"/>
              <a:cs typeface="Trebuchet MS"/>
              <a:sym typeface="Trebuchet MS"/>
            </a:endParaRPr>
          </a:p>
        </p:txBody>
      </p:sp>
      <p:pic>
        <p:nvPicPr>
          <p:cNvPr id="1026" name="Picture 2" descr="person holding light bulb">
            <a:extLst>
              <a:ext uri="{FF2B5EF4-FFF2-40B4-BE49-F238E27FC236}">
                <a16:creationId xmlns:a16="http://schemas.microsoft.com/office/drawing/2014/main" id="{EB93CA07-67CD-B7B4-D8EC-E68765CB3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317" y="923318"/>
            <a:ext cx="3319272" cy="41490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8BA4D5-963D-35F8-1F23-4873FF3AE7D5}"/>
              </a:ext>
            </a:extLst>
          </p:cNvPr>
          <p:cNvSpPr txBox="1"/>
          <p:nvPr/>
        </p:nvSpPr>
        <p:spPr>
          <a:xfrm>
            <a:off x="7762589" y="5200424"/>
            <a:ext cx="3674404" cy="338554"/>
          </a:xfrm>
          <a:prstGeom prst="rect">
            <a:avLst/>
          </a:prstGeom>
          <a:noFill/>
        </p:spPr>
        <p:txBody>
          <a:bodyPr wrap="none" rtlCol="0">
            <a:spAutoFit/>
          </a:bodyPr>
          <a:lstStyle/>
          <a:p>
            <a:r>
              <a:rPr lang="vi-VN" sz="1600" b="1" dirty="0">
                <a:solidFill>
                  <a:schemeClr val="bg1"/>
                </a:solidFill>
              </a:rPr>
              <a:t>Journey to your best </a:t>
            </a:r>
            <a:r>
              <a:rPr lang="en-US" sz="1600" b="1" dirty="0">
                <a:solidFill>
                  <a:schemeClr val="bg1"/>
                </a:solidFill>
              </a:rPr>
              <a:t>program 2024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ottom-Up vs Top-Down Approach: What's the Difference?">
            <a:extLst>
              <a:ext uri="{FF2B5EF4-FFF2-40B4-BE49-F238E27FC236}">
                <a16:creationId xmlns:a16="http://schemas.microsoft.com/office/drawing/2014/main" id="{2B254E16-5C42-8D7C-326B-D259B1C08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0952" y="758952"/>
            <a:ext cx="6117336" cy="54132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BEC71C-EAC5-D296-7876-8A526DB1254F}"/>
              </a:ext>
            </a:extLst>
          </p:cNvPr>
          <p:cNvSpPr txBox="1"/>
          <p:nvPr/>
        </p:nvSpPr>
        <p:spPr>
          <a:xfrm>
            <a:off x="886968" y="905256"/>
            <a:ext cx="4019049" cy="523220"/>
          </a:xfrm>
          <a:prstGeom prst="rect">
            <a:avLst/>
          </a:prstGeom>
          <a:noFill/>
        </p:spPr>
        <p:txBody>
          <a:bodyPr wrap="none" rtlCol="0">
            <a:spAutoFit/>
          </a:bodyPr>
          <a:lstStyle/>
          <a:p>
            <a:r>
              <a:rPr lang="en-US" sz="2800" b="1" dirty="0">
                <a:solidFill>
                  <a:srgbClr val="DE4F45"/>
                </a:solidFill>
              </a:rPr>
              <a:t>Bottom up approach : </a:t>
            </a:r>
          </a:p>
        </p:txBody>
      </p:sp>
      <p:sp>
        <p:nvSpPr>
          <p:cNvPr id="3" name="TextBox 2">
            <a:extLst>
              <a:ext uri="{FF2B5EF4-FFF2-40B4-BE49-F238E27FC236}">
                <a16:creationId xmlns:a16="http://schemas.microsoft.com/office/drawing/2014/main" id="{26C1207D-9EDE-E015-8918-7C2B9A918A5A}"/>
              </a:ext>
            </a:extLst>
          </p:cNvPr>
          <p:cNvSpPr txBox="1"/>
          <p:nvPr/>
        </p:nvSpPr>
        <p:spPr>
          <a:xfrm>
            <a:off x="886969" y="2066544"/>
            <a:ext cx="4956048" cy="3108543"/>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tx1"/>
                </a:solidFill>
                <a:effectLst/>
                <a:latin typeface="+mj-lt"/>
              </a:rPr>
              <a:t>Start Point: </a:t>
            </a:r>
            <a:r>
              <a:rPr lang="en-US" b="0" i="0" dirty="0">
                <a:solidFill>
                  <a:schemeClr val="tx1"/>
                </a:solidFill>
                <a:effectLst/>
                <a:latin typeface="+mj-lt"/>
              </a:rPr>
              <a:t>Begins with specific, small-scale components or elements. </a:t>
            </a:r>
          </a:p>
          <a:p>
            <a:pPr marL="285750" indent="-285750">
              <a:buFont typeface="Arial" panose="020B0604020202020204" pitchFamily="34" charset="0"/>
              <a:buChar char="•"/>
            </a:pPr>
            <a:endParaRPr lang="en-US" b="0" i="0" dirty="0">
              <a:solidFill>
                <a:schemeClr val="tx1"/>
              </a:solidFill>
              <a:effectLst/>
              <a:latin typeface="+mj-lt"/>
            </a:endParaRPr>
          </a:p>
          <a:p>
            <a:pPr marL="285750" indent="-285750">
              <a:buFont typeface="Arial" panose="020B0604020202020204" pitchFamily="34" charset="0"/>
              <a:buChar char="•"/>
            </a:pPr>
            <a:r>
              <a:rPr lang="en-US" b="1" i="0" dirty="0">
                <a:solidFill>
                  <a:schemeClr val="tx1"/>
                </a:solidFill>
                <a:effectLst/>
                <a:latin typeface="+mj-lt"/>
              </a:rPr>
              <a:t>Aggregation: </a:t>
            </a:r>
            <a:r>
              <a:rPr lang="en-US" b="0" i="0" dirty="0">
                <a:solidFill>
                  <a:schemeClr val="tx1"/>
                </a:solidFill>
                <a:effectLst/>
                <a:latin typeface="+mj-lt"/>
              </a:rPr>
              <a:t>These components are developed and then combined to form larger systems or understandings. </a:t>
            </a:r>
          </a:p>
          <a:p>
            <a:pPr marL="285750" indent="-285750">
              <a:buFont typeface="Arial" panose="020B0604020202020204" pitchFamily="34" charset="0"/>
              <a:buChar char="•"/>
            </a:pPr>
            <a:endParaRPr lang="en-US" b="0" i="0" dirty="0">
              <a:solidFill>
                <a:schemeClr val="tx1"/>
              </a:solidFill>
              <a:effectLst/>
              <a:latin typeface="+mj-lt"/>
            </a:endParaRPr>
          </a:p>
          <a:p>
            <a:pPr marL="285750" indent="-285750">
              <a:buFont typeface="Arial" panose="020B0604020202020204" pitchFamily="34" charset="0"/>
              <a:buChar char="•"/>
            </a:pPr>
            <a:r>
              <a:rPr lang="en-US" b="1" i="0" dirty="0">
                <a:solidFill>
                  <a:schemeClr val="tx1"/>
                </a:solidFill>
                <a:effectLst/>
                <a:latin typeface="+mj-lt"/>
              </a:rPr>
              <a:t>Focus: </a:t>
            </a:r>
            <a:r>
              <a:rPr lang="en-US" b="0" i="0" dirty="0">
                <a:solidFill>
                  <a:schemeClr val="tx1"/>
                </a:solidFill>
                <a:effectLst/>
                <a:latin typeface="+mj-lt"/>
              </a:rPr>
              <a:t>Emphasizes individual components and their functionality before considering the overall system. </a:t>
            </a:r>
          </a:p>
          <a:p>
            <a:endParaRPr lang="en-US" b="0" i="0" dirty="0">
              <a:solidFill>
                <a:schemeClr val="tx1"/>
              </a:solidFill>
              <a:effectLst/>
              <a:latin typeface="+mj-lt"/>
            </a:endParaRPr>
          </a:p>
          <a:p>
            <a:pPr marL="285750" indent="-285750">
              <a:buFont typeface="Arial" panose="020B0604020202020204" pitchFamily="34" charset="0"/>
              <a:buChar char="•"/>
            </a:pPr>
            <a:r>
              <a:rPr lang="en-US" b="1" i="0" dirty="0">
                <a:solidFill>
                  <a:schemeClr val="tx1"/>
                </a:solidFill>
                <a:effectLst/>
                <a:latin typeface="+mj-lt"/>
              </a:rPr>
              <a:t>Implementation: </a:t>
            </a:r>
            <a:r>
              <a:rPr lang="en-US" b="0" i="0" dirty="0">
                <a:solidFill>
                  <a:schemeClr val="tx1"/>
                </a:solidFill>
                <a:effectLst/>
                <a:latin typeface="+mj-lt"/>
              </a:rPr>
              <a:t>Components are often developed simultaneously and independently</a:t>
            </a:r>
          </a:p>
          <a:p>
            <a:endParaRPr lang="en-US" b="0" i="0" dirty="0">
              <a:solidFill>
                <a:schemeClr val="tx1"/>
              </a:solidFill>
              <a:effectLst/>
              <a:latin typeface="+mj-lt"/>
            </a:endParaRPr>
          </a:p>
          <a:p>
            <a:pPr marL="285750" indent="-285750">
              <a:buFont typeface="Arial" panose="020B0604020202020204" pitchFamily="34" charset="0"/>
              <a:buChar char="•"/>
            </a:pPr>
            <a:r>
              <a:rPr lang="en-US" b="1" i="0" dirty="0">
                <a:solidFill>
                  <a:schemeClr val="tx1"/>
                </a:solidFill>
                <a:effectLst/>
                <a:latin typeface="+mj-lt"/>
              </a:rPr>
              <a:t>Integration: </a:t>
            </a:r>
            <a:r>
              <a:rPr lang="en-US" b="0" i="0" dirty="0">
                <a:solidFill>
                  <a:schemeClr val="tx1"/>
                </a:solidFill>
                <a:effectLst/>
                <a:latin typeface="+mj-lt"/>
              </a:rPr>
              <a:t>The integration of these components gradually reveals the bigger picture or final outcome.</a:t>
            </a:r>
            <a:endParaRPr lang="en-US" dirty="0">
              <a:solidFill>
                <a:schemeClr val="tx1"/>
              </a:solidFill>
              <a:latin typeface="+mj-lt"/>
            </a:endParaRPr>
          </a:p>
        </p:txBody>
      </p:sp>
    </p:spTree>
    <p:extLst>
      <p:ext uri="{BB962C8B-B14F-4D97-AF65-F5344CB8AC3E}">
        <p14:creationId xmlns:p14="http://schemas.microsoft.com/office/powerpoint/2010/main" val="269493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EFC916-44A7-33B9-0CE6-8965AAA78B6D}"/>
              </a:ext>
            </a:extLst>
          </p:cNvPr>
          <p:cNvSpPr txBox="1"/>
          <p:nvPr/>
        </p:nvSpPr>
        <p:spPr>
          <a:xfrm>
            <a:off x="978408" y="2578608"/>
            <a:ext cx="6537959" cy="2123658"/>
          </a:xfrm>
          <a:prstGeom prst="rect">
            <a:avLst/>
          </a:prstGeom>
          <a:noFill/>
        </p:spPr>
        <p:txBody>
          <a:bodyPr wrap="square" rtlCol="0">
            <a:spAutoFit/>
          </a:bodyPr>
          <a:lstStyle/>
          <a:p>
            <a:r>
              <a:rPr lang="en-US" sz="4400" b="1" dirty="0">
                <a:latin typeface="Trebuchet MS" panose="020B0603020202020204" pitchFamily="34" charset="0"/>
              </a:rPr>
              <a:t>How to apply </a:t>
            </a:r>
            <a:r>
              <a:rPr lang="en-US" sz="4400" b="1" dirty="0" err="1">
                <a:latin typeface="Trebuchet MS" panose="020B0603020202020204" pitchFamily="34" charset="0"/>
              </a:rPr>
              <a:t>Topdown</a:t>
            </a:r>
            <a:r>
              <a:rPr lang="en-US" sz="4400" b="1" dirty="0">
                <a:latin typeface="Trebuchet MS" panose="020B0603020202020204" pitchFamily="34" charset="0"/>
              </a:rPr>
              <a:t> approach in programming </a:t>
            </a:r>
          </a:p>
        </p:txBody>
      </p:sp>
      <p:pic>
        <p:nvPicPr>
          <p:cNvPr id="7182" name="Picture 14" descr="text">
            <a:extLst>
              <a:ext uri="{FF2B5EF4-FFF2-40B4-BE49-F238E27FC236}">
                <a16:creationId xmlns:a16="http://schemas.microsoft.com/office/drawing/2014/main" id="{02A885F4-D5DE-52FC-8F30-C3232284D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769" y="1809913"/>
            <a:ext cx="3163823" cy="366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39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70AF29-9DD0-7C12-00E7-89ADA28487A7}"/>
              </a:ext>
            </a:extLst>
          </p:cNvPr>
          <p:cNvSpPr txBox="1"/>
          <p:nvPr/>
        </p:nvSpPr>
        <p:spPr>
          <a:xfrm>
            <a:off x="938784" y="822960"/>
            <a:ext cx="1939955" cy="584775"/>
          </a:xfrm>
          <a:prstGeom prst="rect">
            <a:avLst/>
          </a:prstGeom>
          <a:noFill/>
        </p:spPr>
        <p:txBody>
          <a:bodyPr wrap="none" rtlCol="0">
            <a:spAutoFit/>
          </a:bodyPr>
          <a:lstStyle/>
          <a:p>
            <a:r>
              <a:rPr lang="en-US" sz="3200" b="1" dirty="0">
                <a:solidFill>
                  <a:srgbClr val="DE4F45"/>
                </a:solidFill>
              </a:rPr>
              <a:t>Problem </a:t>
            </a:r>
          </a:p>
        </p:txBody>
      </p:sp>
      <p:sp>
        <p:nvSpPr>
          <p:cNvPr id="3" name="TextBox 2">
            <a:extLst>
              <a:ext uri="{FF2B5EF4-FFF2-40B4-BE49-F238E27FC236}">
                <a16:creationId xmlns:a16="http://schemas.microsoft.com/office/drawing/2014/main" id="{3C860E76-3901-F4B4-A89F-63B6BD8CEB21}"/>
              </a:ext>
            </a:extLst>
          </p:cNvPr>
          <p:cNvSpPr txBox="1"/>
          <p:nvPr/>
        </p:nvSpPr>
        <p:spPr>
          <a:xfrm>
            <a:off x="1130808" y="2121408"/>
            <a:ext cx="5132832" cy="1815882"/>
          </a:xfrm>
          <a:prstGeom prst="rect">
            <a:avLst/>
          </a:prstGeom>
          <a:noFill/>
        </p:spPr>
        <p:txBody>
          <a:bodyPr wrap="square" rtlCol="0">
            <a:spAutoFit/>
          </a:bodyPr>
          <a:lstStyle/>
          <a:p>
            <a:r>
              <a:rPr lang="en-US" b="0" i="0" dirty="0">
                <a:solidFill>
                  <a:schemeClr val="tx1"/>
                </a:solidFill>
                <a:effectLst/>
                <a:latin typeface="+mj-lt"/>
              </a:rPr>
              <a:t>The challenge is to design and implement a to-do list application that incorporates CRUD functionalities (Create, Read, Update, Delete) for managing user tasks. The application should enable users to seamlessly add new tasks, view their existing tasks, update task details when necessary, and efficiently delete tasks. This project requires a solution that ensures a user-friendly and effective task management experience.</a:t>
            </a:r>
            <a:endParaRPr lang="en-US" dirty="0">
              <a:solidFill>
                <a:schemeClr val="tx1"/>
              </a:solidFill>
              <a:latin typeface="+mj-lt"/>
            </a:endParaRPr>
          </a:p>
        </p:txBody>
      </p:sp>
      <p:pic>
        <p:nvPicPr>
          <p:cNvPr id="5" name="Picture Placeholder 4" descr="Online business people lifestyle and modern job concept. Woman standing in front of computer looking with doubts and thoughtful expression. Stock crypto market worker studying and reading notifications">
            <a:extLst>
              <a:ext uri="{FF2B5EF4-FFF2-40B4-BE49-F238E27FC236}">
                <a16:creationId xmlns:a16="http://schemas.microsoft.com/office/drawing/2014/main" id="{3454FF45-CB76-DDED-BD80-E20B1F74CE85}"/>
              </a:ext>
            </a:extLst>
          </p:cNvPr>
          <p:cNvPicPr>
            <a:picLocks noGrp="1" noChangeAspect="1" noChangeArrowheads="1"/>
          </p:cNvPicPr>
          <p:nvPr>
            <p:ph type="pic" idx="2"/>
          </p:nvPr>
        </p:nvPicPr>
        <p:blipFill>
          <a:blip r:embed="rId2">
            <a:extLst>
              <a:ext uri="{28A0092B-C50C-407E-A947-70E740481C1C}">
                <a14:useLocalDpi xmlns:a14="http://schemas.microsoft.com/office/drawing/2010/main" val="0"/>
              </a:ext>
            </a:extLst>
          </a:blip>
          <a:srcRect l="19167" r="19167"/>
          <a:stretch>
            <a:fillRect/>
          </a:stretch>
        </p:blipFill>
        <p:spPr bwMode="auto">
          <a:xfrm>
            <a:off x="6705600" y="704850"/>
            <a:ext cx="5037138" cy="544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73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E007D7-A029-E647-B612-3C6105B6BB05}"/>
              </a:ext>
            </a:extLst>
          </p:cNvPr>
          <p:cNvSpPr>
            <a:spLocks noGrp="1"/>
          </p:cNvSpPr>
          <p:nvPr>
            <p:ph type="body" idx="1"/>
          </p:nvPr>
        </p:nvSpPr>
        <p:spPr>
          <a:xfrm>
            <a:off x="731520" y="735894"/>
            <a:ext cx="6382512" cy="1317597"/>
          </a:xfrm>
        </p:spPr>
        <p:txBody>
          <a:bodyPr/>
          <a:lstStyle/>
          <a:p>
            <a:pPr algn="l"/>
            <a:r>
              <a:rPr lang="en-US" sz="3200" b="1" i="0" dirty="0">
                <a:solidFill>
                  <a:srgbClr val="DE4F45"/>
                </a:solidFill>
                <a:effectLst/>
                <a:latin typeface="Söhne"/>
              </a:rPr>
              <a:t>1. Define Overall Functionality</a:t>
            </a:r>
          </a:p>
          <a:p>
            <a:br>
              <a:rPr lang="en-US" sz="3200" dirty="0">
                <a:solidFill>
                  <a:srgbClr val="DE4F45"/>
                </a:solidFill>
              </a:rPr>
            </a:br>
            <a:endParaRPr lang="en-US" sz="3200" dirty="0">
              <a:solidFill>
                <a:srgbClr val="DE4F45"/>
              </a:solidFill>
            </a:endParaRPr>
          </a:p>
        </p:txBody>
      </p:sp>
      <p:sp>
        <p:nvSpPr>
          <p:cNvPr id="10" name="TextBox 9">
            <a:extLst>
              <a:ext uri="{FF2B5EF4-FFF2-40B4-BE49-F238E27FC236}">
                <a16:creationId xmlns:a16="http://schemas.microsoft.com/office/drawing/2014/main" id="{EEAE77A9-A4AC-2B7D-9004-698DB46CF387}"/>
              </a:ext>
            </a:extLst>
          </p:cNvPr>
          <p:cNvSpPr txBox="1"/>
          <p:nvPr/>
        </p:nvSpPr>
        <p:spPr>
          <a:xfrm>
            <a:off x="1051560" y="4574000"/>
            <a:ext cx="6181344" cy="738664"/>
          </a:xfrm>
          <a:prstGeom prst="rect">
            <a:avLst/>
          </a:prstGeom>
          <a:noFill/>
        </p:spPr>
        <p:txBody>
          <a:bodyPr wrap="square" rtlCol="0">
            <a:spAutoFit/>
          </a:bodyPr>
          <a:lstStyle/>
          <a:p>
            <a:r>
              <a:rPr lang="en-US" b="1" dirty="0"/>
              <a:t>Goal: </a:t>
            </a:r>
            <a:r>
              <a:rPr lang="en-US" dirty="0"/>
              <a:t>Create a console-based application to manage a to-do list.</a:t>
            </a:r>
          </a:p>
          <a:p>
            <a:endParaRPr lang="en-US" dirty="0"/>
          </a:p>
          <a:p>
            <a:endParaRPr lang="en-US" dirty="0"/>
          </a:p>
        </p:txBody>
      </p:sp>
      <p:pic>
        <p:nvPicPr>
          <p:cNvPr id="13" name="Picture 12">
            <a:extLst>
              <a:ext uri="{FF2B5EF4-FFF2-40B4-BE49-F238E27FC236}">
                <a16:creationId xmlns:a16="http://schemas.microsoft.com/office/drawing/2014/main" id="{3160FE20-101F-6A65-56DC-3E3C2E1DACB1}"/>
              </a:ext>
            </a:extLst>
          </p:cNvPr>
          <p:cNvPicPr>
            <a:picLocks noChangeAspect="1"/>
          </p:cNvPicPr>
          <p:nvPr/>
        </p:nvPicPr>
        <p:blipFill>
          <a:blip r:embed="rId2"/>
          <a:stretch>
            <a:fillRect/>
          </a:stretch>
        </p:blipFill>
        <p:spPr>
          <a:xfrm>
            <a:off x="7114032" y="1326421"/>
            <a:ext cx="3724795" cy="3162741"/>
          </a:xfrm>
          <a:prstGeom prst="rect">
            <a:avLst/>
          </a:prstGeom>
        </p:spPr>
      </p:pic>
    </p:spTree>
    <p:extLst>
      <p:ext uri="{BB962C8B-B14F-4D97-AF65-F5344CB8AC3E}">
        <p14:creationId xmlns:p14="http://schemas.microsoft.com/office/powerpoint/2010/main" val="86352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E007D7-A029-E647-B612-3C6105B6BB05}"/>
              </a:ext>
            </a:extLst>
          </p:cNvPr>
          <p:cNvSpPr>
            <a:spLocks noGrp="1"/>
          </p:cNvSpPr>
          <p:nvPr>
            <p:ph type="body" idx="1"/>
          </p:nvPr>
        </p:nvSpPr>
        <p:spPr>
          <a:xfrm>
            <a:off x="731520" y="735894"/>
            <a:ext cx="6382512" cy="1317597"/>
          </a:xfrm>
        </p:spPr>
        <p:txBody>
          <a:bodyPr/>
          <a:lstStyle/>
          <a:p>
            <a:pPr algn="l"/>
            <a:r>
              <a:rPr lang="en-US" sz="3200" b="1" i="0" dirty="0">
                <a:solidFill>
                  <a:srgbClr val="DE4F45"/>
                </a:solidFill>
                <a:effectLst/>
                <a:latin typeface="Söhne"/>
              </a:rPr>
              <a:t>2. Design Major Components</a:t>
            </a:r>
          </a:p>
          <a:p>
            <a:br>
              <a:rPr lang="en-US" sz="3200" dirty="0">
                <a:solidFill>
                  <a:srgbClr val="DE4F45"/>
                </a:solidFill>
              </a:rPr>
            </a:br>
            <a:endParaRPr lang="en-US" sz="3200" dirty="0">
              <a:solidFill>
                <a:srgbClr val="DE4F45"/>
              </a:solidFill>
            </a:endParaRPr>
          </a:p>
        </p:txBody>
      </p:sp>
      <p:sp>
        <p:nvSpPr>
          <p:cNvPr id="2" name="TextBox 1">
            <a:extLst>
              <a:ext uri="{FF2B5EF4-FFF2-40B4-BE49-F238E27FC236}">
                <a16:creationId xmlns:a16="http://schemas.microsoft.com/office/drawing/2014/main" id="{B944F476-5FF0-00AE-8DF4-BF2BA447EBC8}"/>
              </a:ext>
            </a:extLst>
          </p:cNvPr>
          <p:cNvSpPr txBox="1"/>
          <p:nvPr/>
        </p:nvSpPr>
        <p:spPr>
          <a:xfrm>
            <a:off x="1316736" y="2364594"/>
            <a:ext cx="2611612" cy="307777"/>
          </a:xfrm>
          <a:prstGeom prst="rect">
            <a:avLst/>
          </a:prstGeom>
          <a:noFill/>
        </p:spPr>
        <p:txBody>
          <a:bodyPr wrap="none" rtlCol="0">
            <a:spAutoFit/>
          </a:bodyPr>
          <a:lstStyle/>
          <a:p>
            <a:pPr marL="285750" indent="-285750">
              <a:buFont typeface="Arial" panose="020B0604020202020204" pitchFamily="34" charset="0"/>
              <a:buChar char="•"/>
            </a:pPr>
            <a:r>
              <a:rPr lang="en-US" b="1" dirty="0"/>
              <a:t>Data Structure for Tasks:</a:t>
            </a:r>
          </a:p>
        </p:txBody>
      </p:sp>
      <p:pic>
        <p:nvPicPr>
          <p:cNvPr id="5" name="Picture 4">
            <a:extLst>
              <a:ext uri="{FF2B5EF4-FFF2-40B4-BE49-F238E27FC236}">
                <a16:creationId xmlns:a16="http://schemas.microsoft.com/office/drawing/2014/main" id="{1A6F17F4-5732-11F2-7E6B-B28D856C1DA4}"/>
              </a:ext>
            </a:extLst>
          </p:cNvPr>
          <p:cNvPicPr>
            <a:picLocks noChangeAspect="1"/>
          </p:cNvPicPr>
          <p:nvPr/>
        </p:nvPicPr>
        <p:blipFill>
          <a:blip r:embed="rId2"/>
          <a:stretch>
            <a:fillRect/>
          </a:stretch>
        </p:blipFill>
        <p:spPr>
          <a:xfrm>
            <a:off x="1316736" y="3019750"/>
            <a:ext cx="6125430" cy="543001"/>
          </a:xfrm>
          <a:prstGeom prst="rect">
            <a:avLst/>
          </a:prstGeom>
        </p:spPr>
      </p:pic>
      <p:sp>
        <p:nvSpPr>
          <p:cNvPr id="6" name="TextBox 5">
            <a:extLst>
              <a:ext uri="{FF2B5EF4-FFF2-40B4-BE49-F238E27FC236}">
                <a16:creationId xmlns:a16="http://schemas.microsoft.com/office/drawing/2014/main" id="{E67E220A-48BA-4453-9C5A-202AF6878102}"/>
              </a:ext>
            </a:extLst>
          </p:cNvPr>
          <p:cNvSpPr txBox="1"/>
          <p:nvPr/>
        </p:nvSpPr>
        <p:spPr>
          <a:xfrm>
            <a:off x="1227918" y="4214265"/>
            <a:ext cx="2478024"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t>Input Handling:</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pic>
        <p:nvPicPr>
          <p:cNvPr id="8" name="Picture 7">
            <a:extLst>
              <a:ext uri="{FF2B5EF4-FFF2-40B4-BE49-F238E27FC236}">
                <a16:creationId xmlns:a16="http://schemas.microsoft.com/office/drawing/2014/main" id="{7E399566-95F7-101B-6BA2-7A32A986EF2D}"/>
              </a:ext>
            </a:extLst>
          </p:cNvPr>
          <p:cNvPicPr>
            <a:picLocks noChangeAspect="1"/>
          </p:cNvPicPr>
          <p:nvPr/>
        </p:nvPicPr>
        <p:blipFill>
          <a:blip r:embed="rId3"/>
          <a:stretch>
            <a:fillRect/>
          </a:stretch>
        </p:blipFill>
        <p:spPr>
          <a:xfrm>
            <a:off x="1227918" y="4833145"/>
            <a:ext cx="6096851" cy="428685"/>
          </a:xfrm>
          <a:prstGeom prst="rect">
            <a:avLst/>
          </a:prstGeom>
        </p:spPr>
      </p:pic>
    </p:spTree>
    <p:extLst>
      <p:ext uri="{BB962C8B-B14F-4D97-AF65-F5344CB8AC3E}">
        <p14:creationId xmlns:p14="http://schemas.microsoft.com/office/powerpoint/2010/main" val="133646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E007D7-A029-E647-B612-3C6105B6BB05}"/>
              </a:ext>
            </a:extLst>
          </p:cNvPr>
          <p:cNvSpPr>
            <a:spLocks noGrp="1"/>
          </p:cNvSpPr>
          <p:nvPr>
            <p:ph type="body" idx="1"/>
          </p:nvPr>
        </p:nvSpPr>
        <p:spPr>
          <a:xfrm>
            <a:off x="731520" y="735894"/>
            <a:ext cx="6382512" cy="1317597"/>
          </a:xfrm>
        </p:spPr>
        <p:txBody>
          <a:bodyPr/>
          <a:lstStyle/>
          <a:p>
            <a:pPr algn="l"/>
            <a:r>
              <a:rPr lang="en-US" sz="3200" dirty="0">
                <a:solidFill>
                  <a:srgbClr val="DE4F45"/>
                </a:solidFill>
                <a:latin typeface="Söhne"/>
              </a:rPr>
              <a:t>3</a:t>
            </a:r>
            <a:r>
              <a:rPr lang="en-US" sz="3200" b="1" i="0" dirty="0">
                <a:solidFill>
                  <a:srgbClr val="DE4F45"/>
                </a:solidFill>
                <a:effectLst/>
                <a:latin typeface="Söhne"/>
              </a:rPr>
              <a:t>. Break </a:t>
            </a:r>
            <a:r>
              <a:rPr lang="en-US" sz="3200" dirty="0" err="1">
                <a:solidFill>
                  <a:srgbClr val="DE4F45"/>
                </a:solidFill>
                <a:latin typeface="Söhne"/>
              </a:rPr>
              <a:t>d</a:t>
            </a:r>
            <a:r>
              <a:rPr lang="en-US" sz="3200" b="1" i="0" dirty="0" err="1">
                <a:solidFill>
                  <a:srgbClr val="DE4F45"/>
                </a:solidFill>
                <a:effectLst/>
                <a:latin typeface="Söhne"/>
              </a:rPr>
              <a:t>ownComponents</a:t>
            </a:r>
            <a:endParaRPr lang="en-US" sz="3200" b="1" i="0" dirty="0">
              <a:solidFill>
                <a:srgbClr val="DE4F45"/>
              </a:solidFill>
              <a:effectLst/>
              <a:latin typeface="Söhne"/>
            </a:endParaRPr>
          </a:p>
          <a:p>
            <a:br>
              <a:rPr lang="en-US" sz="3200" dirty="0">
                <a:solidFill>
                  <a:srgbClr val="DE4F45"/>
                </a:solidFill>
              </a:rPr>
            </a:br>
            <a:endParaRPr lang="en-US" sz="3200" dirty="0">
              <a:solidFill>
                <a:srgbClr val="DE4F45"/>
              </a:solidFill>
            </a:endParaRPr>
          </a:p>
        </p:txBody>
      </p:sp>
      <p:sp>
        <p:nvSpPr>
          <p:cNvPr id="2" name="TextBox 1">
            <a:extLst>
              <a:ext uri="{FF2B5EF4-FFF2-40B4-BE49-F238E27FC236}">
                <a16:creationId xmlns:a16="http://schemas.microsoft.com/office/drawing/2014/main" id="{B944F476-5FF0-00AE-8DF4-BF2BA447EBC8}"/>
              </a:ext>
            </a:extLst>
          </p:cNvPr>
          <p:cNvSpPr txBox="1"/>
          <p:nvPr/>
        </p:nvSpPr>
        <p:spPr>
          <a:xfrm>
            <a:off x="1444752" y="1596170"/>
            <a:ext cx="1591056" cy="307777"/>
          </a:xfrm>
          <a:prstGeom prst="rect">
            <a:avLst/>
          </a:prstGeom>
          <a:noFill/>
        </p:spPr>
        <p:txBody>
          <a:bodyPr wrap="square" rtlCol="0">
            <a:spAutoFit/>
          </a:bodyPr>
          <a:lstStyle/>
          <a:p>
            <a:pPr marL="285750" indent="-285750">
              <a:buFont typeface="Arial" panose="020B0604020202020204" pitchFamily="34" charset="0"/>
              <a:buChar char="•"/>
            </a:pPr>
            <a:r>
              <a:rPr lang="en-US" b="1" dirty="0"/>
              <a:t>Add task : </a:t>
            </a:r>
          </a:p>
        </p:txBody>
      </p:sp>
      <p:sp>
        <p:nvSpPr>
          <p:cNvPr id="6" name="TextBox 5">
            <a:extLst>
              <a:ext uri="{FF2B5EF4-FFF2-40B4-BE49-F238E27FC236}">
                <a16:creationId xmlns:a16="http://schemas.microsoft.com/office/drawing/2014/main" id="{E67E220A-48BA-4453-9C5A-202AF6878102}"/>
              </a:ext>
            </a:extLst>
          </p:cNvPr>
          <p:cNvSpPr txBox="1"/>
          <p:nvPr/>
        </p:nvSpPr>
        <p:spPr>
          <a:xfrm>
            <a:off x="1292351" y="3779455"/>
            <a:ext cx="2478024"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t>Delete task :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pic>
        <p:nvPicPr>
          <p:cNvPr id="7" name="Picture 6">
            <a:extLst>
              <a:ext uri="{FF2B5EF4-FFF2-40B4-BE49-F238E27FC236}">
                <a16:creationId xmlns:a16="http://schemas.microsoft.com/office/drawing/2014/main" id="{33B6DD3D-A849-6185-A44A-A8903451458E}"/>
              </a:ext>
            </a:extLst>
          </p:cNvPr>
          <p:cNvPicPr>
            <a:picLocks noChangeAspect="1"/>
          </p:cNvPicPr>
          <p:nvPr/>
        </p:nvPicPr>
        <p:blipFill>
          <a:blip r:embed="rId2"/>
          <a:stretch>
            <a:fillRect/>
          </a:stretch>
        </p:blipFill>
        <p:spPr>
          <a:xfrm>
            <a:off x="1444751" y="2009085"/>
            <a:ext cx="4651249" cy="1455344"/>
          </a:xfrm>
          <a:prstGeom prst="rect">
            <a:avLst/>
          </a:prstGeom>
        </p:spPr>
      </p:pic>
      <p:pic>
        <p:nvPicPr>
          <p:cNvPr id="10" name="Picture 9">
            <a:extLst>
              <a:ext uri="{FF2B5EF4-FFF2-40B4-BE49-F238E27FC236}">
                <a16:creationId xmlns:a16="http://schemas.microsoft.com/office/drawing/2014/main" id="{2A45A719-89B3-5BD6-1C73-FB8E6DFFDBCB}"/>
              </a:ext>
            </a:extLst>
          </p:cNvPr>
          <p:cNvPicPr>
            <a:picLocks noChangeAspect="1"/>
          </p:cNvPicPr>
          <p:nvPr/>
        </p:nvPicPr>
        <p:blipFill>
          <a:blip r:embed="rId3"/>
          <a:stretch>
            <a:fillRect/>
          </a:stretch>
        </p:blipFill>
        <p:spPr>
          <a:xfrm>
            <a:off x="1292351" y="4148787"/>
            <a:ext cx="4925569" cy="1586601"/>
          </a:xfrm>
          <a:prstGeom prst="rect">
            <a:avLst/>
          </a:prstGeom>
        </p:spPr>
      </p:pic>
      <p:sp>
        <p:nvSpPr>
          <p:cNvPr id="11" name="TextBox 10">
            <a:extLst>
              <a:ext uri="{FF2B5EF4-FFF2-40B4-BE49-F238E27FC236}">
                <a16:creationId xmlns:a16="http://schemas.microsoft.com/office/drawing/2014/main" id="{6B513869-935F-4E07-5F34-FE47951169C1}"/>
              </a:ext>
            </a:extLst>
          </p:cNvPr>
          <p:cNvSpPr txBox="1"/>
          <p:nvPr/>
        </p:nvSpPr>
        <p:spPr>
          <a:xfrm>
            <a:off x="7031736" y="1596169"/>
            <a:ext cx="1591056" cy="307777"/>
          </a:xfrm>
          <a:prstGeom prst="rect">
            <a:avLst/>
          </a:prstGeom>
          <a:noFill/>
        </p:spPr>
        <p:txBody>
          <a:bodyPr wrap="square" rtlCol="0">
            <a:spAutoFit/>
          </a:bodyPr>
          <a:lstStyle/>
          <a:p>
            <a:pPr marL="285750" indent="-285750">
              <a:buFont typeface="Arial" panose="020B0604020202020204" pitchFamily="34" charset="0"/>
              <a:buChar char="•"/>
            </a:pPr>
            <a:r>
              <a:rPr lang="en-US" b="1" dirty="0"/>
              <a:t>View task : </a:t>
            </a:r>
          </a:p>
        </p:txBody>
      </p:sp>
      <p:pic>
        <p:nvPicPr>
          <p:cNvPr id="13" name="Picture 12">
            <a:extLst>
              <a:ext uri="{FF2B5EF4-FFF2-40B4-BE49-F238E27FC236}">
                <a16:creationId xmlns:a16="http://schemas.microsoft.com/office/drawing/2014/main" id="{14377731-7B88-1E5C-2B3D-D6B98C6070BE}"/>
              </a:ext>
            </a:extLst>
          </p:cNvPr>
          <p:cNvPicPr>
            <a:picLocks noChangeAspect="1"/>
          </p:cNvPicPr>
          <p:nvPr/>
        </p:nvPicPr>
        <p:blipFill>
          <a:blip r:embed="rId4"/>
          <a:stretch>
            <a:fillRect/>
          </a:stretch>
        </p:blipFill>
        <p:spPr>
          <a:xfrm>
            <a:off x="7114032" y="2053491"/>
            <a:ext cx="4396778" cy="1829055"/>
          </a:xfrm>
          <a:prstGeom prst="rect">
            <a:avLst/>
          </a:prstGeom>
        </p:spPr>
      </p:pic>
    </p:spTree>
    <p:extLst>
      <p:ext uri="{BB962C8B-B14F-4D97-AF65-F5344CB8AC3E}">
        <p14:creationId xmlns:p14="http://schemas.microsoft.com/office/powerpoint/2010/main" val="1877358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E007D7-A029-E647-B612-3C6105B6BB05}"/>
              </a:ext>
            </a:extLst>
          </p:cNvPr>
          <p:cNvSpPr>
            <a:spLocks noGrp="1"/>
          </p:cNvSpPr>
          <p:nvPr>
            <p:ph type="body" idx="1"/>
          </p:nvPr>
        </p:nvSpPr>
        <p:spPr>
          <a:xfrm>
            <a:off x="731520" y="735894"/>
            <a:ext cx="6382512" cy="1317597"/>
          </a:xfrm>
        </p:spPr>
        <p:txBody>
          <a:bodyPr/>
          <a:lstStyle/>
          <a:p>
            <a:pPr algn="l"/>
            <a:r>
              <a:rPr lang="en-US" sz="3200" dirty="0">
                <a:solidFill>
                  <a:srgbClr val="DE4F45"/>
                </a:solidFill>
                <a:latin typeface="Söhne"/>
              </a:rPr>
              <a:t>4. Implement Method</a:t>
            </a:r>
            <a:endParaRPr lang="en-US" sz="3200" b="1" i="0" dirty="0">
              <a:solidFill>
                <a:srgbClr val="DE4F45"/>
              </a:solidFill>
              <a:effectLst/>
              <a:latin typeface="Söhne"/>
            </a:endParaRPr>
          </a:p>
          <a:p>
            <a:br>
              <a:rPr lang="en-US" sz="3200" dirty="0">
                <a:solidFill>
                  <a:srgbClr val="DE4F45"/>
                </a:solidFill>
              </a:rPr>
            </a:br>
            <a:endParaRPr lang="en-US" sz="3200" dirty="0">
              <a:solidFill>
                <a:srgbClr val="DE4F45"/>
              </a:solidFill>
            </a:endParaRPr>
          </a:p>
        </p:txBody>
      </p:sp>
      <p:pic>
        <p:nvPicPr>
          <p:cNvPr id="7" name="Picture 6">
            <a:extLst>
              <a:ext uri="{FF2B5EF4-FFF2-40B4-BE49-F238E27FC236}">
                <a16:creationId xmlns:a16="http://schemas.microsoft.com/office/drawing/2014/main" id="{C4AB38D0-1EEE-5465-3A45-07556CCF0F36}"/>
              </a:ext>
            </a:extLst>
          </p:cNvPr>
          <p:cNvPicPr>
            <a:picLocks noChangeAspect="1"/>
          </p:cNvPicPr>
          <p:nvPr/>
        </p:nvPicPr>
        <p:blipFill>
          <a:blip r:embed="rId2"/>
          <a:stretch>
            <a:fillRect/>
          </a:stretch>
        </p:blipFill>
        <p:spPr>
          <a:xfrm>
            <a:off x="731520" y="2337745"/>
            <a:ext cx="4844350" cy="3555761"/>
          </a:xfrm>
          <a:prstGeom prst="rect">
            <a:avLst/>
          </a:prstGeom>
        </p:spPr>
      </p:pic>
      <p:sp>
        <p:nvSpPr>
          <p:cNvPr id="9" name="TextBox 8">
            <a:extLst>
              <a:ext uri="{FF2B5EF4-FFF2-40B4-BE49-F238E27FC236}">
                <a16:creationId xmlns:a16="http://schemas.microsoft.com/office/drawing/2014/main" id="{D917B35D-4FAC-A8B7-1051-ECD1B9DAFA4F}"/>
              </a:ext>
            </a:extLst>
          </p:cNvPr>
          <p:cNvSpPr txBox="1"/>
          <p:nvPr/>
        </p:nvSpPr>
        <p:spPr>
          <a:xfrm>
            <a:off x="1289304" y="1840668"/>
            <a:ext cx="1734770" cy="307777"/>
          </a:xfrm>
          <a:prstGeom prst="rect">
            <a:avLst/>
          </a:prstGeom>
          <a:noFill/>
        </p:spPr>
        <p:txBody>
          <a:bodyPr wrap="none" rtlCol="0">
            <a:spAutoFit/>
          </a:bodyPr>
          <a:lstStyle/>
          <a:p>
            <a:pPr marL="285750" indent="-285750">
              <a:buFont typeface="Arial" panose="020B0604020202020204" pitchFamily="34" charset="0"/>
              <a:buChar char="•"/>
            </a:pPr>
            <a:r>
              <a:rPr lang="en-US" b="1" dirty="0"/>
              <a:t>Main method : </a:t>
            </a:r>
          </a:p>
        </p:txBody>
      </p:sp>
      <p:sp>
        <p:nvSpPr>
          <p:cNvPr id="10" name="TextBox 9">
            <a:extLst>
              <a:ext uri="{FF2B5EF4-FFF2-40B4-BE49-F238E27FC236}">
                <a16:creationId xmlns:a16="http://schemas.microsoft.com/office/drawing/2014/main" id="{8342DFCA-97DD-2BBD-1EBA-B7D478D0FF46}"/>
              </a:ext>
            </a:extLst>
          </p:cNvPr>
          <p:cNvSpPr txBox="1"/>
          <p:nvPr/>
        </p:nvSpPr>
        <p:spPr>
          <a:xfrm>
            <a:off x="7836408" y="1840667"/>
            <a:ext cx="1636987" cy="307777"/>
          </a:xfrm>
          <a:prstGeom prst="rect">
            <a:avLst/>
          </a:prstGeom>
          <a:noFill/>
        </p:spPr>
        <p:txBody>
          <a:bodyPr wrap="none" rtlCol="0">
            <a:spAutoFit/>
          </a:bodyPr>
          <a:lstStyle/>
          <a:p>
            <a:pPr marL="285750" indent="-285750">
              <a:buFont typeface="Arial" panose="020B0604020202020204" pitchFamily="34" charset="0"/>
              <a:buChar char="•"/>
            </a:pPr>
            <a:r>
              <a:rPr lang="en-US" b="1" dirty="0"/>
              <a:t>Show menu : </a:t>
            </a:r>
          </a:p>
        </p:txBody>
      </p:sp>
      <p:pic>
        <p:nvPicPr>
          <p:cNvPr id="13" name="Picture 12">
            <a:extLst>
              <a:ext uri="{FF2B5EF4-FFF2-40B4-BE49-F238E27FC236}">
                <a16:creationId xmlns:a16="http://schemas.microsoft.com/office/drawing/2014/main" id="{2C19F291-FDE8-67AF-F314-F97A481F6290}"/>
              </a:ext>
            </a:extLst>
          </p:cNvPr>
          <p:cNvPicPr>
            <a:picLocks noChangeAspect="1"/>
          </p:cNvPicPr>
          <p:nvPr/>
        </p:nvPicPr>
        <p:blipFill>
          <a:blip r:embed="rId3"/>
          <a:stretch>
            <a:fillRect/>
          </a:stretch>
        </p:blipFill>
        <p:spPr>
          <a:xfrm>
            <a:off x="6775704" y="2453333"/>
            <a:ext cx="4684776" cy="3324584"/>
          </a:xfrm>
          <a:prstGeom prst="rect">
            <a:avLst/>
          </a:prstGeom>
        </p:spPr>
      </p:pic>
    </p:spTree>
    <p:extLst>
      <p:ext uri="{BB962C8B-B14F-4D97-AF65-F5344CB8AC3E}">
        <p14:creationId xmlns:p14="http://schemas.microsoft.com/office/powerpoint/2010/main" val="1863349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E007D7-A029-E647-B612-3C6105B6BB05}"/>
              </a:ext>
            </a:extLst>
          </p:cNvPr>
          <p:cNvSpPr>
            <a:spLocks noGrp="1"/>
          </p:cNvSpPr>
          <p:nvPr>
            <p:ph type="body" idx="1"/>
          </p:nvPr>
        </p:nvSpPr>
        <p:spPr>
          <a:xfrm>
            <a:off x="731520" y="735894"/>
            <a:ext cx="6382512" cy="1317597"/>
          </a:xfrm>
        </p:spPr>
        <p:txBody>
          <a:bodyPr/>
          <a:lstStyle/>
          <a:p>
            <a:pPr algn="l"/>
            <a:r>
              <a:rPr lang="en-US" sz="3200" dirty="0">
                <a:solidFill>
                  <a:srgbClr val="DE4F45"/>
                </a:solidFill>
                <a:latin typeface="Söhne"/>
              </a:rPr>
              <a:t>Useful tools for </a:t>
            </a:r>
            <a:r>
              <a:rPr lang="en-US" sz="3200" dirty="0" err="1">
                <a:solidFill>
                  <a:srgbClr val="DE4F45"/>
                </a:solidFill>
                <a:latin typeface="Söhne"/>
              </a:rPr>
              <a:t>Topdown</a:t>
            </a:r>
            <a:r>
              <a:rPr lang="en-US" sz="3200" dirty="0">
                <a:solidFill>
                  <a:srgbClr val="DE4F45"/>
                </a:solidFill>
                <a:latin typeface="Söhne"/>
              </a:rPr>
              <a:t> approach</a:t>
            </a:r>
            <a:endParaRPr lang="en-US" sz="3200" b="1" i="0" dirty="0">
              <a:solidFill>
                <a:srgbClr val="DE4F45"/>
              </a:solidFill>
              <a:effectLst/>
              <a:latin typeface="Söhne"/>
            </a:endParaRPr>
          </a:p>
          <a:p>
            <a:br>
              <a:rPr lang="en-US" sz="3200" dirty="0">
                <a:solidFill>
                  <a:srgbClr val="DE4F45"/>
                </a:solidFill>
              </a:rPr>
            </a:br>
            <a:endParaRPr lang="en-US" sz="3200" dirty="0">
              <a:solidFill>
                <a:srgbClr val="DE4F45"/>
              </a:solidFill>
            </a:endParaRPr>
          </a:p>
        </p:txBody>
      </p:sp>
      <p:pic>
        <p:nvPicPr>
          <p:cNvPr id="2" name="Picture 4" descr="XMind">
            <a:extLst>
              <a:ext uri="{FF2B5EF4-FFF2-40B4-BE49-F238E27FC236}">
                <a16:creationId xmlns:a16="http://schemas.microsoft.com/office/drawing/2014/main" id="{54AFB108-1D92-3739-06F4-DE7549AE0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257" y="1394692"/>
            <a:ext cx="3789009" cy="37890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MindMeister – Mbomediawijs">
            <a:extLst>
              <a:ext uri="{FF2B5EF4-FFF2-40B4-BE49-F238E27FC236}">
                <a16:creationId xmlns:a16="http://schemas.microsoft.com/office/drawing/2014/main" id="{D829FE9A-EE0B-70B4-7CBA-793F54CE0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1023" y="2033491"/>
            <a:ext cx="2516720" cy="2511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34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E007D7-A029-E647-B612-3C6105B6BB05}"/>
              </a:ext>
            </a:extLst>
          </p:cNvPr>
          <p:cNvSpPr>
            <a:spLocks noGrp="1"/>
          </p:cNvSpPr>
          <p:nvPr>
            <p:ph type="body" idx="1"/>
          </p:nvPr>
        </p:nvSpPr>
        <p:spPr>
          <a:xfrm>
            <a:off x="731520" y="735894"/>
            <a:ext cx="6382512" cy="1317597"/>
          </a:xfrm>
        </p:spPr>
        <p:txBody>
          <a:bodyPr/>
          <a:lstStyle/>
          <a:p>
            <a:pPr algn="l"/>
            <a:r>
              <a:rPr lang="en-US" sz="3200" dirty="0">
                <a:solidFill>
                  <a:srgbClr val="DE4F45"/>
                </a:solidFill>
                <a:latin typeface="Söhne"/>
              </a:rPr>
              <a:t>Summary by </a:t>
            </a:r>
            <a:r>
              <a:rPr lang="en-US" sz="3200" dirty="0" err="1">
                <a:solidFill>
                  <a:srgbClr val="DE4F45"/>
                </a:solidFill>
                <a:latin typeface="Söhne"/>
              </a:rPr>
              <a:t>mindmap</a:t>
            </a:r>
            <a:endParaRPr lang="en-US" sz="3200" b="1" i="0" dirty="0">
              <a:solidFill>
                <a:srgbClr val="DE4F45"/>
              </a:solidFill>
              <a:effectLst/>
              <a:latin typeface="Söhne"/>
            </a:endParaRPr>
          </a:p>
          <a:p>
            <a:br>
              <a:rPr lang="en-US" sz="3200" dirty="0">
                <a:solidFill>
                  <a:srgbClr val="DE4F45"/>
                </a:solidFill>
              </a:rPr>
            </a:br>
            <a:endParaRPr lang="en-US" sz="3200" dirty="0">
              <a:solidFill>
                <a:srgbClr val="DE4F45"/>
              </a:solidFill>
            </a:endParaRPr>
          </a:p>
        </p:txBody>
      </p:sp>
      <p:pic>
        <p:nvPicPr>
          <p:cNvPr id="6" name="Picture 5">
            <a:extLst>
              <a:ext uri="{FF2B5EF4-FFF2-40B4-BE49-F238E27FC236}">
                <a16:creationId xmlns:a16="http://schemas.microsoft.com/office/drawing/2014/main" id="{1352B991-7D2F-AA54-DC7D-250FD2658568}"/>
              </a:ext>
            </a:extLst>
          </p:cNvPr>
          <p:cNvPicPr>
            <a:picLocks noChangeAspect="1"/>
          </p:cNvPicPr>
          <p:nvPr/>
        </p:nvPicPr>
        <p:blipFill>
          <a:blip r:embed="rId2"/>
          <a:stretch>
            <a:fillRect/>
          </a:stretch>
        </p:blipFill>
        <p:spPr>
          <a:xfrm>
            <a:off x="1033272" y="1568948"/>
            <a:ext cx="9390888" cy="4553158"/>
          </a:xfrm>
          <a:prstGeom prst="rect">
            <a:avLst/>
          </a:prstGeom>
        </p:spPr>
      </p:pic>
    </p:spTree>
    <p:extLst>
      <p:ext uri="{BB962C8B-B14F-4D97-AF65-F5344CB8AC3E}">
        <p14:creationId xmlns:p14="http://schemas.microsoft.com/office/powerpoint/2010/main" val="2449912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grpSp>
        <p:nvGrpSpPr>
          <p:cNvPr id="843" name="Google Shape;843;p32"/>
          <p:cNvGrpSpPr/>
          <p:nvPr/>
        </p:nvGrpSpPr>
        <p:grpSpPr>
          <a:xfrm>
            <a:off x="2565086" y="2383240"/>
            <a:ext cx="7061829" cy="2091521"/>
            <a:chOff x="2565086" y="1971338"/>
            <a:chExt cx="7061829" cy="2091521"/>
          </a:xfrm>
        </p:grpSpPr>
        <p:sp>
          <p:nvSpPr>
            <p:cNvPr id="844" name="Google Shape;844;p32"/>
            <p:cNvSpPr txBox="1"/>
            <p:nvPr/>
          </p:nvSpPr>
          <p:spPr>
            <a:xfrm>
              <a:off x="3436601" y="1971338"/>
              <a:ext cx="5318798" cy="14465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1" i="0" u="none" strike="noStrike" cap="none">
                  <a:solidFill>
                    <a:schemeClr val="lt1"/>
                  </a:solidFill>
                  <a:latin typeface="Trebuchet MS"/>
                  <a:ea typeface="Trebuchet MS"/>
                  <a:cs typeface="Trebuchet MS"/>
                  <a:sym typeface="Trebuchet MS"/>
                </a:rPr>
                <a:t>THANKS</a:t>
              </a:r>
              <a:endParaRPr sz="1400" b="0" i="0" u="none" strike="noStrike" cap="none">
                <a:solidFill>
                  <a:srgbClr val="000000"/>
                </a:solidFill>
                <a:latin typeface="Trebuchet MS"/>
                <a:ea typeface="Trebuchet MS"/>
                <a:cs typeface="Trebuchet MS"/>
                <a:sym typeface="Trebuchet MS"/>
              </a:endParaRPr>
            </a:p>
          </p:txBody>
        </p:sp>
        <p:sp>
          <p:nvSpPr>
            <p:cNvPr id="845" name="Google Shape;845;p32"/>
            <p:cNvSpPr txBox="1"/>
            <p:nvPr/>
          </p:nvSpPr>
          <p:spPr>
            <a:xfrm>
              <a:off x="2565086" y="3231862"/>
              <a:ext cx="7061829"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Trebuchet MS"/>
                  <a:ea typeface="Trebuchet MS"/>
                  <a:cs typeface="Trebuchet MS"/>
                  <a:sym typeface="Trebuchet MS"/>
                </a:rPr>
                <a:t>Any questions for my presentation &amp; </a:t>
              </a:r>
              <a:r>
                <a:rPr lang="en-US" sz="2400" b="0" i="0" u="none" strike="noStrike" cap="none" dirty="0" err="1">
                  <a:solidFill>
                    <a:schemeClr val="lt1"/>
                  </a:solidFill>
                  <a:latin typeface="Trebuchet MS"/>
                  <a:ea typeface="Trebuchet MS"/>
                  <a:cs typeface="Trebuchet MS"/>
                  <a:sym typeface="Trebuchet MS"/>
                </a:rPr>
                <a:t>topdown</a:t>
              </a:r>
              <a:r>
                <a:rPr lang="en-US" sz="2400" b="0" i="0" u="none" strike="noStrike" cap="none" dirty="0">
                  <a:solidFill>
                    <a:schemeClr val="lt1"/>
                  </a:solidFill>
                  <a:latin typeface="Trebuchet MS"/>
                  <a:ea typeface="Trebuchet MS"/>
                  <a:cs typeface="Trebuchet MS"/>
                  <a:sym typeface="Trebuchet MS"/>
                </a:rPr>
                <a:t> approach</a:t>
              </a:r>
              <a:endParaRPr sz="1400" b="0" i="0" u="none" strike="noStrike" cap="none" dirty="0">
                <a:solidFill>
                  <a:srgbClr val="000000"/>
                </a:solidFill>
                <a:latin typeface="Trebuchet MS"/>
                <a:ea typeface="Trebuchet MS"/>
                <a:cs typeface="Trebuchet MS"/>
                <a:sym typeface="Trebuchet M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Shape 93"/>
        <p:cNvGrpSpPr/>
        <p:nvPr/>
      </p:nvGrpSpPr>
      <p:grpSpPr>
        <a:xfrm>
          <a:off x="0" y="0"/>
          <a:ext cx="0" cy="0"/>
          <a:chOff x="0" y="0"/>
          <a:chExt cx="0" cy="0"/>
        </a:xfrm>
      </p:grpSpPr>
      <p:sp>
        <p:nvSpPr>
          <p:cNvPr id="94" name="Google Shape;94;p14"/>
          <p:cNvSpPr txBox="1"/>
          <p:nvPr/>
        </p:nvSpPr>
        <p:spPr>
          <a:xfrm>
            <a:off x="6289528" y="1761806"/>
            <a:ext cx="4896526" cy="291652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1" i="0" u="none" strike="noStrike" cap="none" dirty="0" err="1">
                <a:solidFill>
                  <a:srgbClr val="3F3F3F"/>
                </a:solidFill>
                <a:latin typeface="Trebuchet MS"/>
                <a:ea typeface="Trebuchet MS"/>
                <a:cs typeface="Trebuchet MS"/>
                <a:sym typeface="Trebuchet MS"/>
              </a:rPr>
              <a:t>Topdown</a:t>
            </a:r>
            <a:r>
              <a:rPr lang="en-US" sz="6000" b="1" i="0" u="none" strike="noStrike" cap="none" dirty="0">
                <a:solidFill>
                  <a:srgbClr val="3F3F3F"/>
                </a:solidFill>
                <a:latin typeface="Trebuchet MS"/>
                <a:ea typeface="Trebuchet MS"/>
                <a:cs typeface="Trebuchet MS"/>
                <a:sym typeface="Trebuchet MS"/>
              </a:rPr>
              <a:t> Approach</a:t>
            </a:r>
            <a:endParaRPr sz="2000" b="0" i="0" u="none" strike="noStrike" cap="none" dirty="0">
              <a:solidFill>
                <a:srgbClr val="000000"/>
              </a:solidFill>
              <a:latin typeface="Trebuchet MS"/>
              <a:ea typeface="Trebuchet MS"/>
              <a:cs typeface="Trebuchet MS"/>
              <a:sym typeface="Trebuchet MS"/>
            </a:endParaRPr>
          </a:p>
        </p:txBody>
      </p:sp>
      <p:grpSp>
        <p:nvGrpSpPr>
          <p:cNvPr id="95" name="Google Shape;95;p14"/>
          <p:cNvGrpSpPr/>
          <p:nvPr/>
        </p:nvGrpSpPr>
        <p:grpSpPr>
          <a:xfrm>
            <a:off x="1145018" y="2202922"/>
            <a:ext cx="1820714" cy="1103414"/>
            <a:chOff x="2183877" y="3764722"/>
            <a:chExt cx="1820714" cy="1103414"/>
          </a:xfrm>
        </p:grpSpPr>
        <p:grpSp>
          <p:nvGrpSpPr>
            <p:cNvPr id="96" name="Google Shape;96;p14"/>
            <p:cNvGrpSpPr/>
            <p:nvPr/>
          </p:nvGrpSpPr>
          <p:grpSpPr>
            <a:xfrm>
              <a:off x="2183877" y="3764722"/>
              <a:ext cx="1801784" cy="1079246"/>
              <a:chOff x="2273069" y="2614374"/>
              <a:chExt cx="1801784" cy="1079246"/>
            </a:xfrm>
          </p:grpSpPr>
          <p:sp>
            <p:nvSpPr>
              <p:cNvPr id="97" name="Google Shape;97;p14"/>
              <p:cNvSpPr/>
              <p:nvPr/>
            </p:nvSpPr>
            <p:spPr>
              <a:xfrm>
                <a:off x="2273069" y="2614374"/>
                <a:ext cx="1801784" cy="1079246"/>
              </a:xfrm>
              <a:prstGeom prst="rect">
                <a:avLst/>
              </a:prstGeom>
              <a:solidFill>
                <a:schemeClr val="lt1"/>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98" name="Google Shape;98;p14"/>
              <p:cNvSpPr/>
              <p:nvPr/>
            </p:nvSpPr>
            <p:spPr>
              <a:xfrm>
                <a:off x="3644389" y="3320944"/>
                <a:ext cx="430464" cy="372676"/>
              </a:xfrm>
              <a:custGeom>
                <a:avLst/>
                <a:gdLst/>
                <a:ahLst/>
                <a:cxnLst/>
                <a:rect l="l" t="t" r="r" b="b"/>
                <a:pathLst>
                  <a:path w="600767" h="520116" extrusionOk="0">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grpSp>
        <p:sp>
          <p:nvSpPr>
            <p:cNvPr id="99" name="Google Shape;99;p14"/>
            <p:cNvSpPr txBox="1"/>
            <p:nvPr/>
          </p:nvSpPr>
          <p:spPr>
            <a:xfrm>
              <a:off x="3599075" y="4468026"/>
              <a:ext cx="40551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rebuchet MS"/>
                  <a:ea typeface="Trebuchet MS"/>
                  <a:cs typeface="Trebuchet MS"/>
                  <a:sym typeface="Trebuchet MS"/>
                </a:rPr>
                <a:t>1</a:t>
              </a:r>
              <a:endParaRPr sz="1400" b="0" i="0" u="none" strike="noStrike" cap="none">
                <a:solidFill>
                  <a:srgbClr val="000000"/>
                </a:solidFill>
                <a:latin typeface="Trebuchet MS"/>
                <a:ea typeface="Trebuchet MS"/>
                <a:cs typeface="Trebuchet MS"/>
                <a:sym typeface="Trebuchet MS"/>
              </a:endParaRPr>
            </a:p>
          </p:txBody>
        </p:sp>
        <p:sp>
          <p:nvSpPr>
            <p:cNvPr id="102" name="Google Shape;102;p14"/>
            <p:cNvSpPr txBox="1"/>
            <p:nvPr/>
          </p:nvSpPr>
          <p:spPr>
            <a:xfrm>
              <a:off x="2183879" y="3827820"/>
              <a:ext cx="165428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F25245"/>
                  </a:solidFill>
                  <a:latin typeface="Trebuchet MS"/>
                  <a:ea typeface="Trebuchet MS"/>
                  <a:cs typeface="Trebuchet MS"/>
                  <a:sym typeface="Trebuchet MS"/>
                </a:rPr>
                <a:t>What is top down approach</a:t>
              </a:r>
              <a:endParaRPr sz="1400" b="0" i="0" u="none" strike="noStrike" cap="none" dirty="0">
                <a:solidFill>
                  <a:srgbClr val="000000"/>
                </a:solidFill>
                <a:latin typeface="Trebuchet MS"/>
                <a:ea typeface="Trebuchet MS"/>
                <a:cs typeface="Trebuchet MS"/>
                <a:sym typeface="Trebuchet MS"/>
              </a:endParaRPr>
            </a:p>
          </p:txBody>
        </p:sp>
      </p:grpSp>
      <p:grpSp>
        <p:nvGrpSpPr>
          <p:cNvPr id="104" name="Google Shape;104;p14"/>
          <p:cNvGrpSpPr/>
          <p:nvPr/>
        </p:nvGrpSpPr>
        <p:grpSpPr>
          <a:xfrm>
            <a:off x="3092352" y="2202922"/>
            <a:ext cx="1820714" cy="1103414"/>
            <a:chOff x="2183877" y="3764722"/>
            <a:chExt cx="1820714" cy="1103414"/>
          </a:xfrm>
        </p:grpSpPr>
        <p:grpSp>
          <p:nvGrpSpPr>
            <p:cNvPr id="105" name="Google Shape;105;p14"/>
            <p:cNvGrpSpPr/>
            <p:nvPr/>
          </p:nvGrpSpPr>
          <p:grpSpPr>
            <a:xfrm>
              <a:off x="2183877" y="3764722"/>
              <a:ext cx="1801784" cy="1079246"/>
              <a:chOff x="2273069" y="2614374"/>
              <a:chExt cx="1801784" cy="1079246"/>
            </a:xfrm>
          </p:grpSpPr>
          <p:sp>
            <p:nvSpPr>
              <p:cNvPr id="106" name="Google Shape;106;p14"/>
              <p:cNvSpPr/>
              <p:nvPr/>
            </p:nvSpPr>
            <p:spPr>
              <a:xfrm>
                <a:off x="2273069" y="2614374"/>
                <a:ext cx="1801784" cy="1079246"/>
              </a:xfrm>
              <a:prstGeom prst="rect">
                <a:avLst/>
              </a:prstGeom>
              <a:solidFill>
                <a:schemeClr val="lt1"/>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07" name="Google Shape;107;p14"/>
              <p:cNvSpPr/>
              <p:nvPr/>
            </p:nvSpPr>
            <p:spPr>
              <a:xfrm>
                <a:off x="3644389" y="3320944"/>
                <a:ext cx="430464" cy="372676"/>
              </a:xfrm>
              <a:custGeom>
                <a:avLst/>
                <a:gdLst/>
                <a:ahLst/>
                <a:cxnLst/>
                <a:rect l="l" t="t" r="r" b="b"/>
                <a:pathLst>
                  <a:path w="600767" h="520116" extrusionOk="0">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FA956"/>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grpSp>
        <p:sp>
          <p:nvSpPr>
            <p:cNvPr id="108" name="Google Shape;108;p14"/>
            <p:cNvSpPr txBox="1"/>
            <p:nvPr/>
          </p:nvSpPr>
          <p:spPr>
            <a:xfrm>
              <a:off x="3599075" y="4468026"/>
              <a:ext cx="40551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rebuchet MS"/>
                  <a:ea typeface="Trebuchet MS"/>
                  <a:cs typeface="Trebuchet MS"/>
                  <a:sym typeface="Trebuchet MS"/>
                </a:rPr>
                <a:t>2</a:t>
              </a:r>
              <a:endParaRPr sz="1400" b="0" i="0" u="none" strike="noStrike" cap="none">
                <a:solidFill>
                  <a:srgbClr val="000000"/>
                </a:solidFill>
                <a:latin typeface="Trebuchet MS"/>
                <a:ea typeface="Trebuchet MS"/>
                <a:cs typeface="Trebuchet MS"/>
                <a:sym typeface="Trebuchet MS"/>
              </a:endParaRPr>
            </a:p>
          </p:txBody>
        </p:sp>
        <p:sp>
          <p:nvSpPr>
            <p:cNvPr id="111" name="Google Shape;111;p14"/>
            <p:cNvSpPr txBox="1"/>
            <p:nvPr/>
          </p:nvSpPr>
          <p:spPr>
            <a:xfrm>
              <a:off x="2183879" y="3827819"/>
              <a:ext cx="1591789" cy="91428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err="1">
                  <a:solidFill>
                    <a:srgbClr val="FFA956"/>
                  </a:solidFill>
                  <a:latin typeface="Trebuchet MS"/>
                  <a:ea typeface="Trebuchet MS"/>
                  <a:cs typeface="Trebuchet MS"/>
                  <a:sym typeface="Trebuchet MS"/>
                </a:rPr>
                <a:t>Topdown</a:t>
              </a:r>
              <a:r>
                <a:rPr lang="en-US" sz="1600" b="1" i="0" u="none" strike="noStrike" cap="none" dirty="0">
                  <a:solidFill>
                    <a:srgbClr val="FFA956"/>
                  </a:solidFill>
                  <a:latin typeface="Trebuchet MS"/>
                  <a:ea typeface="Trebuchet MS"/>
                  <a:cs typeface="Trebuchet MS"/>
                  <a:sym typeface="Trebuchet MS"/>
                </a:rPr>
                <a:t> approach principles</a:t>
              </a:r>
            </a:p>
            <a:p>
              <a:pPr marL="0" marR="0" lvl="0" indent="0" algn="l" rtl="0">
                <a:lnSpc>
                  <a:spcPct val="100000"/>
                </a:lnSpc>
                <a:spcBef>
                  <a:spcPts val="0"/>
                </a:spcBef>
                <a:spcAft>
                  <a:spcPts val="0"/>
                </a:spcAft>
                <a:buClr>
                  <a:srgbClr val="000000"/>
                </a:buClr>
                <a:buSzPts val="1600"/>
                <a:buFont typeface="Arial"/>
                <a:buNone/>
              </a:pPr>
              <a:endParaRPr sz="1400" b="0" i="0" u="none" strike="noStrike" cap="none" dirty="0">
                <a:solidFill>
                  <a:srgbClr val="FFA956"/>
                </a:solidFill>
                <a:latin typeface="Trebuchet MS"/>
                <a:ea typeface="Trebuchet MS"/>
                <a:cs typeface="Trebuchet MS"/>
                <a:sym typeface="Trebuchet MS"/>
              </a:endParaRPr>
            </a:p>
          </p:txBody>
        </p:sp>
      </p:grpSp>
      <p:grpSp>
        <p:nvGrpSpPr>
          <p:cNvPr id="112" name="Google Shape;112;p14"/>
          <p:cNvGrpSpPr/>
          <p:nvPr/>
        </p:nvGrpSpPr>
        <p:grpSpPr>
          <a:xfrm>
            <a:off x="1145018" y="3422122"/>
            <a:ext cx="1820714" cy="1103414"/>
            <a:chOff x="2183877" y="3764722"/>
            <a:chExt cx="1820714" cy="1103414"/>
          </a:xfrm>
        </p:grpSpPr>
        <p:grpSp>
          <p:nvGrpSpPr>
            <p:cNvPr id="113" name="Google Shape;113;p14"/>
            <p:cNvGrpSpPr/>
            <p:nvPr/>
          </p:nvGrpSpPr>
          <p:grpSpPr>
            <a:xfrm>
              <a:off x="2183877" y="3764722"/>
              <a:ext cx="1801784" cy="1079246"/>
              <a:chOff x="2273069" y="2614374"/>
              <a:chExt cx="1801784" cy="1079246"/>
            </a:xfrm>
          </p:grpSpPr>
          <p:sp>
            <p:nvSpPr>
              <p:cNvPr id="114" name="Google Shape;114;p14"/>
              <p:cNvSpPr/>
              <p:nvPr/>
            </p:nvSpPr>
            <p:spPr>
              <a:xfrm>
                <a:off x="2273069" y="2614374"/>
                <a:ext cx="1801784" cy="1079246"/>
              </a:xfrm>
              <a:prstGeom prst="rect">
                <a:avLst/>
              </a:prstGeom>
              <a:solidFill>
                <a:schemeClr val="lt1"/>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15" name="Google Shape;115;p14"/>
              <p:cNvSpPr/>
              <p:nvPr/>
            </p:nvSpPr>
            <p:spPr>
              <a:xfrm>
                <a:off x="3644389" y="3320944"/>
                <a:ext cx="430464" cy="372676"/>
              </a:xfrm>
              <a:custGeom>
                <a:avLst/>
                <a:gdLst/>
                <a:ahLst/>
                <a:cxnLst/>
                <a:rect l="l" t="t" r="r" b="b"/>
                <a:pathLst>
                  <a:path w="600767" h="520116" extrusionOk="0">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695E78"/>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grpSp>
        <p:sp>
          <p:nvSpPr>
            <p:cNvPr id="116" name="Google Shape;116;p14"/>
            <p:cNvSpPr txBox="1"/>
            <p:nvPr/>
          </p:nvSpPr>
          <p:spPr>
            <a:xfrm>
              <a:off x="3599075" y="4468026"/>
              <a:ext cx="40551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rebuchet MS"/>
                  <a:ea typeface="Trebuchet MS"/>
                  <a:cs typeface="Trebuchet MS"/>
                  <a:sym typeface="Trebuchet MS"/>
                </a:rPr>
                <a:t>3</a:t>
              </a:r>
              <a:endParaRPr sz="1400" b="0" i="0" u="none" strike="noStrike" cap="none">
                <a:solidFill>
                  <a:srgbClr val="000000"/>
                </a:solidFill>
                <a:latin typeface="Trebuchet MS"/>
                <a:ea typeface="Trebuchet MS"/>
                <a:cs typeface="Trebuchet MS"/>
                <a:sym typeface="Trebuchet MS"/>
              </a:endParaRPr>
            </a:p>
          </p:txBody>
        </p:sp>
        <p:sp>
          <p:nvSpPr>
            <p:cNvPr id="119" name="Google Shape;119;p14"/>
            <p:cNvSpPr txBox="1"/>
            <p:nvPr/>
          </p:nvSpPr>
          <p:spPr>
            <a:xfrm>
              <a:off x="2183879" y="3827820"/>
              <a:ext cx="165428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FFA956"/>
                  </a:solidFill>
                  <a:latin typeface="Trebuchet MS"/>
                  <a:ea typeface="Trebuchet MS"/>
                  <a:cs typeface="Trebuchet MS"/>
                  <a:sym typeface="Trebuchet MS"/>
                </a:rPr>
                <a:t>How it works</a:t>
              </a:r>
            </a:p>
          </p:txBody>
        </p:sp>
      </p:grpSp>
      <p:grpSp>
        <p:nvGrpSpPr>
          <p:cNvPr id="120" name="Google Shape;120;p14"/>
          <p:cNvGrpSpPr/>
          <p:nvPr/>
        </p:nvGrpSpPr>
        <p:grpSpPr>
          <a:xfrm>
            <a:off x="3092352" y="3422122"/>
            <a:ext cx="1820714" cy="1103414"/>
            <a:chOff x="2183877" y="3764722"/>
            <a:chExt cx="1820714" cy="1103414"/>
          </a:xfrm>
        </p:grpSpPr>
        <p:grpSp>
          <p:nvGrpSpPr>
            <p:cNvPr id="121" name="Google Shape;121;p14"/>
            <p:cNvGrpSpPr/>
            <p:nvPr/>
          </p:nvGrpSpPr>
          <p:grpSpPr>
            <a:xfrm>
              <a:off x="2183877" y="3764722"/>
              <a:ext cx="1801784" cy="1079246"/>
              <a:chOff x="2273069" y="2614374"/>
              <a:chExt cx="1801784" cy="1079246"/>
            </a:xfrm>
          </p:grpSpPr>
          <p:sp>
            <p:nvSpPr>
              <p:cNvPr id="122" name="Google Shape;122;p14"/>
              <p:cNvSpPr/>
              <p:nvPr/>
            </p:nvSpPr>
            <p:spPr>
              <a:xfrm>
                <a:off x="2273069" y="2614374"/>
                <a:ext cx="1801784" cy="1079246"/>
              </a:xfrm>
              <a:prstGeom prst="rect">
                <a:avLst/>
              </a:prstGeom>
              <a:solidFill>
                <a:schemeClr val="lt1"/>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23" name="Google Shape;123;p14"/>
              <p:cNvSpPr/>
              <p:nvPr/>
            </p:nvSpPr>
            <p:spPr>
              <a:xfrm>
                <a:off x="3644389" y="3320944"/>
                <a:ext cx="430464" cy="372676"/>
              </a:xfrm>
              <a:custGeom>
                <a:avLst/>
                <a:gdLst/>
                <a:ahLst/>
                <a:cxnLst/>
                <a:rect l="l" t="t" r="r" b="b"/>
                <a:pathLst>
                  <a:path w="600767" h="520116" extrusionOk="0">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3BBEBE"/>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grpSp>
        <p:sp>
          <p:nvSpPr>
            <p:cNvPr id="124" name="Google Shape;124;p14"/>
            <p:cNvSpPr txBox="1"/>
            <p:nvPr/>
          </p:nvSpPr>
          <p:spPr>
            <a:xfrm>
              <a:off x="3599075" y="4468026"/>
              <a:ext cx="40551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rebuchet MS"/>
                  <a:ea typeface="Trebuchet MS"/>
                  <a:cs typeface="Trebuchet MS"/>
                  <a:sym typeface="Trebuchet MS"/>
                </a:rPr>
                <a:t>4</a:t>
              </a:r>
              <a:endParaRPr sz="1400" b="0" i="0" u="none" strike="noStrike" cap="none">
                <a:solidFill>
                  <a:srgbClr val="000000"/>
                </a:solidFill>
                <a:latin typeface="Trebuchet MS"/>
                <a:ea typeface="Trebuchet MS"/>
                <a:cs typeface="Trebuchet MS"/>
                <a:sym typeface="Trebuchet MS"/>
              </a:endParaRPr>
            </a:p>
          </p:txBody>
        </p:sp>
        <p:sp>
          <p:nvSpPr>
            <p:cNvPr id="127" name="Google Shape;127;p14"/>
            <p:cNvSpPr txBox="1"/>
            <p:nvPr/>
          </p:nvSpPr>
          <p:spPr>
            <a:xfrm>
              <a:off x="2183879" y="3827819"/>
              <a:ext cx="1654285" cy="86771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err="1">
                  <a:solidFill>
                    <a:srgbClr val="3BBEBE"/>
                  </a:solidFill>
                  <a:latin typeface="Trebuchet MS"/>
                  <a:ea typeface="Trebuchet MS"/>
                  <a:cs typeface="Trebuchet MS"/>
                  <a:sym typeface="Trebuchet MS"/>
                </a:rPr>
                <a:t>Topdown</a:t>
              </a:r>
              <a:r>
                <a:rPr lang="en-US" sz="1600" b="1" i="0" u="none" strike="noStrike" cap="none" dirty="0">
                  <a:solidFill>
                    <a:srgbClr val="3BBEBE"/>
                  </a:solidFill>
                  <a:latin typeface="Trebuchet MS"/>
                  <a:ea typeface="Trebuchet MS"/>
                  <a:cs typeface="Trebuchet MS"/>
                  <a:sym typeface="Trebuchet MS"/>
                </a:rPr>
                <a:t> approach vs Bottom up</a:t>
              </a:r>
              <a:endParaRPr lang="en-US" sz="1400" b="0" i="0" u="none" strike="noStrike" cap="none" dirty="0">
                <a:solidFill>
                  <a:srgbClr val="3BBEBE"/>
                </a:solidFill>
                <a:latin typeface="Trebuchet MS"/>
                <a:ea typeface="Trebuchet MS"/>
                <a:cs typeface="Trebuchet MS"/>
                <a:sym typeface="Trebuchet MS"/>
              </a:endParaRPr>
            </a:p>
          </p:txBody>
        </p:sp>
      </p:grpSp>
      <p:grpSp>
        <p:nvGrpSpPr>
          <p:cNvPr id="128" name="Google Shape;128;p14"/>
          <p:cNvGrpSpPr/>
          <p:nvPr/>
        </p:nvGrpSpPr>
        <p:grpSpPr>
          <a:xfrm>
            <a:off x="1145018" y="4657849"/>
            <a:ext cx="1820714" cy="1103414"/>
            <a:chOff x="2183877" y="3764722"/>
            <a:chExt cx="1820714" cy="1103414"/>
          </a:xfrm>
        </p:grpSpPr>
        <p:grpSp>
          <p:nvGrpSpPr>
            <p:cNvPr id="129" name="Google Shape;129;p14"/>
            <p:cNvGrpSpPr/>
            <p:nvPr/>
          </p:nvGrpSpPr>
          <p:grpSpPr>
            <a:xfrm>
              <a:off x="2183877" y="3764722"/>
              <a:ext cx="1801784" cy="1079246"/>
              <a:chOff x="2273069" y="2614374"/>
              <a:chExt cx="1801784" cy="1079246"/>
            </a:xfrm>
          </p:grpSpPr>
          <p:sp>
            <p:nvSpPr>
              <p:cNvPr id="130" name="Google Shape;130;p14"/>
              <p:cNvSpPr/>
              <p:nvPr/>
            </p:nvSpPr>
            <p:spPr>
              <a:xfrm>
                <a:off x="2273069" y="2614374"/>
                <a:ext cx="1801784" cy="1079246"/>
              </a:xfrm>
              <a:prstGeom prst="rect">
                <a:avLst/>
              </a:prstGeom>
              <a:solidFill>
                <a:schemeClr val="lt1"/>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31" name="Google Shape;131;p14"/>
              <p:cNvSpPr/>
              <p:nvPr/>
            </p:nvSpPr>
            <p:spPr>
              <a:xfrm>
                <a:off x="3644389" y="3320944"/>
                <a:ext cx="430464" cy="372676"/>
              </a:xfrm>
              <a:custGeom>
                <a:avLst/>
                <a:gdLst/>
                <a:ahLst/>
                <a:cxnLst/>
                <a:rect l="l" t="t" r="r" b="b"/>
                <a:pathLst>
                  <a:path w="600767" h="520116" extrusionOk="0">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9C5D71"/>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grpSp>
        <p:sp>
          <p:nvSpPr>
            <p:cNvPr id="132" name="Google Shape;132;p14"/>
            <p:cNvSpPr txBox="1"/>
            <p:nvPr/>
          </p:nvSpPr>
          <p:spPr>
            <a:xfrm>
              <a:off x="3599075" y="4468026"/>
              <a:ext cx="40551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rebuchet MS"/>
                  <a:ea typeface="Trebuchet MS"/>
                  <a:cs typeface="Trebuchet MS"/>
                  <a:sym typeface="Trebuchet MS"/>
                </a:rPr>
                <a:t>5</a:t>
              </a:r>
              <a:endParaRPr sz="1400" b="0" i="0" u="none" strike="noStrike" cap="none">
                <a:solidFill>
                  <a:srgbClr val="000000"/>
                </a:solidFill>
                <a:latin typeface="Trebuchet MS"/>
                <a:ea typeface="Trebuchet MS"/>
                <a:cs typeface="Trebuchet MS"/>
                <a:sym typeface="Trebuchet MS"/>
              </a:endParaRPr>
            </a:p>
          </p:txBody>
        </p:sp>
        <p:sp>
          <p:nvSpPr>
            <p:cNvPr id="135" name="Google Shape;135;p14"/>
            <p:cNvSpPr txBox="1"/>
            <p:nvPr/>
          </p:nvSpPr>
          <p:spPr>
            <a:xfrm>
              <a:off x="2183879" y="3827820"/>
              <a:ext cx="165428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dirty="0">
                  <a:solidFill>
                    <a:srgbClr val="9C5D71"/>
                  </a:solidFill>
                  <a:latin typeface="Trebuchet MS"/>
                  <a:ea typeface="Trebuchet MS"/>
                  <a:cs typeface="Trebuchet MS"/>
                  <a:sym typeface="Trebuchet MS"/>
                </a:rPr>
                <a:t>Benefits of </a:t>
              </a:r>
              <a:r>
                <a:rPr lang="en-US" sz="1600" b="1" dirty="0" err="1">
                  <a:solidFill>
                    <a:srgbClr val="9C5D71"/>
                  </a:solidFill>
                  <a:latin typeface="Trebuchet MS"/>
                  <a:ea typeface="Trebuchet MS"/>
                  <a:cs typeface="Trebuchet MS"/>
                  <a:sym typeface="Trebuchet MS"/>
                </a:rPr>
                <a:t>Topdown</a:t>
              </a:r>
              <a:r>
                <a:rPr lang="en-US" sz="1600" b="1" dirty="0">
                  <a:solidFill>
                    <a:srgbClr val="9C5D71"/>
                  </a:solidFill>
                  <a:latin typeface="Trebuchet MS"/>
                  <a:ea typeface="Trebuchet MS"/>
                  <a:cs typeface="Trebuchet MS"/>
                  <a:sym typeface="Trebuchet MS"/>
                </a:rPr>
                <a:t> approach</a:t>
              </a:r>
              <a:endParaRPr sz="1400" b="0" i="0" u="none" strike="noStrike" cap="none" dirty="0">
                <a:solidFill>
                  <a:srgbClr val="9C5D71"/>
                </a:solidFill>
                <a:latin typeface="Trebuchet MS"/>
                <a:ea typeface="Trebuchet MS"/>
                <a:cs typeface="Trebuchet MS"/>
                <a:sym typeface="Trebuchet MS"/>
              </a:endParaRPr>
            </a:p>
          </p:txBody>
        </p:sp>
      </p:grpSp>
      <p:grpSp>
        <p:nvGrpSpPr>
          <p:cNvPr id="136" name="Google Shape;136;p14"/>
          <p:cNvGrpSpPr/>
          <p:nvPr/>
        </p:nvGrpSpPr>
        <p:grpSpPr>
          <a:xfrm>
            <a:off x="3092352" y="4657849"/>
            <a:ext cx="1820714" cy="1103414"/>
            <a:chOff x="2183877" y="3764722"/>
            <a:chExt cx="1820714" cy="1103414"/>
          </a:xfrm>
        </p:grpSpPr>
        <p:grpSp>
          <p:nvGrpSpPr>
            <p:cNvPr id="137" name="Google Shape;137;p14"/>
            <p:cNvGrpSpPr/>
            <p:nvPr/>
          </p:nvGrpSpPr>
          <p:grpSpPr>
            <a:xfrm>
              <a:off x="2183877" y="3764722"/>
              <a:ext cx="1801784" cy="1079246"/>
              <a:chOff x="2273069" y="2614374"/>
              <a:chExt cx="1801784" cy="1079246"/>
            </a:xfrm>
          </p:grpSpPr>
          <p:sp>
            <p:nvSpPr>
              <p:cNvPr id="138" name="Google Shape;138;p14"/>
              <p:cNvSpPr/>
              <p:nvPr/>
            </p:nvSpPr>
            <p:spPr>
              <a:xfrm>
                <a:off x="2273069" y="2614374"/>
                <a:ext cx="1801784" cy="1079246"/>
              </a:xfrm>
              <a:prstGeom prst="rect">
                <a:avLst/>
              </a:prstGeom>
              <a:solidFill>
                <a:schemeClr val="lt1"/>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39" name="Google Shape;139;p14"/>
              <p:cNvSpPr/>
              <p:nvPr/>
            </p:nvSpPr>
            <p:spPr>
              <a:xfrm>
                <a:off x="3644389" y="3320944"/>
                <a:ext cx="430464" cy="372676"/>
              </a:xfrm>
              <a:custGeom>
                <a:avLst/>
                <a:gdLst/>
                <a:ahLst/>
                <a:cxnLst/>
                <a:rect l="l" t="t" r="r" b="b"/>
                <a:pathLst>
                  <a:path w="600767" h="520116" extrusionOk="0">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D8717B"/>
              </a:solidFill>
              <a:ln>
                <a:noFill/>
              </a:ln>
              <a:effectLst>
                <a:outerShdw blurRad="76200" dist="38100" dir="2700000" algn="tl" rotWithShape="0">
                  <a:srgbClr val="000000">
                    <a:alpha val="1137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grpSp>
        <p:sp>
          <p:nvSpPr>
            <p:cNvPr id="140" name="Google Shape;140;p14"/>
            <p:cNvSpPr txBox="1"/>
            <p:nvPr/>
          </p:nvSpPr>
          <p:spPr>
            <a:xfrm>
              <a:off x="3599075" y="4468026"/>
              <a:ext cx="40551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rebuchet MS"/>
                  <a:ea typeface="Trebuchet MS"/>
                  <a:cs typeface="Trebuchet MS"/>
                  <a:sym typeface="Trebuchet MS"/>
                </a:rPr>
                <a:t>6</a:t>
              </a:r>
              <a:endParaRPr sz="1400" b="0" i="0" u="none" strike="noStrike" cap="none">
                <a:solidFill>
                  <a:srgbClr val="000000"/>
                </a:solidFill>
                <a:latin typeface="Trebuchet MS"/>
                <a:ea typeface="Trebuchet MS"/>
                <a:cs typeface="Trebuchet MS"/>
                <a:sym typeface="Trebuchet MS"/>
              </a:endParaRPr>
            </a:p>
          </p:txBody>
        </p:sp>
        <p:sp>
          <p:nvSpPr>
            <p:cNvPr id="143" name="Google Shape;143;p14"/>
            <p:cNvSpPr txBox="1"/>
            <p:nvPr/>
          </p:nvSpPr>
          <p:spPr>
            <a:xfrm>
              <a:off x="2183879" y="3827820"/>
              <a:ext cx="165428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D8717B"/>
                  </a:solidFill>
                  <a:latin typeface="Trebuchet MS"/>
                  <a:ea typeface="Trebuchet MS"/>
                  <a:cs typeface="Trebuchet MS"/>
                  <a:sym typeface="Trebuchet MS"/>
                </a:rPr>
                <a:t>How to apply </a:t>
              </a:r>
              <a:r>
                <a:rPr lang="en-US" sz="1600" b="1" i="0" u="none" strike="noStrike" cap="none" dirty="0" err="1">
                  <a:solidFill>
                    <a:srgbClr val="D8717B"/>
                  </a:solidFill>
                  <a:latin typeface="Trebuchet MS"/>
                  <a:ea typeface="Trebuchet MS"/>
                  <a:cs typeface="Trebuchet MS"/>
                  <a:sym typeface="Trebuchet MS"/>
                </a:rPr>
                <a:t>Topdown</a:t>
              </a:r>
              <a:r>
                <a:rPr lang="en-US" sz="1600" b="1" i="0" u="none" strike="noStrike" cap="none" dirty="0">
                  <a:solidFill>
                    <a:srgbClr val="D8717B"/>
                  </a:solidFill>
                  <a:latin typeface="Trebuchet MS"/>
                  <a:ea typeface="Trebuchet MS"/>
                  <a:cs typeface="Trebuchet MS"/>
                  <a:sym typeface="Trebuchet MS"/>
                </a:rPr>
                <a:t> approach on programming</a:t>
              </a:r>
              <a:endParaRPr sz="1400" b="0" i="0" u="none" strike="noStrike" cap="none" dirty="0">
                <a:solidFill>
                  <a:srgbClr val="D8717B"/>
                </a:solidFill>
                <a:latin typeface="Trebuchet MS"/>
                <a:ea typeface="Trebuchet MS"/>
                <a:cs typeface="Trebuchet MS"/>
                <a:sym typeface="Trebuchet M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16"/>
          <p:cNvSpPr txBox="1"/>
          <p:nvPr/>
        </p:nvSpPr>
        <p:spPr>
          <a:xfrm>
            <a:off x="1163880" y="1255412"/>
            <a:ext cx="4932120" cy="144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rgbClr val="3F3F3F"/>
                </a:solidFill>
                <a:latin typeface="Trebuchet MS"/>
                <a:ea typeface="Trebuchet MS"/>
                <a:cs typeface="Trebuchet MS"/>
                <a:sym typeface="Trebuchet MS"/>
              </a:rPr>
              <a:t>What is </a:t>
            </a:r>
            <a:r>
              <a:rPr lang="en-US" sz="4400" b="1" i="0" u="none" strike="noStrike" cap="none" dirty="0" err="1">
                <a:solidFill>
                  <a:srgbClr val="3F3F3F"/>
                </a:solidFill>
                <a:latin typeface="Trebuchet MS"/>
                <a:ea typeface="Trebuchet MS"/>
                <a:cs typeface="Trebuchet MS"/>
                <a:sym typeface="Trebuchet MS"/>
              </a:rPr>
              <a:t>topdown</a:t>
            </a:r>
            <a:r>
              <a:rPr lang="en-US" sz="4400" b="1" i="0" u="none" strike="noStrike" cap="none" dirty="0">
                <a:solidFill>
                  <a:srgbClr val="3F3F3F"/>
                </a:solidFill>
                <a:latin typeface="Trebuchet MS"/>
                <a:ea typeface="Trebuchet MS"/>
                <a:cs typeface="Trebuchet MS"/>
                <a:sym typeface="Trebuchet MS"/>
              </a:rPr>
              <a:t> approach ?</a:t>
            </a:r>
            <a:endParaRPr sz="1400" b="0" i="0" u="none" strike="noStrike" cap="none" dirty="0">
              <a:solidFill>
                <a:srgbClr val="000000"/>
              </a:solidFill>
              <a:latin typeface="Trebuchet MS"/>
              <a:ea typeface="Trebuchet MS"/>
              <a:cs typeface="Trebuchet MS"/>
              <a:sym typeface="Trebuchet MS"/>
            </a:endParaRPr>
          </a:p>
        </p:txBody>
      </p:sp>
      <p:sp>
        <p:nvSpPr>
          <p:cNvPr id="201" name="Google Shape;201;p16"/>
          <p:cNvSpPr txBox="1"/>
          <p:nvPr/>
        </p:nvSpPr>
        <p:spPr>
          <a:xfrm>
            <a:off x="1163879" y="2989986"/>
            <a:ext cx="4368241" cy="1710029"/>
          </a:xfrm>
          <a:prstGeom prst="rect">
            <a:avLst/>
          </a:prstGeom>
          <a:noFill/>
          <a:ln>
            <a:noFill/>
          </a:ln>
        </p:spPr>
        <p:txBody>
          <a:bodyPr spcFirstLastPara="1" wrap="square" lIns="91425" tIns="45700" rIns="91425" bIns="45700" anchor="t" anchorCtr="0">
            <a:noAutofit/>
          </a:bodyPr>
          <a:lstStyle/>
          <a:p>
            <a:r>
              <a:rPr lang="en-US" sz="1800" dirty="0">
                <a:solidFill>
                  <a:srgbClr val="DE4F45"/>
                </a:solidFill>
                <a:latin typeface="Trebuchet MS" panose="020B0603020202020204" pitchFamily="34" charset="0"/>
              </a:rPr>
              <a:t>A method of analysis or decision-making that starts with the general or big picture and then moves to the specific or details. </a:t>
            </a:r>
          </a:p>
        </p:txBody>
      </p:sp>
      <p:sp>
        <p:nvSpPr>
          <p:cNvPr id="204" name="Google Shape;204;p16"/>
          <p:cNvSpPr txBox="1"/>
          <p:nvPr/>
        </p:nvSpPr>
        <p:spPr>
          <a:xfrm>
            <a:off x="1301353" y="4576861"/>
            <a:ext cx="1478035"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1"/>
                </a:solidFill>
                <a:latin typeface="Trebuchet MS"/>
                <a:ea typeface="Trebuchet MS"/>
                <a:cs typeface="Trebuchet MS"/>
                <a:sym typeface="Trebuchet MS"/>
              </a:rPr>
              <a:t>INTERESTED</a:t>
            </a:r>
            <a:endParaRPr sz="1400" b="0" i="0" u="none" strike="noStrike" cap="none" dirty="0">
              <a:solidFill>
                <a:srgbClr val="000000"/>
              </a:solidFill>
              <a:latin typeface="Trebuchet MS"/>
              <a:ea typeface="Trebuchet MS"/>
              <a:cs typeface="Trebuchet MS"/>
              <a:sym typeface="Trebuchet MS"/>
            </a:endParaRPr>
          </a:p>
        </p:txBody>
      </p:sp>
      <p:sp>
        <p:nvSpPr>
          <p:cNvPr id="206" name="Google Shape;206;p16"/>
          <p:cNvSpPr/>
          <p:nvPr/>
        </p:nvSpPr>
        <p:spPr>
          <a:xfrm>
            <a:off x="5884638" y="2170706"/>
            <a:ext cx="4697249" cy="2682380"/>
          </a:xfrm>
          <a:prstGeom prst="roundRect">
            <a:avLst>
              <a:gd name="adj" fmla="val 2818"/>
            </a:avLst>
          </a:prstGeom>
          <a:noFill/>
          <a:ln w="95250" cap="flat" cmpd="sng">
            <a:solidFill>
              <a:srgbClr val="F25245"/>
            </a:solidFill>
            <a:prstDash val="solid"/>
            <a:round/>
            <a:headEnd type="none" w="sm" len="sm"/>
            <a:tailEnd type="none" w="sm" len="sm"/>
          </a:ln>
          <a:effectLst>
            <a:outerShdw blurRad="76200" sx="102000" sy="102000" algn="ctr"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Trebuchet MS"/>
              <a:ea typeface="Trebuchet MS"/>
              <a:cs typeface="Trebuchet MS"/>
              <a:sym typeface="Trebuchet MS"/>
            </a:endParaRPr>
          </a:p>
        </p:txBody>
      </p:sp>
      <p:pic>
        <p:nvPicPr>
          <p:cNvPr id="1038" name="Picture 14" descr="pile of stones on shore">
            <a:extLst>
              <a:ext uri="{FF2B5EF4-FFF2-40B4-BE49-F238E27FC236}">
                <a16:creationId xmlns:a16="http://schemas.microsoft.com/office/drawing/2014/main" id="{8CECC36C-DD3E-8ED5-D164-1282FBEF7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888" y="2249424"/>
            <a:ext cx="4553712" cy="2532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B134952-2F3E-BA6D-6514-EB286EC5E752}"/>
              </a:ext>
            </a:extLst>
          </p:cNvPr>
          <p:cNvSpPr>
            <a:spLocks noGrp="1"/>
          </p:cNvSpPr>
          <p:nvPr>
            <p:ph type="pic" idx="2"/>
          </p:nvPr>
        </p:nvSpPr>
        <p:spPr/>
        <p:txBody>
          <a:bodyPr/>
          <a:lstStyle/>
          <a:p>
            <a:endParaRPr lang="en-US"/>
          </a:p>
        </p:txBody>
      </p:sp>
      <p:pic>
        <p:nvPicPr>
          <p:cNvPr id="2050" name="Picture 2" descr="gray wooden house">
            <a:extLst>
              <a:ext uri="{FF2B5EF4-FFF2-40B4-BE49-F238E27FC236}">
                <a16:creationId xmlns:a16="http://schemas.microsoft.com/office/drawing/2014/main" id="{872803D3-D3AA-89AC-FA58-97671A90C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9365" y="703829"/>
            <a:ext cx="5035723" cy="54471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830ADD-E572-7013-B3D7-173CAD91E835}"/>
              </a:ext>
            </a:extLst>
          </p:cNvPr>
          <p:cNvSpPr txBox="1"/>
          <p:nvPr/>
        </p:nvSpPr>
        <p:spPr>
          <a:xfrm>
            <a:off x="1005840" y="850392"/>
            <a:ext cx="2422458" cy="769441"/>
          </a:xfrm>
          <a:prstGeom prst="rect">
            <a:avLst/>
          </a:prstGeom>
          <a:noFill/>
        </p:spPr>
        <p:txBody>
          <a:bodyPr wrap="none" rtlCol="0">
            <a:spAutoFit/>
          </a:bodyPr>
          <a:lstStyle/>
          <a:p>
            <a:r>
              <a:rPr lang="en-US" sz="4400" b="1" dirty="0">
                <a:solidFill>
                  <a:srgbClr val="DE4F45"/>
                </a:solidFill>
                <a:latin typeface="Trebuchet MS" panose="020B0603020202020204" pitchFamily="34" charset="0"/>
              </a:rPr>
              <a:t>Example</a:t>
            </a:r>
          </a:p>
        </p:txBody>
      </p:sp>
      <p:sp>
        <p:nvSpPr>
          <p:cNvPr id="5" name="TextBox 4">
            <a:extLst>
              <a:ext uri="{FF2B5EF4-FFF2-40B4-BE49-F238E27FC236}">
                <a16:creationId xmlns:a16="http://schemas.microsoft.com/office/drawing/2014/main" id="{9D94656F-5D42-30DC-197A-5C9F11F7192F}"/>
              </a:ext>
            </a:extLst>
          </p:cNvPr>
          <p:cNvSpPr txBox="1"/>
          <p:nvPr/>
        </p:nvSpPr>
        <p:spPr>
          <a:xfrm>
            <a:off x="1170433" y="2231136"/>
            <a:ext cx="4678680" cy="2031325"/>
          </a:xfrm>
          <a:prstGeom prst="rect">
            <a:avLst/>
          </a:prstGeom>
          <a:noFill/>
        </p:spPr>
        <p:txBody>
          <a:bodyPr wrap="square" rtlCol="0">
            <a:spAutoFit/>
          </a:bodyPr>
          <a:lstStyle/>
          <a:p>
            <a:endParaRPr lang="en-US" sz="1400" dirty="0">
              <a:latin typeface="Trebuchet MS" panose="020B0603020202020204" pitchFamily="34" charset="0"/>
            </a:endParaRPr>
          </a:p>
          <a:p>
            <a:r>
              <a:rPr lang="en-US" sz="1400" dirty="0">
                <a:latin typeface="Trebuchet MS" panose="020B0603020202020204" pitchFamily="34" charset="0"/>
              </a:rPr>
              <a:t>Imagine you have a big, complex project in front of you, like building a house. The top-down approach is like starting at the roof and working your way down, floor by floor, wall by wall, until you reach the foundation. It's a method of problem-solving or decision-making that starts with the big picture and then breaks it down into smaller, more manageable pieces.	</a:t>
            </a:r>
          </a:p>
        </p:txBody>
      </p:sp>
    </p:spTree>
    <p:extLst>
      <p:ext uri="{BB962C8B-B14F-4D97-AF65-F5344CB8AC3E}">
        <p14:creationId xmlns:p14="http://schemas.microsoft.com/office/powerpoint/2010/main" val="33103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75" name="Google Shape;275;p19"/>
          <p:cNvSpPr txBox="1"/>
          <p:nvPr/>
        </p:nvSpPr>
        <p:spPr>
          <a:xfrm>
            <a:off x="923545" y="816202"/>
            <a:ext cx="10222118" cy="76944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err="1">
                <a:solidFill>
                  <a:srgbClr val="3F3F3F"/>
                </a:solidFill>
                <a:latin typeface="Trebuchet MS"/>
                <a:ea typeface="Trebuchet MS"/>
                <a:cs typeface="Trebuchet MS"/>
                <a:sym typeface="Trebuchet MS"/>
              </a:rPr>
              <a:t>Topdown</a:t>
            </a:r>
            <a:r>
              <a:rPr lang="en-US" sz="4400" b="1" i="0" u="none" strike="noStrike" cap="none" dirty="0">
                <a:solidFill>
                  <a:srgbClr val="3F3F3F"/>
                </a:solidFill>
                <a:latin typeface="Trebuchet MS"/>
                <a:ea typeface="Trebuchet MS"/>
                <a:cs typeface="Trebuchet MS"/>
                <a:sym typeface="Trebuchet MS"/>
              </a:rPr>
              <a:t> approach principles</a:t>
            </a:r>
            <a:endParaRPr sz="1400" b="0" i="0" u="none" strike="noStrike" cap="none" dirty="0">
              <a:solidFill>
                <a:srgbClr val="000000"/>
              </a:solidFill>
              <a:latin typeface="Trebuchet MS"/>
              <a:ea typeface="Trebuchet MS"/>
              <a:cs typeface="Trebuchet MS"/>
              <a:sym typeface="Trebuchet MS"/>
            </a:endParaRPr>
          </a:p>
        </p:txBody>
      </p:sp>
      <p:grpSp>
        <p:nvGrpSpPr>
          <p:cNvPr id="280" name="Google Shape;280;p19"/>
          <p:cNvGrpSpPr/>
          <p:nvPr/>
        </p:nvGrpSpPr>
        <p:grpSpPr>
          <a:xfrm>
            <a:off x="5757672" y="3005157"/>
            <a:ext cx="657186" cy="657186"/>
            <a:chOff x="1330591" y="3675083"/>
            <a:chExt cx="787340" cy="787340"/>
          </a:xfrm>
        </p:grpSpPr>
        <p:sp>
          <p:nvSpPr>
            <p:cNvPr id="281" name="Google Shape;281;p19"/>
            <p:cNvSpPr/>
            <p:nvPr/>
          </p:nvSpPr>
          <p:spPr>
            <a:xfrm>
              <a:off x="1330591" y="3675083"/>
              <a:ext cx="787340" cy="787340"/>
            </a:xfrm>
            <a:prstGeom prst="donut">
              <a:avLst>
                <a:gd name="adj" fmla="val 4704"/>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Trebuchet MS"/>
                <a:ea typeface="Trebuchet MS"/>
                <a:cs typeface="Trebuchet MS"/>
                <a:sym typeface="Trebuchet MS"/>
              </a:endParaRPr>
            </a:p>
          </p:txBody>
        </p:sp>
        <p:sp>
          <p:nvSpPr>
            <p:cNvPr id="282" name="Google Shape;282;p19"/>
            <p:cNvSpPr/>
            <p:nvPr/>
          </p:nvSpPr>
          <p:spPr>
            <a:xfrm rot="-8100000">
              <a:off x="1586234" y="3855762"/>
              <a:ext cx="276054" cy="278071"/>
            </a:xfrm>
            <a:custGeom>
              <a:avLst/>
              <a:gdLst/>
              <a:ahLst/>
              <a:cxnLst/>
              <a:rect l="l" t="t" r="r" b="b"/>
              <a:pathLst>
                <a:path w="276054" h="278071" extrusionOk="0">
                  <a:moveTo>
                    <a:pt x="39024" y="271375"/>
                  </a:moveTo>
                  <a:cubicBezTo>
                    <a:pt x="34888" y="275512"/>
                    <a:pt x="29172" y="278071"/>
                    <a:pt x="22860" y="278071"/>
                  </a:cubicBezTo>
                  <a:cubicBezTo>
                    <a:pt x="10235" y="278071"/>
                    <a:pt x="0" y="267836"/>
                    <a:pt x="0" y="255211"/>
                  </a:cubicBezTo>
                  <a:lnTo>
                    <a:pt x="0" y="26611"/>
                  </a:lnTo>
                  <a:cubicBezTo>
                    <a:pt x="0" y="20299"/>
                    <a:pt x="2559" y="14583"/>
                    <a:pt x="6696" y="10447"/>
                  </a:cubicBezTo>
                  <a:lnTo>
                    <a:pt x="6913" y="10356"/>
                  </a:lnTo>
                  <a:lnTo>
                    <a:pt x="8430" y="6696"/>
                  </a:lnTo>
                  <a:cubicBezTo>
                    <a:pt x="12567" y="2559"/>
                    <a:pt x="18282" y="0"/>
                    <a:pt x="24594" y="0"/>
                  </a:cubicBezTo>
                  <a:lnTo>
                    <a:pt x="253194" y="0"/>
                  </a:lnTo>
                  <a:cubicBezTo>
                    <a:pt x="265819" y="0"/>
                    <a:pt x="276054" y="10235"/>
                    <a:pt x="276054" y="22860"/>
                  </a:cubicBezTo>
                  <a:cubicBezTo>
                    <a:pt x="276054" y="35485"/>
                    <a:pt x="265819" y="45720"/>
                    <a:pt x="253194" y="45720"/>
                  </a:cubicBezTo>
                  <a:lnTo>
                    <a:pt x="45720" y="45720"/>
                  </a:lnTo>
                  <a:lnTo>
                    <a:pt x="45720" y="255211"/>
                  </a:lnTo>
                  <a:cubicBezTo>
                    <a:pt x="45720" y="261523"/>
                    <a:pt x="43161" y="267239"/>
                    <a:pt x="39024" y="2713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Trebuchet MS"/>
                <a:ea typeface="Trebuchet MS"/>
                <a:cs typeface="Trebuchet MS"/>
                <a:sym typeface="Trebuchet MS"/>
              </a:endParaRPr>
            </a:p>
          </p:txBody>
        </p:sp>
      </p:grpSp>
      <p:grpSp>
        <p:nvGrpSpPr>
          <p:cNvPr id="283" name="Google Shape;283;p19"/>
          <p:cNvGrpSpPr/>
          <p:nvPr/>
        </p:nvGrpSpPr>
        <p:grpSpPr>
          <a:xfrm>
            <a:off x="9232977" y="3005157"/>
            <a:ext cx="657186" cy="657186"/>
            <a:chOff x="1330591" y="3675083"/>
            <a:chExt cx="787340" cy="787340"/>
          </a:xfrm>
        </p:grpSpPr>
        <p:sp>
          <p:nvSpPr>
            <p:cNvPr id="284" name="Google Shape;284;p19"/>
            <p:cNvSpPr/>
            <p:nvPr/>
          </p:nvSpPr>
          <p:spPr>
            <a:xfrm>
              <a:off x="1330591" y="3675083"/>
              <a:ext cx="787340" cy="787340"/>
            </a:xfrm>
            <a:prstGeom prst="donut">
              <a:avLst>
                <a:gd name="adj" fmla="val 4704"/>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Trebuchet MS"/>
                <a:ea typeface="Trebuchet MS"/>
                <a:cs typeface="Trebuchet MS"/>
                <a:sym typeface="Trebuchet MS"/>
              </a:endParaRPr>
            </a:p>
          </p:txBody>
        </p:sp>
        <p:sp>
          <p:nvSpPr>
            <p:cNvPr id="285" name="Google Shape;285;p19"/>
            <p:cNvSpPr/>
            <p:nvPr/>
          </p:nvSpPr>
          <p:spPr>
            <a:xfrm rot="-8100000">
              <a:off x="1586234" y="3855762"/>
              <a:ext cx="276054" cy="278071"/>
            </a:xfrm>
            <a:custGeom>
              <a:avLst/>
              <a:gdLst/>
              <a:ahLst/>
              <a:cxnLst/>
              <a:rect l="l" t="t" r="r" b="b"/>
              <a:pathLst>
                <a:path w="276054" h="278071" extrusionOk="0">
                  <a:moveTo>
                    <a:pt x="39024" y="271375"/>
                  </a:moveTo>
                  <a:cubicBezTo>
                    <a:pt x="34888" y="275512"/>
                    <a:pt x="29172" y="278071"/>
                    <a:pt x="22860" y="278071"/>
                  </a:cubicBezTo>
                  <a:cubicBezTo>
                    <a:pt x="10235" y="278071"/>
                    <a:pt x="0" y="267836"/>
                    <a:pt x="0" y="255211"/>
                  </a:cubicBezTo>
                  <a:lnTo>
                    <a:pt x="0" y="26611"/>
                  </a:lnTo>
                  <a:cubicBezTo>
                    <a:pt x="0" y="20299"/>
                    <a:pt x="2559" y="14583"/>
                    <a:pt x="6696" y="10447"/>
                  </a:cubicBezTo>
                  <a:lnTo>
                    <a:pt x="6913" y="10356"/>
                  </a:lnTo>
                  <a:lnTo>
                    <a:pt x="8430" y="6696"/>
                  </a:lnTo>
                  <a:cubicBezTo>
                    <a:pt x="12567" y="2559"/>
                    <a:pt x="18282" y="0"/>
                    <a:pt x="24594" y="0"/>
                  </a:cubicBezTo>
                  <a:lnTo>
                    <a:pt x="253194" y="0"/>
                  </a:lnTo>
                  <a:cubicBezTo>
                    <a:pt x="265819" y="0"/>
                    <a:pt x="276054" y="10235"/>
                    <a:pt x="276054" y="22860"/>
                  </a:cubicBezTo>
                  <a:cubicBezTo>
                    <a:pt x="276054" y="35485"/>
                    <a:pt x="265819" y="45720"/>
                    <a:pt x="253194" y="45720"/>
                  </a:cubicBezTo>
                  <a:lnTo>
                    <a:pt x="45720" y="45720"/>
                  </a:lnTo>
                  <a:lnTo>
                    <a:pt x="45720" y="255211"/>
                  </a:lnTo>
                  <a:cubicBezTo>
                    <a:pt x="45720" y="261523"/>
                    <a:pt x="43161" y="267239"/>
                    <a:pt x="39024" y="2713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Trebuchet MS"/>
                <a:ea typeface="Trebuchet MS"/>
                <a:cs typeface="Trebuchet MS"/>
                <a:sym typeface="Trebuchet MS"/>
              </a:endParaRPr>
            </a:p>
          </p:txBody>
        </p:sp>
      </p:grpSp>
      <p:sp>
        <p:nvSpPr>
          <p:cNvPr id="4" name="Arrow: Chevron 3">
            <a:extLst>
              <a:ext uri="{FF2B5EF4-FFF2-40B4-BE49-F238E27FC236}">
                <a16:creationId xmlns:a16="http://schemas.microsoft.com/office/drawing/2014/main" id="{A8AD887A-8763-2991-7645-FE79E84CB3D9}"/>
              </a:ext>
            </a:extLst>
          </p:cNvPr>
          <p:cNvSpPr/>
          <p:nvPr/>
        </p:nvSpPr>
        <p:spPr>
          <a:xfrm>
            <a:off x="1181232" y="2195279"/>
            <a:ext cx="4071865" cy="553851"/>
          </a:xfrm>
          <a:prstGeom prst="chevron">
            <a:avLst/>
          </a:prstGeom>
          <a:solidFill>
            <a:srgbClr val="DE4F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rPr>
              <a:t>1. Define the Big Picture </a:t>
            </a:r>
          </a:p>
        </p:txBody>
      </p:sp>
      <p:sp>
        <p:nvSpPr>
          <p:cNvPr id="5" name="Arrow: Chevron 4">
            <a:extLst>
              <a:ext uri="{FF2B5EF4-FFF2-40B4-BE49-F238E27FC236}">
                <a16:creationId xmlns:a16="http://schemas.microsoft.com/office/drawing/2014/main" id="{535277D3-0D85-C317-5039-4EE014878AE3}"/>
              </a:ext>
            </a:extLst>
          </p:cNvPr>
          <p:cNvSpPr/>
          <p:nvPr/>
        </p:nvSpPr>
        <p:spPr>
          <a:xfrm>
            <a:off x="1181232" y="3513423"/>
            <a:ext cx="3957696" cy="553851"/>
          </a:xfrm>
          <a:prstGeom prst="chevron">
            <a:avLst/>
          </a:prstGeom>
          <a:solidFill>
            <a:srgbClr val="DE4F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i="0" dirty="0">
                <a:solidFill>
                  <a:schemeClr val="bg1"/>
                </a:solidFill>
                <a:effectLst/>
                <a:latin typeface="+mj-lt"/>
              </a:rPr>
              <a:t>2. Breaking Down the Goal</a:t>
            </a:r>
            <a:endParaRPr lang="en-US" sz="1400" b="1" dirty="0">
              <a:solidFill>
                <a:schemeClr val="bg1"/>
              </a:solidFill>
              <a:latin typeface="+mj-lt"/>
            </a:endParaRPr>
          </a:p>
        </p:txBody>
      </p:sp>
      <p:sp>
        <p:nvSpPr>
          <p:cNvPr id="7" name="Arrow: Chevron 6">
            <a:extLst>
              <a:ext uri="{FF2B5EF4-FFF2-40B4-BE49-F238E27FC236}">
                <a16:creationId xmlns:a16="http://schemas.microsoft.com/office/drawing/2014/main" id="{7ECB7764-8EAE-DE25-CC63-786D7C84560F}"/>
              </a:ext>
            </a:extLst>
          </p:cNvPr>
          <p:cNvSpPr/>
          <p:nvPr/>
        </p:nvSpPr>
        <p:spPr>
          <a:xfrm>
            <a:off x="1098936" y="4900390"/>
            <a:ext cx="4039992" cy="553851"/>
          </a:xfrm>
          <a:prstGeom prst="chevron">
            <a:avLst/>
          </a:prstGeom>
          <a:solidFill>
            <a:srgbClr val="DE4F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i="0" dirty="0">
                <a:solidFill>
                  <a:schemeClr val="bg1"/>
                </a:solidFill>
                <a:effectLst/>
                <a:latin typeface="+mj-lt"/>
              </a:rPr>
              <a:t>3. Developing Plans for Each Sub-Goal</a:t>
            </a:r>
            <a:endParaRPr lang="en-US" sz="1400" b="1" dirty="0">
              <a:solidFill>
                <a:schemeClr val="bg1"/>
              </a:solidFill>
              <a:latin typeface="+mj-lt"/>
            </a:endParaRPr>
          </a:p>
        </p:txBody>
      </p:sp>
      <p:sp>
        <p:nvSpPr>
          <p:cNvPr id="8" name="Arrow: Chevron 7">
            <a:extLst>
              <a:ext uri="{FF2B5EF4-FFF2-40B4-BE49-F238E27FC236}">
                <a16:creationId xmlns:a16="http://schemas.microsoft.com/office/drawing/2014/main" id="{BA4BCC09-4808-CF4E-AEF3-601FBFE71F05}"/>
              </a:ext>
            </a:extLst>
          </p:cNvPr>
          <p:cNvSpPr/>
          <p:nvPr/>
        </p:nvSpPr>
        <p:spPr>
          <a:xfrm>
            <a:off x="6838320" y="2755791"/>
            <a:ext cx="3573648" cy="553851"/>
          </a:xfrm>
          <a:prstGeom prst="chevron">
            <a:avLst/>
          </a:prstGeom>
          <a:solidFill>
            <a:srgbClr val="DE4F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i="0" dirty="0">
                <a:solidFill>
                  <a:schemeClr val="bg1"/>
                </a:solidFill>
                <a:effectLst/>
                <a:latin typeface="+mj-lt"/>
              </a:rPr>
              <a:t>4. Implementation and Delegation</a:t>
            </a:r>
            <a:endParaRPr lang="en-US" sz="1400" b="1" dirty="0">
              <a:solidFill>
                <a:schemeClr val="bg1"/>
              </a:solidFill>
              <a:latin typeface="+mj-lt"/>
            </a:endParaRPr>
          </a:p>
        </p:txBody>
      </p:sp>
      <p:sp>
        <p:nvSpPr>
          <p:cNvPr id="14" name="Arrow: Chevron 13">
            <a:extLst>
              <a:ext uri="{FF2B5EF4-FFF2-40B4-BE49-F238E27FC236}">
                <a16:creationId xmlns:a16="http://schemas.microsoft.com/office/drawing/2014/main" id="{C4A27A8C-047A-E9DA-73AB-205BF5E7B45D}"/>
              </a:ext>
            </a:extLst>
          </p:cNvPr>
          <p:cNvSpPr/>
          <p:nvPr/>
        </p:nvSpPr>
        <p:spPr>
          <a:xfrm>
            <a:off x="6838320" y="4346539"/>
            <a:ext cx="3573648" cy="553851"/>
          </a:xfrm>
          <a:prstGeom prst="chevron">
            <a:avLst/>
          </a:prstGeom>
          <a:solidFill>
            <a:srgbClr val="DE4F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i="0" dirty="0">
                <a:solidFill>
                  <a:schemeClr val="bg1"/>
                </a:solidFill>
                <a:effectLst/>
                <a:latin typeface="+mj-lt"/>
              </a:rPr>
              <a:t>5. Monitoring and Adjusting</a:t>
            </a:r>
            <a:endParaRPr lang="en-US" sz="1400" b="1" dirty="0">
              <a:solidFill>
                <a:schemeClr val="bg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690504-A5BC-9BD6-6931-93D0B107DD9E}"/>
              </a:ext>
            </a:extLst>
          </p:cNvPr>
          <p:cNvSpPr txBox="1"/>
          <p:nvPr/>
        </p:nvSpPr>
        <p:spPr>
          <a:xfrm>
            <a:off x="1078993" y="3264408"/>
            <a:ext cx="4937759" cy="1446550"/>
          </a:xfrm>
          <a:prstGeom prst="rect">
            <a:avLst/>
          </a:prstGeom>
          <a:noFill/>
        </p:spPr>
        <p:txBody>
          <a:bodyPr wrap="square" rtlCol="0">
            <a:spAutoFit/>
          </a:bodyPr>
          <a:lstStyle/>
          <a:p>
            <a:r>
              <a:rPr lang="en-US" sz="4400" b="1" dirty="0">
                <a:latin typeface="Trebuchet MS" panose="020B0603020202020204" pitchFamily="34" charset="0"/>
              </a:rPr>
              <a:t>How the </a:t>
            </a:r>
            <a:r>
              <a:rPr lang="en-US" sz="4400" b="1" dirty="0" err="1">
                <a:latin typeface="Trebuchet MS" panose="020B0603020202020204" pitchFamily="34" charset="0"/>
              </a:rPr>
              <a:t>Topdown</a:t>
            </a:r>
            <a:r>
              <a:rPr lang="en-US" sz="4400" b="1" dirty="0">
                <a:latin typeface="Trebuchet MS" panose="020B0603020202020204" pitchFamily="34" charset="0"/>
              </a:rPr>
              <a:t> approach works </a:t>
            </a:r>
          </a:p>
        </p:txBody>
      </p:sp>
      <p:pic>
        <p:nvPicPr>
          <p:cNvPr id="3074" name="Picture 2" descr="MacBook Pro">
            <a:extLst>
              <a:ext uri="{FF2B5EF4-FFF2-40B4-BE49-F238E27FC236}">
                <a16:creationId xmlns:a16="http://schemas.microsoft.com/office/drawing/2014/main" id="{209B8ABE-63E5-4C51-E6AB-609AFB97C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936" y="1943682"/>
            <a:ext cx="3446526" cy="3533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3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04E5FC-2A58-ED14-9659-3E88ADDBE4EA}"/>
              </a:ext>
            </a:extLst>
          </p:cNvPr>
          <p:cNvSpPr txBox="1"/>
          <p:nvPr/>
        </p:nvSpPr>
        <p:spPr>
          <a:xfrm>
            <a:off x="1376125" y="1239436"/>
            <a:ext cx="8863175" cy="738664"/>
          </a:xfrm>
          <a:prstGeom prst="rect">
            <a:avLst/>
          </a:prstGeom>
          <a:noFill/>
        </p:spPr>
        <p:txBody>
          <a:bodyPr wrap="square" rtlCol="0">
            <a:spAutoFit/>
          </a:bodyPr>
          <a:lstStyle/>
          <a:p>
            <a:r>
              <a:rPr lang="en-US" b="1" i="0" dirty="0">
                <a:solidFill>
                  <a:srgbClr val="DE4F45"/>
                </a:solidFill>
                <a:effectLst/>
                <a:latin typeface="Söhne"/>
              </a:rPr>
              <a:t>A top-down approach in a hierarchy system refers to the organizational structure where decisions and directives flow from the top-level management down to the lower levels. This hierarchical structure typically consists of different levels or layers, each with its own set of responsibilities and authority.</a:t>
            </a:r>
            <a:endParaRPr lang="en-US" b="1" dirty="0">
              <a:solidFill>
                <a:srgbClr val="DE4F45"/>
              </a:solidFill>
            </a:endParaRPr>
          </a:p>
        </p:txBody>
      </p:sp>
      <p:pic>
        <p:nvPicPr>
          <p:cNvPr id="4100" name="Picture 4" descr="CCPLUS MEDIA | 5 Principles of Good Website Design">
            <a:extLst>
              <a:ext uri="{FF2B5EF4-FFF2-40B4-BE49-F238E27FC236}">
                <a16:creationId xmlns:a16="http://schemas.microsoft.com/office/drawing/2014/main" id="{F99E8C25-A58A-B845-FE91-8E1E80464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852" y="2051252"/>
            <a:ext cx="7697976" cy="33447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4BAF01-30BD-B87C-9747-771D7EEEF03D}"/>
              </a:ext>
            </a:extLst>
          </p:cNvPr>
          <p:cNvSpPr txBox="1"/>
          <p:nvPr/>
        </p:nvSpPr>
        <p:spPr>
          <a:xfrm>
            <a:off x="4389120" y="5381884"/>
            <a:ext cx="2185214" cy="307777"/>
          </a:xfrm>
          <a:prstGeom prst="rect">
            <a:avLst/>
          </a:prstGeom>
          <a:noFill/>
        </p:spPr>
        <p:txBody>
          <a:bodyPr wrap="none" rtlCol="0">
            <a:spAutoFit/>
          </a:bodyPr>
          <a:lstStyle/>
          <a:p>
            <a:r>
              <a:rPr lang="en-US" i="1" dirty="0"/>
              <a:t>Hierarchy System image </a:t>
            </a:r>
          </a:p>
        </p:txBody>
      </p:sp>
    </p:spTree>
    <p:extLst>
      <p:ext uri="{BB962C8B-B14F-4D97-AF65-F5344CB8AC3E}">
        <p14:creationId xmlns:p14="http://schemas.microsoft.com/office/powerpoint/2010/main" val="393398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8E0CAF-6DB2-B8DD-DFCD-B71D794600DD}"/>
              </a:ext>
            </a:extLst>
          </p:cNvPr>
          <p:cNvSpPr txBox="1"/>
          <p:nvPr/>
        </p:nvSpPr>
        <p:spPr>
          <a:xfrm>
            <a:off x="813816" y="2828835"/>
            <a:ext cx="6281928" cy="1446550"/>
          </a:xfrm>
          <a:prstGeom prst="rect">
            <a:avLst/>
          </a:prstGeom>
          <a:noFill/>
        </p:spPr>
        <p:txBody>
          <a:bodyPr wrap="square" rtlCol="0">
            <a:spAutoFit/>
          </a:bodyPr>
          <a:lstStyle/>
          <a:p>
            <a:r>
              <a:rPr lang="en-US" sz="4400" b="1" dirty="0" err="1">
                <a:latin typeface="Trebuchet MS" panose="020B0603020202020204" pitchFamily="34" charset="0"/>
              </a:rPr>
              <a:t>Topdown</a:t>
            </a:r>
            <a:r>
              <a:rPr lang="en-US" sz="4400" b="1" dirty="0">
                <a:latin typeface="Trebuchet MS" panose="020B0603020202020204" pitchFamily="34" charset="0"/>
              </a:rPr>
              <a:t> approach vs Bottom up approach</a:t>
            </a:r>
          </a:p>
        </p:txBody>
      </p:sp>
      <p:pic>
        <p:nvPicPr>
          <p:cNvPr id="5122" name="Picture 2" descr="Cropped and focused image of a businessman's hands holding a pen and pointing at a tablet touchpad screen on a desk.">
            <a:extLst>
              <a:ext uri="{FF2B5EF4-FFF2-40B4-BE49-F238E27FC236}">
                <a16:creationId xmlns:a16="http://schemas.microsoft.com/office/drawing/2014/main" id="{CF7ABAC3-10C2-AFBB-508C-EE7C665FB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8744" y="1307592"/>
            <a:ext cx="2758440" cy="421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17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ottom-Up vs Top-Down Approach: What's the Difference?">
            <a:extLst>
              <a:ext uri="{FF2B5EF4-FFF2-40B4-BE49-F238E27FC236}">
                <a16:creationId xmlns:a16="http://schemas.microsoft.com/office/drawing/2014/main" id="{2B254E16-5C42-8D7C-326B-D259B1C08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0952" y="758952"/>
            <a:ext cx="6117336" cy="54132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BEC71C-EAC5-D296-7876-8A526DB1254F}"/>
              </a:ext>
            </a:extLst>
          </p:cNvPr>
          <p:cNvSpPr txBox="1"/>
          <p:nvPr/>
        </p:nvSpPr>
        <p:spPr>
          <a:xfrm>
            <a:off x="886968" y="905256"/>
            <a:ext cx="3818674" cy="523220"/>
          </a:xfrm>
          <a:prstGeom prst="rect">
            <a:avLst/>
          </a:prstGeom>
          <a:noFill/>
        </p:spPr>
        <p:txBody>
          <a:bodyPr wrap="none" rtlCol="0">
            <a:spAutoFit/>
          </a:bodyPr>
          <a:lstStyle/>
          <a:p>
            <a:r>
              <a:rPr lang="en-US" sz="2800" b="1" dirty="0" err="1">
                <a:solidFill>
                  <a:srgbClr val="DE4F45"/>
                </a:solidFill>
              </a:rPr>
              <a:t>Topdown</a:t>
            </a:r>
            <a:r>
              <a:rPr lang="en-US" sz="2800" b="1" dirty="0">
                <a:solidFill>
                  <a:srgbClr val="DE4F45"/>
                </a:solidFill>
              </a:rPr>
              <a:t> approach : </a:t>
            </a:r>
          </a:p>
        </p:txBody>
      </p:sp>
      <p:sp>
        <p:nvSpPr>
          <p:cNvPr id="3" name="TextBox 2">
            <a:extLst>
              <a:ext uri="{FF2B5EF4-FFF2-40B4-BE49-F238E27FC236}">
                <a16:creationId xmlns:a16="http://schemas.microsoft.com/office/drawing/2014/main" id="{26C1207D-9EDE-E015-8918-7C2B9A918A5A}"/>
              </a:ext>
            </a:extLst>
          </p:cNvPr>
          <p:cNvSpPr txBox="1"/>
          <p:nvPr/>
        </p:nvSpPr>
        <p:spPr>
          <a:xfrm>
            <a:off x="886968" y="2066544"/>
            <a:ext cx="4988099" cy="3323987"/>
          </a:xfrm>
          <a:prstGeom prst="rect">
            <a:avLst/>
          </a:prstGeom>
          <a:noFill/>
        </p:spPr>
        <p:txBody>
          <a:bodyPr wrap="square" rtlCol="0">
            <a:spAutoFit/>
          </a:bodyPr>
          <a:lstStyle/>
          <a:p>
            <a:pPr marL="285750" indent="-285750">
              <a:buFont typeface="Arial" panose="020B0604020202020204" pitchFamily="34" charset="0"/>
              <a:buChar char="•"/>
            </a:pPr>
            <a:r>
              <a:rPr lang="en-US" b="1" dirty="0"/>
              <a:t>Start Point: </a:t>
            </a:r>
            <a:r>
              <a:rPr lang="en-US" dirty="0"/>
              <a:t>Begins with a broad, comprehensive system or idea. </a:t>
            </a:r>
          </a:p>
          <a:p>
            <a:pPr marL="285750" indent="-285750">
              <a:buFont typeface="Arial" panose="020B0604020202020204" pitchFamily="34" charset="0"/>
              <a:buChar char="•"/>
            </a:pPr>
            <a:r>
              <a:rPr lang="en-US" b="1" dirty="0"/>
              <a:t>Decomposition: </a:t>
            </a:r>
            <a:r>
              <a:rPr lang="en-US" dirty="0"/>
              <a:t>The system is broken down into smaller, more manageable parts.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Focus: </a:t>
            </a:r>
            <a:r>
              <a:rPr lang="en-US" dirty="0"/>
              <a:t>Emphasizes the final outcome or the overall goal from the beginning.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Implementation: </a:t>
            </a:r>
            <a:r>
              <a:rPr lang="en-US" dirty="0"/>
              <a:t>Components are developed in sequence, typically after the overall design or plan is completed.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Integration: </a:t>
            </a:r>
            <a:r>
              <a:rPr lang="en-US" dirty="0"/>
              <a:t>Individual components are integrated into the larger system, often after they have been developed.</a:t>
            </a:r>
          </a:p>
          <a:p>
            <a:endParaRPr lang="en-US" dirty="0"/>
          </a:p>
        </p:txBody>
      </p:sp>
    </p:spTree>
    <p:extLst>
      <p:ext uri="{BB962C8B-B14F-4D97-AF65-F5344CB8AC3E}">
        <p14:creationId xmlns:p14="http://schemas.microsoft.com/office/powerpoint/2010/main" val="29853574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546</Words>
  <Application>Microsoft Office PowerPoint</Application>
  <PresentationFormat>Widescreen</PresentationFormat>
  <Paragraphs>75</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Söhne</vt:lpstr>
      <vt:lpstr>Twentieth Century</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Tung</dc:creator>
  <cp:lastModifiedBy>Tung Bui</cp:lastModifiedBy>
  <cp:revision>3</cp:revision>
  <dcterms:modified xsi:type="dcterms:W3CDTF">2024-01-15T15:52:37Z</dcterms:modified>
</cp:coreProperties>
</file>