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9" r:id="rId4"/>
    <p:sldId id="278" r:id="rId5"/>
    <p:sldId id="262" r:id="rId6"/>
    <p:sldId id="279" r:id="rId7"/>
    <p:sldId id="280" r:id="rId8"/>
    <p:sldId id="281" r:id="rId9"/>
    <p:sldId id="282" r:id="rId10"/>
    <p:sldId id="283" r:id="rId11"/>
    <p:sldId id="284" r:id="rId12"/>
    <p:sldId id="285" r:id="rId13"/>
    <p:sldId id="292" r:id="rId14"/>
    <p:sldId id="293" r:id="rId15"/>
    <p:sldId id="294" r:id="rId16"/>
    <p:sldId id="290" r:id="rId17"/>
    <p:sldId id="291"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F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73" autoAdjust="0"/>
  </p:normalViewPr>
  <p:slideViewPr>
    <p:cSldViewPr snapToGrid="0">
      <p:cViewPr varScale="1">
        <p:scale>
          <a:sx n="105" d="100"/>
          <a:sy n="105" d="100"/>
        </p:scale>
        <p:origin x="82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1" name="Google Shape;84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p:nvPr/>
        </p:nvSpPr>
        <p:spPr>
          <a:xfrm>
            <a:off x="697706" y="699294"/>
            <a:ext cx="10796587" cy="5459412"/>
          </a:xfrm>
          <a:prstGeom prst="rect">
            <a:avLst/>
          </a:prstGeom>
          <a:gradFill>
            <a:gsLst>
              <a:gs pos="0">
                <a:srgbClr val="F25245"/>
              </a:gs>
              <a:gs pos="7000">
                <a:srgbClr val="F25245"/>
              </a:gs>
              <a:gs pos="100000">
                <a:srgbClr val="273445"/>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9" name="Google Shape;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Twentieth Century"/>
              <a:buNone/>
              <a:defRPr sz="6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DBDBDB"/>
        </a:solidFill>
        <a:effectLst/>
      </p:bgPr>
    </p:bg>
    <p:spTree>
      <p:nvGrpSpPr>
        <p:cNvPr id="1" name="Shape 14"/>
        <p:cNvGrpSpPr/>
        <p:nvPr/>
      </p:nvGrpSpPr>
      <p:grpSpPr>
        <a:xfrm>
          <a:off x="0" y="0"/>
          <a:ext cx="0" cy="0"/>
          <a:chOff x="0" y="0"/>
          <a:chExt cx="0" cy="0"/>
        </a:xfrm>
      </p:grpSpPr>
      <p:sp>
        <p:nvSpPr>
          <p:cNvPr id="15" name="Google Shape;15;p3"/>
          <p:cNvSpPr/>
          <p:nvPr/>
        </p:nvSpPr>
        <p:spPr>
          <a:xfrm>
            <a:off x="699247" y="704851"/>
            <a:ext cx="6269849" cy="5441950"/>
          </a:xfrm>
          <a:custGeom>
            <a:avLst/>
            <a:gdLst/>
            <a:ahLst/>
            <a:cxnLst/>
            <a:rect l="l" t="t" r="r" b="b"/>
            <a:pathLst>
              <a:path w="6269849" h="5441950" extrusionOk="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6" name="Google Shape;16;p3"/>
          <p:cNvSpPr/>
          <p:nvPr/>
        </p:nvSpPr>
        <p:spPr>
          <a:xfrm rot="-5400000">
            <a:off x="5733219" y="1175584"/>
            <a:ext cx="442687" cy="1125000"/>
          </a:xfrm>
          <a:prstGeom prst="round2SameRect">
            <a:avLst>
              <a:gd name="adj1" fmla="val 50000"/>
              <a:gd name="adj2" fmla="val 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7" name="Google Shape;17;p3"/>
          <p:cNvSpPr/>
          <p:nvPr/>
        </p:nvSpPr>
        <p:spPr>
          <a:xfrm rot="-5400000">
            <a:off x="5733162" y="1987418"/>
            <a:ext cx="442800" cy="1125000"/>
          </a:xfrm>
          <a:prstGeom prst="round2SameRect">
            <a:avLst>
              <a:gd name="adj1" fmla="val 50000"/>
              <a:gd name="adj2" fmla="val 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8" name="Google Shape;18;p3"/>
          <p:cNvSpPr/>
          <p:nvPr/>
        </p:nvSpPr>
        <p:spPr>
          <a:xfrm rot="-5400000">
            <a:off x="4762660" y="1438887"/>
            <a:ext cx="442687" cy="598393"/>
          </a:xfrm>
          <a:prstGeom prst="roundRect">
            <a:avLst>
              <a:gd name="adj" fmla="val 5000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27" name="Google Shape;27;p5"/>
          <p:cNvSpPr/>
          <p:nvPr/>
        </p:nvSpPr>
        <p:spPr>
          <a:xfrm>
            <a:off x="8786813" y="683204"/>
            <a:ext cx="2705094" cy="5491595"/>
          </a:xfrm>
          <a:custGeom>
            <a:avLst/>
            <a:gdLst/>
            <a:ahLst/>
            <a:cxnLst/>
            <a:rect l="l" t="t" r="r" b="b"/>
            <a:pathLst>
              <a:path w="2705094" h="5491595" extrusionOk="0">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0">
                <a:srgbClr val="F25245"/>
              </a:gs>
              <a:gs pos="100000">
                <a:srgbClr val="273445"/>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28" name="Google Shape;28;p5"/>
          <p:cNvGrpSpPr/>
          <p:nvPr/>
        </p:nvGrpSpPr>
        <p:grpSpPr>
          <a:xfrm>
            <a:off x="10326624" y="2628900"/>
            <a:ext cx="608076" cy="1449325"/>
            <a:chOff x="4408424" y="2628900"/>
            <a:chExt cx="608076" cy="1449325"/>
          </a:xfrm>
        </p:grpSpPr>
        <p:sp>
          <p:nvSpPr>
            <p:cNvPr id="29" name="Google Shape;29;p5"/>
            <p:cNvSpPr/>
            <p:nvPr/>
          </p:nvSpPr>
          <p:spPr>
            <a:xfrm>
              <a:off x="4826000" y="26289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 name="Google Shape;30;p5"/>
            <p:cNvSpPr/>
            <p:nvPr/>
          </p:nvSpPr>
          <p:spPr>
            <a:xfrm>
              <a:off x="4843526" y="28813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 name="Google Shape;31;p5"/>
            <p:cNvSpPr/>
            <p:nvPr/>
          </p:nvSpPr>
          <p:spPr>
            <a:xfrm>
              <a:off x="4826000" y="3098800"/>
              <a:ext cx="190500" cy="190500"/>
            </a:xfrm>
            <a:prstGeom prst="ellipse">
              <a:avLst/>
            </a:prstGeom>
            <a:solidFill>
              <a:srgbClr val="3BB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 name="Google Shape;32;p5"/>
            <p:cNvSpPr/>
            <p:nvPr/>
          </p:nvSpPr>
          <p:spPr>
            <a:xfrm>
              <a:off x="4826000" y="33528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 name="Google Shape;33;p5"/>
            <p:cNvSpPr/>
            <p:nvPr/>
          </p:nvSpPr>
          <p:spPr>
            <a:xfrm>
              <a:off x="4640326" y="27797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 name="Google Shape;34;p5"/>
            <p:cNvSpPr/>
            <p:nvPr/>
          </p:nvSpPr>
          <p:spPr>
            <a:xfrm>
              <a:off x="4622800" y="29972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35;p5"/>
            <p:cNvSpPr/>
            <p:nvPr/>
          </p:nvSpPr>
          <p:spPr>
            <a:xfrm>
              <a:off x="4640326" y="32496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6;p5"/>
            <p:cNvSpPr/>
            <p:nvPr/>
          </p:nvSpPr>
          <p:spPr>
            <a:xfrm>
              <a:off x="4640326" y="3467100"/>
              <a:ext cx="155448" cy="155448"/>
            </a:xfrm>
            <a:prstGeom prst="ellipse">
              <a:avLst/>
            </a:prstGeom>
            <a:noFill/>
            <a:ln w="38100" cap="flat" cmpd="sng">
              <a:solidFill>
                <a:srgbClr val="F252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 name="Google Shape;37;p5"/>
            <p:cNvSpPr/>
            <p:nvPr/>
          </p:nvSpPr>
          <p:spPr>
            <a:xfrm>
              <a:off x="4843526" y="3705353"/>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 name="Google Shape;38;p5"/>
            <p:cNvSpPr/>
            <p:nvPr/>
          </p:nvSpPr>
          <p:spPr>
            <a:xfrm>
              <a:off x="4843526" y="3922777"/>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 name="Google Shape;39;p5"/>
            <p:cNvSpPr/>
            <p:nvPr/>
          </p:nvSpPr>
          <p:spPr>
            <a:xfrm>
              <a:off x="4425950" y="3144774"/>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Google Shape;40;p5"/>
            <p:cNvSpPr/>
            <p:nvPr/>
          </p:nvSpPr>
          <p:spPr>
            <a:xfrm>
              <a:off x="4408424" y="3362198"/>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 name="Google Shape;41;p5"/>
            <p:cNvSpPr/>
            <p:nvPr/>
          </p:nvSpPr>
          <p:spPr>
            <a:xfrm>
              <a:off x="4408424" y="3616198"/>
              <a:ext cx="190500" cy="1905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7"/>
        <p:cNvGrpSpPr/>
        <p:nvPr/>
      </p:nvGrpSpPr>
      <p:grpSpPr>
        <a:xfrm>
          <a:off x="0" y="0"/>
          <a:ext cx="0" cy="0"/>
          <a:chOff x="0" y="0"/>
          <a:chExt cx="0" cy="0"/>
        </a:xfrm>
      </p:grpSpPr>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71" name="Google Shape;71;p10"/>
          <p:cNvSpPr>
            <a:spLocks noGrp="1"/>
          </p:cNvSpPr>
          <p:nvPr>
            <p:ph type="pic" idx="2"/>
          </p:nvPr>
        </p:nvSpPr>
        <p:spPr>
          <a:xfrm>
            <a:off x="695326" y="693738"/>
            <a:ext cx="10796587" cy="54483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2"/>
        <p:cNvGrpSpPr/>
        <p:nvPr/>
      </p:nvGrpSpPr>
      <p:grpSpPr>
        <a:xfrm>
          <a:off x="0" y="0"/>
          <a:ext cx="0" cy="0"/>
          <a:chOff x="0" y="0"/>
          <a:chExt cx="0" cy="0"/>
        </a:xfrm>
      </p:grpSpPr>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5" name="Google Shape;7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76" name="Google Shape;76;p11"/>
          <p:cNvSpPr>
            <a:spLocks noGrp="1"/>
          </p:cNvSpPr>
          <p:nvPr>
            <p:ph type="pic" idx="2"/>
          </p:nvPr>
        </p:nvSpPr>
        <p:spPr>
          <a:xfrm>
            <a:off x="6459365" y="703830"/>
            <a:ext cx="5035723" cy="5447169"/>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7"/>
        <p:cNvGrpSpPr/>
        <p:nvPr/>
      </p:nvGrpSpPr>
      <p:grpSpPr>
        <a:xfrm>
          <a:off x="0" y="0"/>
          <a:ext cx="0" cy="0"/>
          <a:chOff x="0" y="0"/>
          <a:chExt cx="0" cy="0"/>
        </a:xfrm>
      </p:grpSpPr>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p12"/>
          <p:cNvSpPr>
            <a:spLocks noGrp="1"/>
          </p:cNvSpPr>
          <p:nvPr>
            <p:ph type="pic" idx="2"/>
          </p:nvPr>
        </p:nvSpPr>
        <p:spPr>
          <a:xfrm>
            <a:off x="5967472" y="708473"/>
            <a:ext cx="5523024" cy="543991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2" name="Google Shape;82;p12"/>
          <p:cNvSpPr txBox="1">
            <a:spLocks noGrp="1"/>
          </p:cNvSpPr>
          <p:nvPr>
            <p:ph type="body" idx="1"/>
          </p:nvPr>
        </p:nvSpPr>
        <p:spPr>
          <a:xfrm>
            <a:off x="1234440" y="1311966"/>
            <a:ext cx="4114800" cy="1317597"/>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3A3838"/>
              </a:buClr>
              <a:buSzPts val="4000"/>
              <a:buFont typeface="Arial"/>
              <a:buNone/>
              <a:defRPr sz="4000" b="1" i="0" u="none" strike="noStrike" cap="none">
                <a:solidFill>
                  <a:srgbClr val="3A3838"/>
                </a:solidFill>
                <a:latin typeface="Twentieth Century"/>
                <a:ea typeface="Twentieth Century"/>
                <a:cs typeface="Twentieth Century"/>
                <a:sym typeface="Twentieth Centur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1999" cy="6858000"/>
          </a:xfrm>
          <a:prstGeom prst="frame">
            <a:avLst>
              <a:gd name="adj1" fmla="val 10298"/>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p:nvPr/>
        </p:nvSpPr>
        <p:spPr>
          <a:xfrm>
            <a:off x="5831914" y="1982450"/>
            <a:ext cx="6155870" cy="30467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800"/>
              <a:buFont typeface="Arial"/>
              <a:buNone/>
            </a:pPr>
            <a:r>
              <a:rPr lang="vi-VN" sz="7200" b="1" i="0" u="none" strike="noStrike" cap="none" dirty="0">
                <a:solidFill>
                  <a:schemeClr val="lt1"/>
                </a:solidFill>
                <a:latin typeface="Trebuchet MS"/>
                <a:ea typeface="Trebuchet MS"/>
                <a:cs typeface="Trebuchet MS"/>
                <a:sym typeface="Trebuchet MS"/>
              </a:rPr>
              <a:t>TOPDOWN APPROACH</a:t>
            </a:r>
            <a:endParaRPr sz="7200" b="0" i="0" u="none" strike="noStrike" cap="none" dirty="0">
              <a:solidFill>
                <a:srgbClr val="000000"/>
              </a:solidFill>
              <a:latin typeface="Trebuchet MS"/>
              <a:ea typeface="Trebuchet MS"/>
              <a:cs typeface="Trebuchet MS"/>
              <a:sym typeface="Trebuchet MS"/>
            </a:endParaRPr>
          </a:p>
        </p:txBody>
      </p:sp>
      <p:pic>
        <p:nvPicPr>
          <p:cNvPr id="1026" name="Picture 2" descr="person holding light bulb">
            <a:extLst>
              <a:ext uri="{FF2B5EF4-FFF2-40B4-BE49-F238E27FC236}">
                <a16:creationId xmlns:a16="http://schemas.microsoft.com/office/drawing/2014/main" id="{EB93CA07-67CD-B7B4-D8EC-E68765CB3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17" y="923318"/>
            <a:ext cx="3319272" cy="4149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8BA4D5-963D-35F8-1F23-4873FF3AE7D5}"/>
              </a:ext>
            </a:extLst>
          </p:cNvPr>
          <p:cNvSpPr txBox="1"/>
          <p:nvPr/>
        </p:nvSpPr>
        <p:spPr>
          <a:xfrm>
            <a:off x="7762589" y="5200424"/>
            <a:ext cx="3674404" cy="338554"/>
          </a:xfrm>
          <a:prstGeom prst="rect">
            <a:avLst/>
          </a:prstGeom>
          <a:noFill/>
        </p:spPr>
        <p:txBody>
          <a:bodyPr wrap="none" rtlCol="0">
            <a:spAutoFit/>
          </a:bodyPr>
          <a:lstStyle/>
          <a:p>
            <a:r>
              <a:rPr lang="vi-VN" sz="1600" b="1" dirty="0">
                <a:solidFill>
                  <a:schemeClr val="bg1"/>
                </a:solidFill>
              </a:rPr>
              <a:t>Journey to your best </a:t>
            </a:r>
            <a:r>
              <a:rPr lang="en-US" sz="1600" b="1" dirty="0">
                <a:solidFill>
                  <a:schemeClr val="bg1"/>
                </a:solidFill>
              </a:rPr>
              <a:t>program 2024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ottom-Up vs Top-Down Approach: What's the Difference?">
            <a:extLst>
              <a:ext uri="{FF2B5EF4-FFF2-40B4-BE49-F238E27FC236}">
                <a16:creationId xmlns:a16="http://schemas.microsoft.com/office/drawing/2014/main" id="{2B254E16-5C42-8D7C-326B-D259B1C0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952" y="758952"/>
            <a:ext cx="6117336" cy="5413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BEC71C-EAC5-D296-7876-8A526DB1254F}"/>
              </a:ext>
            </a:extLst>
          </p:cNvPr>
          <p:cNvSpPr txBox="1"/>
          <p:nvPr/>
        </p:nvSpPr>
        <p:spPr>
          <a:xfrm>
            <a:off x="886968" y="905256"/>
            <a:ext cx="4019049" cy="523220"/>
          </a:xfrm>
          <a:prstGeom prst="rect">
            <a:avLst/>
          </a:prstGeom>
          <a:noFill/>
        </p:spPr>
        <p:txBody>
          <a:bodyPr wrap="none" rtlCol="0">
            <a:spAutoFit/>
          </a:bodyPr>
          <a:lstStyle/>
          <a:p>
            <a:r>
              <a:rPr lang="en-US" sz="2800" b="1" dirty="0">
                <a:solidFill>
                  <a:srgbClr val="DE4F45"/>
                </a:solidFill>
              </a:rPr>
              <a:t>Bottom up approach : </a:t>
            </a:r>
          </a:p>
        </p:txBody>
      </p:sp>
      <p:sp>
        <p:nvSpPr>
          <p:cNvPr id="3" name="TextBox 2">
            <a:extLst>
              <a:ext uri="{FF2B5EF4-FFF2-40B4-BE49-F238E27FC236}">
                <a16:creationId xmlns:a16="http://schemas.microsoft.com/office/drawing/2014/main" id="{26C1207D-9EDE-E015-8918-7C2B9A918A5A}"/>
              </a:ext>
            </a:extLst>
          </p:cNvPr>
          <p:cNvSpPr txBox="1"/>
          <p:nvPr/>
        </p:nvSpPr>
        <p:spPr>
          <a:xfrm>
            <a:off x="886969" y="2066544"/>
            <a:ext cx="4956048" cy="3108543"/>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mj-lt"/>
              </a:rPr>
              <a:t>Start Point: </a:t>
            </a:r>
            <a:r>
              <a:rPr lang="en-US" b="0" i="0" dirty="0">
                <a:solidFill>
                  <a:schemeClr val="tx1"/>
                </a:solidFill>
                <a:effectLst/>
                <a:latin typeface="+mj-lt"/>
              </a:rPr>
              <a:t>Begins with specific, small-scale components or elements. </a:t>
            </a:r>
          </a:p>
          <a:p>
            <a:pPr marL="285750" indent="-285750">
              <a:buFont typeface="Arial" panose="020B0604020202020204" pitchFamily="34" charset="0"/>
              <a:buChar char="•"/>
            </a:pPr>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Aggregation: </a:t>
            </a:r>
            <a:r>
              <a:rPr lang="en-US" b="0" i="0" dirty="0">
                <a:solidFill>
                  <a:schemeClr val="tx1"/>
                </a:solidFill>
                <a:effectLst/>
                <a:latin typeface="+mj-lt"/>
              </a:rPr>
              <a:t>These components are developed and then combined to form larger systems or understandings. </a:t>
            </a:r>
          </a:p>
          <a:p>
            <a:pPr marL="285750" indent="-285750">
              <a:buFont typeface="Arial" panose="020B0604020202020204" pitchFamily="34" charset="0"/>
              <a:buChar char="•"/>
            </a:pPr>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Focus: </a:t>
            </a:r>
            <a:r>
              <a:rPr lang="en-US" b="0" i="0" dirty="0">
                <a:solidFill>
                  <a:schemeClr val="tx1"/>
                </a:solidFill>
                <a:effectLst/>
                <a:latin typeface="+mj-lt"/>
              </a:rPr>
              <a:t>Emphasizes individual components and their functionality before considering the overall system. </a:t>
            </a:r>
          </a:p>
          <a:p>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Implementation: </a:t>
            </a:r>
            <a:r>
              <a:rPr lang="en-US" b="0" i="0" dirty="0">
                <a:solidFill>
                  <a:schemeClr val="tx1"/>
                </a:solidFill>
                <a:effectLst/>
                <a:latin typeface="+mj-lt"/>
              </a:rPr>
              <a:t>Components are often developed simultaneously and independently</a:t>
            </a:r>
          </a:p>
          <a:p>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Integration: </a:t>
            </a:r>
            <a:r>
              <a:rPr lang="en-US" b="0" i="0" dirty="0">
                <a:solidFill>
                  <a:schemeClr val="tx1"/>
                </a:solidFill>
                <a:effectLst/>
                <a:latin typeface="+mj-lt"/>
              </a:rPr>
              <a:t>The integration of these components gradually reveals the bigger picture or final outcome.</a:t>
            </a:r>
            <a:endParaRPr lang="en-US" dirty="0">
              <a:solidFill>
                <a:schemeClr val="tx1"/>
              </a:solidFill>
              <a:latin typeface="+mj-lt"/>
            </a:endParaRPr>
          </a:p>
        </p:txBody>
      </p:sp>
    </p:spTree>
    <p:extLst>
      <p:ext uri="{BB962C8B-B14F-4D97-AF65-F5344CB8AC3E}">
        <p14:creationId xmlns:p14="http://schemas.microsoft.com/office/powerpoint/2010/main" val="269493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FC916-44A7-33B9-0CE6-8965AAA78B6D}"/>
              </a:ext>
            </a:extLst>
          </p:cNvPr>
          <p:cNvSpPr txBox="1"/>
          <p:nvPr/>
        </p:nvSpPr>
        <p:spPr>
          <a:xfrm>
            <a:off x="978408" y="2578608"/>
            <a:ext cx="6537959" cy="1446550"/>
          </a:xfrm>
          <a:prstGeom prst="rect">
            <a:avLst/>
          </a:prstGeom>
          <a:noFill/>
        </p:spPr>
        <p:txBody>
          <a:bodyPr wrap="square" rtlCol="0">
            <a:spAutoFit/>
          </a:bodyPr>
          <a:lstStyle/>
          <a:p>
            <a:r>
              <a:rPr lang="en-US" sz="4400" b="1" dirty="0">
                <a:latin typeface="Trebuchet MS" panose="020B0603020202020204" pitchFamily="34" charset="0"/>
              </a:rPr>
              <a:t>How to apply </a:t>
            </a:r>
            <a:r>
              <a:rPr lang="en-US" sz="4400" b="1" dirty="0" err="1">
                <a:latin typeface="Trebuchet MS" panose="020B0603020202020204" pitchFamily="34" charset="0"/>
              </a:rPr>
              <a:t>Topdown</a:t>
            </a:r>
            <a:r>
              <a:rPr lang="en-US" sz="4400" b="1" dirty="0">
                <a:latin typeface="Trebuchet MS" panose="020B0603020202020204" pitchFamily="34" charset="0"/>
              </a:rPr>
              <a:t> approach in real world </a:t>
            </a:r>
          </a:p>
        </p:txBody>
      </p:sp>
      <p:pic>
        <p:nvPicPr>
          <p:cNvPr id="7182" name="Picture 14" descr="text">
            <a:extLst>
              <a:ext uri="{FF2B5EF4-FFF2-40B4-BE49-F238E27FC236}">
                <a16:creationId xmlns:a16="http://schemas.microsoft.com/office/drawing/2014/main" id="{02A885F4-D5DE-52FC-8F30-C3232284D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69" y="1809913"/>
            <a:ext cx="3163823" cy="366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9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0AF29-9DD0-7C12-00E7-89ADA28487A7}"/>
              </a:ext>
            </a:extLst>
          </p:cNvPr>
          <p:cNvSpPr txBox="1"/>
          <p:nvPr/>
        </p:nvSpPr>
        <p:spPr>
          <a:xfrm>
            <a:off x="938784" y="822960"/>
            <a:ext cx="2159566" cy="646331"/>
          </a:xfrm>
          <a:prstGeom prst="rect">
            <a:avLst/>
          </a:prstGeom>
          <a:noFill/>
        </p:spPr>
        <p:txBody>
          <a:bodyPr wrap="none" rtlCol="0">
            <a:spAutoFit/>
          </a:bodyPr>
          <a:lstStyle/>
          <a:p>
            <a:r>
              <a:rPr lang="en-US" sz="3600" b="1" dirty="0">
                <a:solidFill>
                  <a:srgbClr val="DE4F45"/>
                </a:solidFill>
              </a:rPr>
              <a:t>Problem </a:t>
            </a:r>
          </a:p>
        </p:txBody>
      </p:sp>
      <p:sp>
        <p:nvSpPr>
          <p:cNvPr id="3" name="TextBox 2">
            <a:extLst>
              <a:ext uri="{FF2B5EF4-FFF2-40B4-BE49-F238E27FC236}">
                <a16:creationId xmlns:a16="http://schemas.microsoft.com/office/drawing/2014/main" id="{3C860E76-3901-F4B4-A89F-63B6BD8CEB21}"/>
              </a:ext>
            </a:extLst>
          </p:cNvPr>
          <p:cNvSpPr txBox="1"/>
          <p:nvPr/>
        </p:nvSpPr>
        <p:spPr>
          <a:xfrm>
            <a:off x="1130808" y="2121408"/>
            <a:ext cx="5132832" cy="1754326"/>
          </a:xfrm>
          <a:prstGeom prst="rect">
            <a:avLst/>
          </a:prstGeom>
          <a:noFill/>
        </p:spPr>
        <p:txBody>
          <a:bodyPr wrap="square" rtlCol="0">
            <a:spAutoFit/>
          </a:bodyPr>
          <a:lstStyle/>
          <a:p>
            <a:r>
              <a:rPr lang="en-US" sz="1800" b="0" i="0" dirty="0">
                <a:solidFill>
                  <a:schemeClr val="tx1"/>
                </a:solidFill>
                <a:effectLst/>
                <a:latin typeface="+mj-lt"/>
              </a:rPr>
              <a:t>The professor has assigned you the task of rapidly learning Spring Boot to prepare for the presentation in the new course, "Introduction to Web Application." Your responsibility includes understanding and grasping some essential features in Spring Boot</a:t>
            </a:r>
            <a:endParaRPr lang="en-US" sz="1800" dirty="0">
              <a:solidFill>
                <a:schemeClr val="tx1"/>
              </a:solidFill>
              <a:latin typeface="+mj-lt"/>
            </a:endParaRPr>
          </a:p>
        </p:txBody>
      </p:sp>
      <p:pic>
        <p:nvPicPr>
          <p:cNvPr id="5" name="Picture Placeholder 4" descr="Online business people lifestyle and modern job concept. Woman standing in front of computer looking with doubts and thoughtful expression. Stock crypto market worker studying and reading notifications">
            <a:extLst>
              <a:ext uri="{FF2B5EF4-FFF2-40B4-BE49-F238E27FC236}">
                <a16:creationId xmlns:a16="http://schemas.microsoft.com/office/drawing/2014/main" id="{3454FF45-CB76-DDED-BD80-E20B1F74CE85}"/>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19167" r="19167"/>
          <a:stretch>
            <a:fillRect/>
          </a:stretch>
        </p:blipFill>
        <p:spPr bwMode="auto">
          <a:xfrm>
            <a:off x="6705600" y="704850"/>
            <a:ext cx="5037138"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73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88F43-65E0-FEA4-34C1-F2BA317F97B3}"/>
              </a:ext>
            </a:extLst>
          </p:cNvPr>
          <p:cNvPicPr>
            <a:picLocks noChangeAspect="1"/>
          </p:cNvPicPr>
          <p:nvPr/>
        </p:nvPicPr>
        <p:blipFill>
          <a:blip r:embed="rId2"/>
          <a:stretch>
            <a:fillRect/>
          </a:stretch>
        </p:blipFill>
        <p:spPr>
          <a:xfrm>
            <a:off x="1615216" y="1854622"/>
            <a:ext cx="8668960" cy="3953427"/>
          </a:xfrm>
          <a:prstGeom prst="rect">
            <a:avLst/>
          </a:prstGeom>
        </p:spPr>
      </p:pic>
      <p:sp>
        <p:nvSpPr>
          <p:cNvPr id="6" name="TextBox 5">
            <a:extLst>
              <a:ext uri="{FF2B5EF4-FFF2-40B4-BE49-F238E27FC236}">
                <a16:creationId xmlns:a16="http://schemas.microsoft.com/office/drawing/2014/main" id="{D2F78D26-1872-678C-E678-E2E6C64779DB}"/>
              </a:ext>
            </a:extLst>
          </p:cNvPr>
          <p:cNvSpPr txBox="1"/>
          <p:nvPr/>
        </p:nvSpPr>
        <p:spPr>
          <a:xfrm>
            <a:off x="822960" y="906539"/>
            <a:ext cx="6853158" cy="646331"/>
          </a:xfrm>
          <a:prstGeom prst="rect">
            <a:avLst/>
          </a:prstGeom>
          <a:noFill/>
        </p:spPr>
        <p:txBody>
          <a:bodyPr wrap="none" rtlCol="0">
            <a:spAutoFit/>
          </a:bodyPr>
          <a:lstStyle/>
          <a:p>
            <a:r>
              <a:rPr lang="en-US" sz="3600" b="1" dirty="0">
                <a:solidFill>
                  <a:srgbClr val="DE4F45"/>
                </a:solidFill>
              </a:rPr>
              <a:t>Step 1 : Define the big Picture </a:t>
            </a:r>
          </a:p>
        </p:txBody>
      </p:sp>
    </p:spTree>
    <p:extLst>
      <p:ext uri="{BB962C8B-B14F-4D97-AF65-F5344CB8AC3E}">
        <p14:creationId xmlns:p14="http://schemas.microsoft.com/office/powerpoint/2010/main" val="89111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F78D26-1872-678C-E678-E2E6C64779DB}"/>
              </a:ext>
            </a:extLst>
          </p:cNvPr>
          <p:cNvSpPr txBox="1"/>
          <p:nvPr/>
        </p:nvSpPr>
        <p:spPr>
          <a:xfrm>
            <a:off x="822960" y="906539"/>
            <a:ext cx="6571030" cy="646331"/>
          </a:xfrm>
          <a:prstGeom prst="rect">
            <a:avLst/>
          </a:prstGeom>
          <a:noFill/>
        </p:spPr>
        <p:txBody>
          <a:bodyPr wrap="none" rtlCol="0">
            <a:spAutoFit/>
          </a:bodyPr>
          <a:lstStyle/>
          <a:p>
            <a:r>
              <a:rPr lang="en-US" sz="3600" b="1" dirty="0">
                <a:solidFill>
                  <a:srgbClr val="DE4F45"/>
                </a:solidFill>
              </a:rPr>
              <a:t>Step 2 : Break down the Goal</a:t>
            </a:r>
          </a:p>
        </p:txBody>
      </p:sp>
      <p:pic>
        <p:nvPicPr>
          <p:cNvPr id="3" name="Picture 2">
            <a:extLst>
              <a:ext uri="{FF2B5EF4-FFF2-40B4-BE49-F238E27FC236}">
                <a16:creationId xmlns:a16="http://schemas.microsoft.com/office/drawing/2014/main" id="{1AA13D70-1D6F-E703-9602-025CB2A44638}"/>
              </a:ext>
            </a:extLst>
          </p:cNvPr>
          <p:cNvPicPr>
            <a:picLocks noChangeAspect="1"/>
          </p:cNvPicPr>
          <p:nvPr/>
        </p:nvPicPr>
        <p:blipFill>
          <a:blip r:embed="rId2"/>
          <a:stretch>
            <a:fillRect/>
          </a:stretch>
        </p:blipFill>
        <p:spPr>
          <a:xfrm>
            <a:off x="822960" y="1946062"/>
            <a:ext cx="10248346" cy="3540338"/>
          </a:xfrm>
          <a:prstGeom prst="rect">
            <a:avLst/>
          </a:prstGeom>
        </p:spPr>
      </p:pic>
    </p:spTree>
    <p:extLst>
      <p:ext uri="{BB962C8B-B14F-4D97-AF65-F5344CB8AC3E}">
        <p14:creationId xmlns:p14="http://schemas.microsoft.com/office/powerpoint/2010/main" val="410865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F78D26-1872-678C-E678-E2E6C64779DB}"/>
              </a:ext>
            </a:extLst>
          </p:cNvPr>
          <p:cNvSpPr txBox="1"/>
          <p:nvPr/>
        </p:nvSpPr>
        <p:spPr>
          <a:xfrm>
            <a:off x="822960" y="906539"/>
            <a:ext cx="7289175" cy="646331"/>
          </a:xfrm>
          <a:prstGeom prst="rect">
            <a:avLst/>
          </a:prstGeom>
          <a:noFill/>
        </p:spPr>
        <p:txBody>
          <a:bodyPr wrap="none" rtlCol="0">
            <a:spAutoFit/>
          </a:bodyPr>
          <a:lstStyle/>
          <a:p>
            <a:r>
              <a:rPr lang="en-US" sz="3600" b="1" dirty="0">
                <a:solidFill>
                  <a:srgbClr val="DE4F45"/>
                </a:solidFill>
              </a:rPr>
              <a:t>Step 3 : Development sub goals </a:t>
            </a:r>
          </a:p>
        </p:txBody>
      </p:sp>
      <p:pic>
        <p:nvPicPr>
          <p:cNvPr id="4" name="Picture 3">
            <a:extLst>
              <a:ext uri="{FF2B5EF4-FFF2-40B4-BE49-F238E27FC236}">
                <a16:creationId xmlns:a16="http://schemas.microsoft.com/office/drawing/2014/main" id="{F13C421B-FCDE-65FE-873C-897C34E25BFC}"/>
              </a:ext>
            </a:extLst>
          </p:cNvPr>
          <p:cNvPicPr>
            <a:picLocks noChangeAspect="1"/>
          </p:cNvPicPr>
          <p:nvPr/>
        </p:nvPicPr>
        <p:blipFill>
          <a:blip r:embed="rId2"/>
          <a:stretch>
            <a:fillRect/>
          </a:stretch>
        </p:blipFill>
        <p:spPr>
          <a:xfrm>
            <a:off x="722376" y="1745099"/>
            <a:ext cx="10744200" cy="4355353"/>
          </a:xfrm>
          <a:prstGeom prst="rect">
            <a:avLst/>
          </a:prstGeom>
        </p:spPr>
      </p:pic>
    </p:spTree>
    <p:extLst>
      <p:ext uri="{BB962C8B-B14F-4D97-AF65-F5344CB8AC3E}">
        <p14:creationId xmlns:p14="http://schemas.microsoft.com/office/powerpoint/2010/main" val="89356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Useful tools for </a:t>
            </a:r>
            <a:r>
              <a:rPr lang="en-US" sz="3200" dirty="0" err="1">
                <a:solidFill>
                  <a:srgbClr val="DE4F45"/>
                </a:solidFill>
                <a:latin typeface="Söhne"/>
              </a:rPr>
              <a:t>Topdown</a:t>
            </a:r>
            <a:r>
              <a:rPr lang="en-US" sz="3200" dirty="0">
                <a:solidFill>
                  <a:srgbClr val="DE4F45"/>
                </a:solidFill>
                <a:latin typeface="Söhne"/>
              </a:rPr>
              <a:t> approach</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pic>
        <p:nvPicPr>
          <p:cNvPr id="2" name="Picture 4" descr="XMind">
            <a:extLst>
              <a:ext uri="{FF2B5EF4-FFF2-40B4-BE49-F238E27FC236}">
                <a16:creationId xmlns:a16="http://schemas.microsoft.com/office/drawing/2014/main" id="{54AFB108-1D92-3739-06F4-DE7549AE0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257" y="1394692"/>
            <a:ext cx="3789009" cy="3789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indMeister – Mbomediawijs">
            <a:extLst>
              <a:ext uri="{FF2B5EF4-FFF2-40B4-BE49-F238E27FC236}">
                <a16:creationId xmlns:a16="http://schemas.microsoft.com/office/drawing/2014/main" id="{D829FE9A-EE0B-70B4-7CBA-793F54CE0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1023" y="2033491"/>
            <a:ext cx="2516720" cy="251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34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Summary by </a:t>
            </a:r>
            <a:r>
              <a:rPr lang="en-US" sz="3200" dirty="0" err="1">
                <a:solidFill>
                  <a:srgbClr val="DE4F45"/>
                </a:solidFill>
                <a:latin typeface="Söhne"/>
              </a:rPr>
              <a:t>mindmap</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pic>
        <p:nvPicPr>
          <p:cNvPr id="6" name="Picture 5">
            <a:extLst>
              <a:ext uri="{FF2B5EF4-FFF2-40B4-BE49-F238E27FC236}">
                <a16:creationId xmlns:a16="http://schemas.microsoft.com/office/drawing/2014/main" id="{1352B991-7D2F-AA54-DC7D-250FD2658568}"/>
              </a:ext>
            </a:extLst>
          </p:cNvPr>
          <p:cNvPicPr>
            <a:picLocks noChangeAspect="1"/>
          </p:cNvPicPr>
          <p:nvPr/>
        </p:nvPicPr>
        <p:blipFill>
          <a:blip r:embed="rId2"/>
          <a:stretch>
            <a:fillRect/>
          </a:stretch>
        </p:blipFill>
        <p:spPr>
          <a:xfrm>
            <a:off x="1033272" y="1568948"/>
            <a:ext cx="9390888" cy="4553158"/>
          </a:xfrm>
          <a:prstGeom prst="rect">
            <a:avLst/>
          </a:prstGeom>
        </p:spPr>
      </p:pic>
    </p:spTree>
    <p:extLst>
      <p:ext uri="{BB962C8B-B14F-4D97-AF65-F5344CB8AC3E}">
        <p14:creationId xmlns:p14="http://schemas.microsoft.com/office/powerpoint/2010/main" val="244991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grpSp>
        <p:nvGrpSpPr>
          <p:cNvPr id="843" name="Google Shape;843;p32"/>
          <p:cNvGrpSpPr/>
          <p:nvPr/>
        </p:nvGrpSpPr>
        <p:grpSpPr>
          <a:xfrm>
            <a:off x="2565086" y="2383240"/>
            <a:ext cx="7061829" cy="2091521"/>
            <a:chOff x="2565086" y="1971338"/>
            <a:chExt cx="7061829" cy="2091521"/>
          </a:xfrm>
        </p:grpSpPr>
        <p:sp>
          <p:nvSpPr>
            <p:cNvPr id="844" name="Google Shape;844;p32"/>
            <p:cNvSpPr txBox="1"/>
            <p:nvPr/>
          </p:nvSpPr>
          <p:spPr>
            <a:xfrm>
              <a:off x="3436601" y="1971338"/>
              <a:ext cx="5318798" cy="1446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Trebuchet MS"/>
                  <a:ea typeface="Trebuchet MS"/>
                  <a:cs typeface="Trebuchet MS"/>
                  <a:sym typeface="Trebuchet MS"/>
                </a:rPr>
                <a:t>THANKS</a:t>
              </a:r>
              <a:endParaRPr sz="1400" b="0" i="0" u="none" strike="noStrike" cap="none">
                <a:solidFill>
                  <a:srgbClr val="000000"/>
                </a:solidFill>
                <a:latin typeface="Trebuchet MS"/>
                <a:ea typeface="Trebuchet MS"/>
                <a:cs typeface="Trebuchet MS"/>
                <a:sym typeface="Trebuchet MS"/>
              </a:endParaRPr>
            </a:p>
          </p:txBody>
        </p:sp>
        <p:sp>
          <p:nvSpPr>
            <p:cNvPr id="845" name="Google Shape;845;p32"/>
            <p:cNvSpPr txBox="1"/>
            <p:nvPr/>
          </p:nvSpPr>
          <p:spPr>
            <a:xfrm>
              <a:off x="2565086" y="3231862"/>
              <a:ext cx="7061829"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Trebuchet MS"/>
                  <a:ea typeface="Trebuchet MS"/>
                  <a:cs typeface="Trebuchet MS"/>
                  <a:sym typeface="Trebuchet MS"/>
                </a:rPr>
                <a:t>Any questions for my presentation &amp; </a:t>
              </a:r>
              <a:r>
                <a:rPr lang="en-US" sz="2400" b="0" i="0" u="none" strike="noStrike" cap="none" dirty="0" err="1">
                  <a:solidFill>
                    <a:schemeClr val="lt1"/>
                  </a:solidFill>
                  <a:latin typeface="Trebuchet MS"/>
                  <a:ea typeface="Trebuchet MS"/>
                  <a:cs typeface="Trebuchet MS"/>
                  <a:sym typeface="Trebuchet MS"/>
                </a:rPr>
                <a:t>topdown</a:t>
              </a:r>
              <a:r>
                <a:rPr lang="en-US" sz="2400" b="0" i="0" u="none" strike="noStrike" cap="none" dirty="0">
                  <a:solidFill>
                    <a:schemeClr val="lt1"/>
                  </a:solidFill>
                  <a:latin typeface="Trebuchet MS"/>
                  <a:ea typeface="Trebuchet MS"/>
                  <a:cs typeface="Trebuchet MS"/>
                  <a:sym typeface="Trebuchet MS"/>
                </a:rPr>
                <a:t> approach</a:t>
              </a:r>
              <a:endParaRPr sz="1400" b="0" i="0" u="none" strike="noStrike" cap="none" dirty="0">
                <a:solidFill>
                  <a:srgbClr val="000000"/>
                </a:solidFill>
                <a:latin typeface="Trebuchet MS"/>
                <a:ea typeface="Trebuchet MS"/>
                <a:cs typeface="Trebuchet MS"/>
                <a:sym typeface="Trebuchet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6289528" y="1761806"/>
            <a:ext cx="4896526" cy="291652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1" i="0" u="none" strike="noStrike" cap="none" dirty="0" err="1">
                <a:solidFill>
                  <a:srgbClr val="3F3F3F"/>
                </a:solidFill>
                <a:latin typeface="Trebuchet MS"/>
                <a:ea typeface="Trebuchet MS"/>
                <a:cs typeface="Trebuchet MS"/>
                <a:sym typeface="Trebuchet MS"/>
              </a:rPr>
              <a:t>Topdown</a:t>
            </a:r>
            <a:r>
              <a:rPr lang="en-US" sz="6000" b="1" i="0" u="none" strike="noStrike" cap="none" dirty="0">
                <a:solidFill>
                  <a:srgbClr val="3F3F3F"/>
                </a:solidFill>
                <a:latin typeface="Trebuchet MS"/>
                <a:ea typeface="Trebuchet MS"/>
                <a:cs typeface="Trebuchet MS"/>
                <a:sym typeface="Trebuchet MS"/>
              </a:rPr>
              <a:t> Approach</a:t>
            </a:r>
            <a:endParaRPr sz="2000" b="0" i="0" u="none" strike="noStrike" cap="none" dirty="0">
              <a:solidFill>
                <a:srgbClr val="000000"/>
              </a:solidFill>
              <a:latin typeface="Trebuchet MS"/>
              <a:ea typeface="Trebuchet MS"/>
              <a:cs typeface="Trebuchet MS"/>
              <a:sym typeface="Trebuchet MS"/>
            </a:endParaRPr>
          </a:p>
        </p:txBody>
      </p:sp>
      <p:grpSp>
        <p:nvGrpSpPr>
          <p:cNvPr id="95" name="Google Shape;95;p14"/>
          <p:cNvGrpSpPr/>
          <p:nvPr/>
        </p:nvGrpSpPr>
        <p:grpSpPr>
          <a:xfrm>
            <a:off x="1145018" y="2202922"/>
            <a:ext cx="1820714" cy="1103414"/>
            <a:chOff x="2183877" y="3764722"/>
            <a:chExt cx="1820714" cy="1103414"/>
          </a:xfrm>
        </p:grpSpPr>
        <p:grpSp>
          <p:nvGrpSpPr>
            <p:cNvPr id="96" name="Google Shape;96;p14"/>
            <p:cNvGrpSpPr/>
            <p:nvPr/>
          </p:nvGrpSpPr>
          <p:grpSpPr>
            <a:xfrm>
              <a:off x="2183877" y="3764722"/>
              <a:ext cx="1801784" cy="1079246"/>
              <a:chOff x="2273069" y="2614374"/>
              <a:chExt cx="1801784" cy="1079246"/>
            </a:xfrm>
          </p:grpSpPr>
          <p:sp>
            <p:nvSpPr>
              <p:cNvPr id="97" name="Google Shape;97;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98" name="Google Shape;98;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99" name="Google Shape;99;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1</a:t>
              </a:r>
              <a:endParaRPr sz="1400" b="0" i="0" u="none" strike="noStrike" cap="none">
                <a:solidFill>
                  <a:srgbClr val="000000"/>
                </a:solidFill>
                <a:latin typeface="Trebuchet MS"/>
                <a:ea typeface="Trebuchet MS"/>
                <a:cs typeface="Trebuchet MS"/>
                <a:sym typeface="Trebuchet MS"/>
              </a:endParaRPr>
            </a:p>
          </p:txBody>
        </p:sp>
        <p:sp>
          <p:nvSpPr>
            <p:cNvPr id="102" name="Google Shape;102;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F25245"/>
                  </a:solidFill>
                  <a:latin typeface="Trebuchet MS"/>
                  <a:ea typeface="Trebuchet MS"/>
                  <a:cs typeface="Trebuchet MS"/>
                  <a:sym typeface="Trebuchet MS"/>
                </a:rPr>
                <a:t>What is top down approach</a:t>
              </a:r>
              <a:endParaRPr sz="1400" b="0" i="0" u="none" strike="noStrike" cap="none" dirty="0">
                <a:solidFill>
                  <a:srgbClr val="000000"/>
                </a:solidFill>
                <a:latin typeface="Trebuchet MS"/>
                <a:ea typeface="Trebuchet MS"/>
                <a:cs typeface="Trebuchet MS"/>
                <a:sym typeface="Trebuchet MS"/>
              </a:endParaRPr>
            </a:p>
          </p:txBody>
        </p:sp>
      </p:grpSp>
      <p:grpSp>
        <p:nvGrpSpPr>
          <p:cNvPr id="104" name="Google Shape;104;p14"/>
          <p:cNvGrpSpPr/>
          <p:nvPr/>
        </p:nvGrpSpPr>
        <p:grpSpPr>
          <a:xfrm>
            <a:off x="3092352" y="2202922"/>
            <a:ext cx="1820714" cy="1103414"/>
            <a:chOff x="2183877" y="3764722"/>
            <a:chExt cx="1820714" cy="1103414"/>
          </a:xfrm>
        </p:grpSpPr>
        <p:grpSp>
          <p:nvGrpSpPr>
            <p:cNvPr id="105" name="Google Shape;105;p14"/>
            <p:cNvGrpSpPr/>
            <p:nvPr/>
          </p:nvGrpSpPr>
          <p:grpSpPr>
            <a:xfrm>
              <a:off x="2183877" y="3764722"/>
              <a:ext cx="1801784" cy="1079246"/>
              <a:chOff x="2273069" y="2614374"/>
              <a:chExt cx="1801784" cy="1079246"/>
            </a:xfrm>
          </p:grpSpPr>
          <p:sp>
            <p:nvSpPr>
              <p:cNvPr id="106" name="Google Shape;106;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07" name="Google Shape;107;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08" name="Google Shape;108;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2</a:t>
              </a:r>
              <a:endParaRPr sz="1400" b="0" i="0" u="none" strike="noStrike" cap="none">
                <a:solidFill>
                  <a:srgbClr val="000000"/>
                </a:solidFill>
                <a:latin typeface="Trebuchet MS"/>
                <a:ea typeface="Trebuchet MS"/>
                <a:cs typeface="Trebuchet MS"/>
                <a:sym typeface="Trebuchet MS"/>
              </a:endParaRPr>
            </a:p>
          </p:txBody>
        </p:sp>
        <p:sp>
          <p:nvSpPr>
            <p:cNvPr id="111" name="Google Shape;111;p14"/>
            <p:cNvSpPr txBox="1"/>
            <p:nvPr/>
          </p:nvSpPr>
          <p:spPr>
            <a:xfrm>
              <a:off x="2183879" y="3827819"/>
              <a:ext cx="1591789" cy="9142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err="1">
                  <a:solidFill>
                    <a:srgbClr val="FFA956"/>
                  </a:solidFill>
                  <a:latin typeface="Trebuchet MS"/>
                  <a:ea typeface="Trebuchet MS"/>
                  <a:cs typeface="Trebuchet MS"/>
                  <a:sym typeface="Trebuchet MS"/>
                </a:rPr>
                <a:t>Topdown</a:t>
              </a:r>
              <a:r>
                <a:rPr lang="en-US" sz="1600" b="1" i="0" u="none" strike="noStrike" cap="none" dirty="0">
                  <a:solidFill>
                    <a:srgbClr val="FFA956"/>
                  </a:solidFill>
                  <a:latin typeface="Trebuchet MS"/>
                  <a:ea typeface="Trebuchet MS"/>
                  <a:cs typeface="Trebuchet MS"/>
                  <a:sym typeface="Trebuchet MS"/>
                </a:rPr>
                <a:t> approach principles</a:t>
              </a:r>
            </a:p>
            <a:p>
              <a:pPr marL="0" marR="0" lvl="0" indent="0" algn="l" rtl="0">
                <a:lnSpc>
                  <a:spcPct val="100000"/>
                </a:lnSpc>
                <a:spcBef>
                  <a:spcPts val="0"/>
                </a:spcBef>
                <a:spcAft>
                  <a:spcPts val="0"/>
                </a:spcAft>
                <a:buClr>
                  <a:srgbClr val="000000"/>
                </a:buClr>
                <a:buSzPts val="1600"/>
                <a:buFont typeface="Arial"/>
                <a:buNone/>
              </a:pPr>
              <a:endParaRPr sz="1400" b="0" i="0" u="none" strike="noStrike" cap="none" dirty="0">
                <a:solidFill>
                  <a:srgbClr val="FFA956"/>
                </a:solidFill>
                <a:latin typeface="Trebuchet MS"/>
                <a:ea typeface="Trebuchet MS"/>
                <a:cs typeface="Trebuchet MS"/>
                <a:sym typeface="Trebuchet MS"/>
              </a:endParaRPr>
            </a:p>
          </p:txBody>
        </p:sp>
      </p:grpSp>
      <p:grpSp>
        <p:nvGrpSpPr>
          <p:cNvPr id="112" name="Google Shape;112;p14"/>
          <p:cNvGrpSpPr/>
          <p:nvPr/>
        </p:nvGrpSpPr>
        <p:grpSpPr>
          <a:xfrm>
            <a:off x="1145018" y="3422122"/>
            <a:ext cx="1820714" cy="1103414"/>
            <a:chOff x="2183877" y="3764722"/>
            <a:chExt cx="1820714" cy="1103414"/>
          </a:xfrm>
        </p:grpSpPr>
        <p:grpSp>
          <p:nvGrpSpPr>
            <p:cNvPr id="113" name="Google Shape;113;p14"/>
            <p:cNvGrpSpPr/>
            <p:nvPr/>
          </p:nvGrpSpPr>
          <p:grpSpPr>
            <a:xfrm>
              <a:off x="2183877" y="3764722"/>
              <a:ext cx="1801784" cy="1079246"/>
              <a:chOff x="2273069" y="2614374"/>
              <a:chExt cx="1801784" cy="1079246"/>
            </a:xfrm>
          </p:grpSpPr>
          <p:sp>
            <p:nvSpPr>
              <p:cNvPr id="114" name="Google Shape;114;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15" name="Google Shape;115;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16" name="Google Shape;116;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3</a:t>
              </a:r>
              <a:endParaRPr sz="1400" b="0" i="0" u="none" strike="noStrike" cap="none">
                <a:solidFill>
                  <a:srgbClr val="000000"/>
                </a:solidFill>
                <a:latin typeface="Trebuchet MS"/>
                <a:ea typeface="Trebuchet MS"/>
                <a:cs typeface="Trebuchet MS"/>
                <a:sym typeface="Trebuchet MS"/>
              </a:endParaRPr>
            </a:p>
          </p:txBody>
        </p:sp>
        <p:sp>
          <p:nvSpPr>
            <p:cNvPr id="119" name="Google Shape;119;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FFA956"/>
                  </a:solidFill>
                  <a:latin typeface="Trebuchet MS"/>
                  <a:ea typeface="Trebuchet MS"/>
                  <a:cs typeface="Trebuchet MS"/>
                  <a:sym typeface="Trebuchet MS"/>
                </a:rPr>
                <a:t>How it works</a:t>
              </a:r>
            </a:p>
          </p:txBody>
        </p:sp>
      </p:grpSp>
      <p:grpSp>
        <p:nvGrpSpPr>
          <p:cNvPr id="120" name="Google Shape;120;p14"/>
          <p:cNvGrpSpPr/>
          <p:nvPr/>
        </p:nvGrpSpPr>
        <p:grpSpPr>
          <a:xfrm>
            <a:off x="3092352" y="3422122"/>
            <a:ext cx="1820714" cy="1103414"/>
            <a:chOff x="2183877" y="3764722"/>
            <a:chExt cx="1820714" cy="1103414"/>
          </a:xfrm>
        </p:grpSpPr>
        <p:grpSp>
          <p:nvGrpSpPr>
            <p:cNvPr id="121" name="Google Shape;121;p14"/>
            <p:cNvGrpSpPr/>
            <p:nvPr/>
          </p:nvGrpSpPr>
          <p:grpSpPr>
            <a:xfrm>
              <a:off x="2183877" y="3764722"/>
              <a:ext cx="1801784" cy="1079246"/>
              <a:chOff x="2273069" y="2614374"/>
              <a:chExt cx="1801784" cy="1079246"/>
            </a:xfrm>
          </p:grpSpPr>
          <p:sp>
            <p:nvSpPr>
              <p:cNvPr id="122" name="Google Shape;122;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23" name="Google Shape;123;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3BBEBE"/>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24" name="Google Shape;124;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4</a:t>
              </a:r>
              <a:endParaRPr sz="1400" b="0" i="0" u="none" strike="noStrike" cap="none">
                <a:solidFill>
                  <a:srgbClr val="000000"/>
                </a:solidFill>
                <a:latin typeface="Trebuchet MS"/>
                <a:ea typeface="Trebuchet MS"/>
                <a:cs typeface="Trebuchet MS"/>
                <a:sym typeface="Trebuchet MS"/>
              </a:endParaRPr>
            </a:p>
          </p:txBody>
        </p:sp>
        <p:sp>
          <p:nvSpPr>
            <p:cNvPr id="127" name="Google Shape;127;p14"/>
            <p:cNvSpPr txBox="1"/>
            <p:nvPr/>
          </p:nvSpPr>
          <p:spPr>
            <a:xfrm>
              <a:off x="2183879" y="3827819"/>
              <a:ext cx="1654285" cy="8677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err="1">
                  <a:solidFill>
                    <a:srgbClr val="3BBEBE"/>
                  </a:solidFill>
                  <a:latin typeface="Trebuchet MS"/>
                  <a:ea typeface="Trebuchet MS"/>
                  <a:cs typeface="Trebuchet MS"/>
                  <a:sym typeface="Trebuchet MS"/>
                </a:rPr>
                <a:t>Topdown</a:t>
              </a:r>
              <a:r>
                <a:rPr lang="en-US" sz="1600" b="1" i="0" u="none" strike="noStrike" cap="none" dirty="0">
                  <a:solidFill>
                    <a:srgbClr val="3BBEBE"/>
                  </a:solidFill>
                  <a:latin typeface="Trebuchet MS"/>
                  <a:ea typeface="Trebuchet MS"/>
                  <a:cs typeface="Trebuchet MS"/>
                  <a:sym typeface="Trebuchet MS"/>
                </a:rPr>
                <a:t> approach vs Bottom up</a:t>
              </a:r>
              <a:endParaRPr lang="en-US" sz="1400" b="0" i="0" u="none" strike="noStrike" cap="none" dirty="0">
                <a:solidFill>
                  <a:srgbClr val="3BBEBE"/>
                </a:solidFill>
                <a:latin typeface="Trebuchet MS"/>
                <a:ea typeface="Trebuchet MS"/>
                <a:cs typeface="Trebuchet MS"/>
                <a:sym typeface="Trebuchet MS"/>
              </a:endParaRPr>
            </a:p>
          </p:txBody>
        </p:sp>
      </p:grpSp>
      <p:grpSp>
        <p:nvGrpSpPr>
          <p:cNvPr id="128" name="Google Shape;128;p14"/>
          <p:cNvGrpSpPr/>
          <p:nvPr/>
        </p:nvGrpSpPr>
        <p:grpSpPr>
          <a:xfrm>
            <a:off x="1145018" y="4657849"/>
            <a:ext cx="1820714" cy="1103414"/>
            <a:chOff x="2183877" y="3764722"/>
            <a:chExt cx="1820714" cy="1103414"/>
          </a:xfrm>
        </p:grpSpPr>
        <p:grpSp>
          <p:nvGrpSpPr>
            <p:cNvPr id="129" name="Google Shape;129;p14"/>
            <p:cNvGrpSpPr/>
            <p:nvPr/>
          </p:nvGrpSpPr>
          <p:grpSpPr>
            <a:xfrm>
              <a:off x="2183877" y="3764722"/>
              <a:ext cx="1801784" cy="1079246"/>
              <a:chOff x="2273069" y="2614374"/>
              <a:chExt cx="1801784" cy="1079246"/>
            </a:xfrm>
          </p:grpSpPr>
          <p:sp>
            <p:nvSpPr>
              <p:cNvPr id="130" name="Google Shape;130;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31" name="Google Shape;131;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32" name="Google Shape;132;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5</a:t>
              </a:r>
              <a:endParaRPr sz="1400" b="0" i="0" u="none" strike="noStrike" cap="none">
                <a:solidFill>
                  <a:srgbClr val="000000"/>
                </a:solidFill>
                <a:latin typeface="Trebuchet MS"/>
                <a:ea typeface="Trebuchet MS"/>
                <a:cs typeface="Trebuchet MS"/>
                <a:sym typeface="Trebuchet MS"/>
              </a:endParaRPr>
            </a:p>
          </p:txBody>
        </p:sp>
        <p:sp>
          <p:nvSpPr>
            <p:cNvPr id="135" name="Google Shape;135;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rgbClr val="9C5D71"/>
                  </a:solidFill>
                  <a:latin typeface="Trebuchet MS"/>
                  <a:ea typeface="Trebuchet MS"/>
                  <a:cs typeface="Trebuchet MS"/>
                  <a:sym typeface="Trebuchet MS"/>
                </a:rPr>
                <a:t>Benefits of </a:t>
              </a:r>
              <a:r>
                <a:rPr lang="en-US" sz="1600" b="1" dirty="0" err="1">
                  <a:solidFill>
                    <a:srgbClr val="9C5D71"/>
                  </a:solidFill>
                  <a:latin typeface="Trebuchet MS"/>
                  <a:ea typeface="Trebuchet MS"/>
                  <a:cs typeface="Trebuchet MS"/>
                  <a:sym typeface="Trebuchet MS"/>
                </a:rPr>
                <a:t>Topdown</a:t>
              </a:r>
              <a:r>
                <a:rPr lang="en-US" sz="1600" b="1" dirty="0">
                  <a:solidFill>
                    <a:srgbClr val="9C5D71"/>
                  </a:solidFill>
                  <a:latin typeface="Trebuchet MS"/>
                  <a:ea typeface="Trebuchet MS"/>
                  <a:cs typeface="Trebuchet MS"/>
                  <a:sym typeface="Trebuchet MS"/>
                </a:rPr>
                <a:t> approach</a:t>
              </a:r>
              <a:endParaRPr sz="1400" b="0" i="0" u="none" strike="noStrike" cap="none" dirty="0">
                <a:solidFill>
                  <a:srgbClr val="9C5D71"/>
                </a:solidFill>
                <a:latin typeface="Trebuchet MS"/>
                <a:ea typeface="Trebuchet MS"/>
                <a:cs typeface="Trebuchet MS"/>
                <a:sym typeface="Trebuchet MS"/>
              </a:endParaRPr>
            </a:p>
          </p:txBody>
        </p:sp>
      </p:grpSp>
      <p:grpSp>
        <p:nvGrpSpPr>
          <p:cNvPr id="136" name="Google Shape;136;p14"/>
          <p:cNvGrpSpPr/>
          <p:nvPr/>
        </p:nvGrpSpPr>
        <p:grpSpPr>
          <a:xfrm>
            <a:off x="3092352" y="4657849"/>
            <a:ext cx="1820714" cy="1103414"/>
            <a:chOff x="2183877" y="3764722"/>
            <a:chExt cx="1820714" cy="1103414"/>
          </a:xfrm>
        </p:grpSpPr>
        <p:grpSp>
          <p:nvGrpSpPr>
            <p:cNvPr id="137" name="Google Shape;137;p14"/>
            <p:cNvGrpSpPr/>
            <p:nvPr/>
          </p:nvGrpSpPr>
          <p:grpSpPr>
            <a:xfrm>
              <a:off x="2183877" y="3764722"/>
              <a:ext cx="1801784" cy="1079246"/>
              <a:chOff x="2273069" y="2614374"/>
              <a:chExt cx="1801784" cy="1079246"/>
            </a:xfrm>
          </p:grpSpPr>
          <p:sp>
            <p:nvSpPr>
              <p:cNvPr id="138" name="Google Shape;138;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39" name="Google Shape;139;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D8717B"/>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40" name="Google Shape;140;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6</a:t>
              </a:r>
              <a:endParaRPr sz="1400" b="0" i="0" u="none" strike="noStrike" cap="none">
                <a:solidFill>
                  <a:srgbClr val="000000"/>
                </a:solidFill>
                <a:latin typeface="Trebuchet MS"/>
                <a:ea typeface="Trebuchet MS"/>
                <a:cs typeface="Trebuchet MS"/>
                <a:sym typeface="Trebuchet MS"/>
              </a:endParaRPr>
            </a:p>
          </p:txBody>
        </p:sp>
        <p:sp>
          <p:nvSpPr>
            <p:cNvPr id="143" name="Google Shape;143;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D8717B"/>
                  </a:solidFill>
                  <a:latin typeface="Trebuchet MS"/>
                  <a:ea typeface="Trebuchet MS"/>
                  <a:cs typeface="Trebuchet MS"/>
                  <a:sym typeface="Trebuchet MS"/>
                </a:rPr>
                <a:t>How to apply </a:t>
              </a:r>
              <a:r>
                <a:rPr lang="en-US" sz="1600" b="1" i="0" u="none" strike="noStrike" cap="none" dirty="0" err="1">
                  <a:solidFill>
                    <a:srgbClr val="D8717B"/>
                  </a:solidFill>
                  <a:latin typeface="Trebuchet MS"/>
                  <a:ea typeface="Trebuchet MS"/>
                  <a:cs typeface="Trebuchet MS"/>
                  <a:sym typeface="Trebuchet MS"/>
                </a:rPr>
                <a:t>Topdown</a:t>
              </a:r>
              <a:r>
                <a:rPr lang="en-US" sz="1600" b="1" i="0" u="none" strike="noStrike" cap="none" dirty="0">
                  <a:solidFill>
                    <a:srgbClr val="D8717B"/>
                  </a:solidFill>
                  <a:latin typeface="Trebuchet MS"/>
                  <a:ea typeface="Trebuchet MS"/>
                  <a:cs typeface="Trebuchet MS"/>
                  <a:sym typeface="Trebuchet MS"/>
                </a:rPr>
                <a:t> approach on programming</a:t>
              </a:r>
              <a:endParaRPr sz="1400" b="0" i="0" u="none" strike="noStrike" cap="none" dirty="0">
                <a:solidFill>
                  <a:srgbClr val="D8717B"/>
                </a:solidFill>
                <a:latin typeface="Trebuchet MS"/>
                <a:ea typeface="Trebuchet MS"/>
                <a:cs typeface="Trebuchet MS"/>
                <a:sym typeface="Trebuchet M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16"/>
          <p:cNvSpPr txBox="1"/>
          <p:nvPr/>
        </p:nvSpPr>
        <p:spPr>
          <a:xfrm>
            <a:off x="1163880" y="1255412"/>
            <a:ext cx="4932120" cy="144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3F3F3F"/>
                </a:solidFill>
                <a:latin typeface="Trebuchet MS"/>
                <a:ea typeface="Trebuchet MS"/>
                <a:cs typeface="Trebuchet MS"/>
                <a:sym typeface="Trebuchet MS"/>
              </a:rPr>
              <a:t>What is </a:t>
            </a:r>
            <a:r>
              <a:rPr lang="en-US" sz="4400" b="1" i="0" u="none" strike="noStrike" cap="none" dirty="0" err="1">
                <a:solidFill>
                  <a:srgbClr val="3F3F3F"/>
                </a:solidFill>
                <a:latin typeface="Trebuchet MS"/>
                <a:ea typeface="Trebuchet MS"/>
                <a:cs typeface="Trebuchet MS"/>
                <a:sym typeface="Trebuchet MS"/>
              </a:rPr>
              <a:t>topdown</a:t>
            </a:r>
            <a:r>
              <a:rPr lang="en-US" sz="4400" b="1" i="0" u="none" strike="noStrike" cap="none" dirty="0">
                <a:solidFill>
                  <a:srgbClr val="3F3F3F"/>
                </a:solidFill>
                <a:latin typeface="Trebuchet MS"/>
                <a:ea typeface="Trebuchet MS"/>
                <a:cs typeface="Trebuchet MS"/>
                <a:sym typeface="Trebuchet MS"/>
              </a:rPr>
              <a:t> approach ?</a:t>
            </a:r>
            <a:endParaRPr sz="1400" b="0" i="0" u="none" strike="noStrike" cap="none" dirty="0">
              <a:solidFill>
                <a:srgbClr val="000000"/>
              </a:solidFill>
              <a:latin typeface="Trebuchet MS"/>
              <a:ea typeface="Trebuchet MS"/>
              <a:cs typeface="Trebuchet MS"/>
              <a:sym typeface="Trebuchet MS"/>
            </a:endParaRPr>
          </a:p>
        </p:txBody>
      </p:sp>
      <p:sp>
        <p:nvSpPr>
          <p:cNvPr id="201" name="Google Shape;201;p16"/>
          <p:cNvSpPr txBox="1"/>
          <p:nvPr/>
        </p:nvSpPr>
        <p:spPr>
          <a:xfrm>
            <a:off x="1163879" y="2989986"/>
            <a:ext cx="4368241" cy="1710029"/>
          </a:xfrm>
          <a:prstGeom prst="rect">
            <a:avLst/>
          </a:prstGeom>
          <a:noFill/>
          <a:ln>
            <a:noFill/>
          </a:ln>
        </p:spPr>
        <p:txBody>
          <a:bodyPr spcFirstLastPara="1" wrap="square" lIns="91425" tIns="45700" rIns="91425" bIns="45700" anchor="t" anchorCtr="0">
            <a:noAutofit/>
          </a:bodyPr>
          <a:lstStyle/>
          <a:p>
            <a:r>
              <a:rPr lang="en-US" sz="1800" dirty="0">
                <a:solidFill>
                  <a:srgbClr val="DE4F45"/>
                </a:solidFill>
                <a:latin typeface="Trebuchet MS" panose="020B0603020202020204" pitchFamily="34" charset="0"/>
              </a:rPr>
              <a:t>A method of analysis or decision-making that starts with the general or big picture and then moves to the specific or details. </a:t>
            </a:r>
          </a:p>
        </p:txBody>
      </p:sp>
      <p:sp>
        <p:nvSpPr>
          <p:cNvPr id="204" name="Google Shape;204;p16"/>
          <p:cNvSpPr txBox="1"/>
          <p:nvPr/>
        </p:nvSpPr>
        <p:spPr>
          <a:xfrm>
            <a:off x="1301353" y="4576861"/>
            <a:ext cx="147803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Trebuchet MS"/>
                <a:ea typeface="Trebuchet MS"/>
                <a:cs typeface="Trebuchet MS"/>
                <a:sym typeface="Trebuchet MS"/>
              </a:rPr>
              <a:t>INTERESTED</a:t>
            </a:r>
            <a:endParaRPr sz="1400" b="0" i="0" u="none" strike="noStrike" cap="none" dirty="0">
              <a:solidFill>
                <a:srgbClr val="000000"/>
              </a:solidFill>
              <a:latin typeface="Trebuchet MS"/>
              <a:ea typeface="Trebuchet MS"/>
              <a:cs typeface="Trebuchet MS"/>
              <a:sym typeface="Trebuchet MS"/>
            </a:endParaRPr>
          </a:p>
        </p:txBody>
      </p:sp>
      <p:sp>
        <p:nvSpPr>
          <p:cNvPr id="206" name="Google Shape;206;p16"/>
          <p:cNvSpPr/>
          <p:nvPr/>
        </p:nvSpPr>
        <p:spPr>
          <a:xfrm>
            <a:off x="5884638" y="2170706"/>
            <a:ext cx="4697249" cy="2682380"/>
          </a:xfrm>
          <a:prstGeom prst="roundRect">
            <a:avLst>
              <a:gd name="adj" fmla="val 2818"/>
            </a:avLst>
          </a:prstGeom>
          <a:noFill/>
          <a:ln w="95250" cap="flat" cmpd="sng">
            <a:solidFill>
              <a:srgbClr val="F25245"/>
            </a:solidFill>
            <a:prstDash val="solid"/>
            <a:round/>
            <a:headEnd type="none" w="sm" len="sm"/>
            <a:tailEnd type="none" w="sm" len="sm"/>
          </a:ln>
          <a:effectLst>
            <a:outerShdw blurRad="762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pic>
        <p:nvPicPr>
          <p:cNvPr id="1038" name="Picture 14" descr="pile of stones on shore">
            <a:extLst>
              <a:ext uri="{FF2B5EF4-FFF2-40B4-BE49-F238E27FC236}">
                <a16:creationId xmlns:a16="http://schemas.microsoft.com/office/drawing/2014/main" id="{8CECC36C-DD3E-8ED5-D164-1282FBEF7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406" y="2245452"/>
            <a:ext cx="4553712" cy="2532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B134952-2F3E-BA6D-6514-EB286EC5E752}"/>
              </a:ext>
            </a:extLst>
          </p:cNvPr>
          <p:cNvSpPr>
            <a:spLocks noGrp="1"/>
          </p:cNvSpPr>
          <p:nvPr>
            <p:ph type="pic" idx="2"/>
          </p:nvPr>
        </p:nvSpPr>
        <p:spPr/>
        <p:txBody>
          <a:bodyPr/>
          <a:lstStyle/>
          <a:p>
            <a:endParaRPr lang="en-US"/>
          </a:p>
        </p:txBody>
      </p:sp>
      <p:pic>
        <p:nvPicPr>
          <p:cNvPr id="2050" name="Picture 2" descr="gray wooden house">
            <a:extLst>
              <a:ext uri="{FF2B5EF4-FFF2-40B4-BE49-F238E27FC236}">
                <a16:creationId xmlns:a16="http://schemas.microsoft.com/office/drawing/2014/main" id="{872803D3-D3AA-89AC-FA58-97671A90C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365" y="703829"/>
            <a:ext cx="5035723" cy="5447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830ADD-E572-7013-B3D7-173CAD91E835}"/>
              </a:ext>
            </a:extLst>
          </p:cNvPr>
          <p:cNvSpPr txBox="1"/>
          <p:nvPr/>
        </p:nvSpPr>
        <p:spPr>
          <a:xfrm>
            <a:off x="1005840" y="850392"/>
            <a:ext cx="2422458" cy="769441"/>
          </a:xfrm>
          <a:prstGeom prst="rect">
            <a:avLst/>
          </a:prstGeom>
          <a:noFill/>
        </p:spPr>
        <p:txBody>
          <a:bodyPr wrap="none" rtlCol="0">
            <a:spAutoFit/>
          </a:bodyPr>
          <a:lstStyle/>
          <a:p>
            <a:r>
              <a:rPr lang="en-US" sz="4400" b="1" dirty="0">
                <a:solidFill>
                  <a:srgbClr val="DE4F45"/>
                </a:solidFill>
                <a:latin typeface="Trebuchet MS" panose="020B0603020202020204" pitchFamily="34" charset="0"/>
              </a:rPr>
              <a:t>Example</a:t>
            </a:r>
          </a:p>
        </p:txBody>
      </p:sp>
      <p:sp>
        <p:nvSpPr>
          <p:cNvPr id="5" name="TextBox 4">
            <a:extLst>
              <a:ext uri="{FF2B5EF4-FFF2-40B4-BE49-F238E27FC236}">
                <a16:creationId xmlns:a16="http://schemas.microsoft.com/office/drawing/2014/main" id="{9D94656F-5D42-30DC-197A-5C9F11F7192F}"/>
              </a:ext>
            </a:extLst>
          </p:cNvPr>
          <p:cNvSpPr txBox="1"/>
          <p:nvPr/>
        </p:nvSpPr>
        <p:spPr>
          <a:xfrm>
            <a:off x="1170433" y="2231136"/>
            <a:ext cx="4678680" cy="2031325"/>
          </a:xfrm>
          <a:prstGeom prst="rect">
            <a:avLst/>
          </a:prstGeom>
          <a:noFill/>
        </p:spPr>
        <p:txBody>
          <a:bodyPr wrap="square" rtlCol="0">
            <a:spAutoFit/>
          </a:bodyPr>
          <a:lstStyle/>
          <a:p>
            <a:endParaRPr lang="en-US" sz="1400" dirty="0">
              <a:latin typeface="Trebuchet MS" panose="020B0603020202020204" pitchFamily="34" charset="0"/>
            </a:endParaRPr>
          </a:p>
          <a:p>
            <a:r>
              <a:rPr lang="en-US" sz="1400" dirty="0">
                <a:latin typeface="Trebuchet MS" panose="020B0603020202020204" pitchFamily="34" charset="0"/>
              </a:rPr>
              <a:t>Imagine you have a big, complex project in front of you, like building a house. The top-down approach is like starting at the roof and working your way down, floor by floor, wall by wall, until you reach the foundation. It's a method of problem-solving or decision-making that starts with the big picture and then breaks it down into smaller, more manageable pieces.	</a:t>
            </a:r>
          </a:p>
        </p:txBody>
      </p:sp>
    </p:spTree>
    <p:extLst>
      <p:ext uri="{BB962C8B-B14F-4D97-AF65-F5344CB8AC3E}">
        <p14:creationId xmlns:p14="http://schemas.microsoft.com/office/powerpoint/2010/main" val="33103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5" name="Google Shape;275;p19"/>
          <p:cNvSpPr txBox="1"/>
          <p:nvPr/>
        </p:nvSpPr>
        <p:spPr>
          <a:xfrm>
            <a:off x="923545" y="816202"/>
            <a:ext cx="10222118"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rgbClr val="3F3F3F"/>
                </a:solidFill>
                <a:latin typeface="Trebuchet MS"/>
                <a:ea typeface="Trebuchet MS"/>
                <a:cs typeface="Trebuchet MS"/>
                <a:sym typeface="Trebuchet MS"/>
              </a:rPr>
              <a:t>Topdown</a:t>
            </a:r>
            <a:r>
              <a:rPr lang="en-US" sz="4400" b="1" i="0" u="none" strike="noStrike" cap="none" dirty="0">
                <a:solidFill>
                  <a:srgbClr val="3F3F3F"/>
                </a:solidFill>
                <a:latin typeface="Trebuchet MS"/>
                <a:ea typeface="Trebuchet MS"/>
                <a:cs typeface="Trebuchet MS"/>
                <a:sym typeface="Trebuchet MS"/>
              </a:rPr>
              <a:t> approach principles</a:t>
            </a:r>
            <a:endParaRPr sz="1400" b="0" i="0" u="none" strike="noStrike" cap="none" dirty="0">
              <a:solidFill>
                <a:srgbClr val="000000"/>
              </a:solidFill>
              <a:latin typeface="Trebuchet MS"/>
              <a:ea typeface="Trebuchet MS"/>
              <a:cs typeface="Trebuchet MS"/>
              <a:sym typeface="Trebuchet MS"/>
            </a:endParaRPr>
          </a:p>
        </p:txBody>
      </p:sp>
      <p:grpSp>
        <p:nvGrpSpPr>
          <p:cNvPr id="280" name="Google Shape;280;p19"/>
          <p:cNvGrpSpPr/>
          <p:nvPr/>
        </p:nvGrpSpPr>
        <p:grpSpPr>
          <a:xfrm>
            <a:off x="5757672" y="3005157"/>
            <a:ext cx="657186" cy="657186"/>
            <a:chOff x="1330591" y="3675083"/>
            <a:chExt cx="787340" cy="787340"/>
          </a:xfrm>
        </p:grpSpPr>
        <p:sp>
          <p:nvSpPr>
            <p:cNvPr id="281" name="Google Shape;281;p19"/>
            <p:cNvSpPr/>
            <p:nvPr/>
          </p:nvSpPr>
          <p:spPr>
            <a:xfrm>
              <a:off x="1330591" y="3675083"/>
              <a:ext cx="787340" cy="787340"/>
            </a:xfrm>
            <a:prstGeom prst="donut">
              <a:avLst>
                <a:gd name="adj" fmla="val 4704"/>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282" name="Google Shape;282;p19"/>
            <p:cNvSpPr/>
            <p:nvPr/>
          </p:nvSpPr>
          <p:spPr>
            <a:xfrm rot="-8100000">
              <a:off x="1586234" y="3855762"/>
              <a:ext cx="276054" cy="278071"/>
            </a:xfrm>
            <a:custGeom>
              <a:avLst/>
              <a:gdLst/>
              <a:ahLst/>
              <a:cxnLst/>
              <a:rect l="l" t="t" r="r" b="b"/>
              <a:pathLst>
                <a:path w="276054" h="278071" extrusionOk="0">
                  <a:moveTo>
                    <a:pt x="39024" y="271375"/>
                  </a:moveTo>
                  <a:cubicBezTo>
                    <a:pt x="34888" y="275512"/>
                    <a:pt x="29172" y="278071"/>
                    <a:pt x="22860" y="278071"/>
                  </a:cubicBezTo>
                  <a:cubicBezTo>
                    <a:pt x="10235" y="278071"/>
                    <a:pt x="0" y="267836"/>
                    <a:pt x="0" y="255211"/>
                  </a:cubicBezTo>
                  <a:lnTo>
                    <a:pt x="0" y="26611"/>
                  </a:lnTo>
                  <a:cubicBezTo>
                    <a:pt x="0" y="20299"/>
                    <a:pt x="2559" y="14583"/>
                    <a:pt x="6696" y="10447"/>
                  </a:cubicBezTo>
                  <a:lnTo>
                    <a:pt x="6913" y="10356"/>
                  </a:lnTo>
                  <a:lnTo>
                    <a:pt x="8430" y="6696"/>
                  </a:lnTo>
                  <a:cubicBezTo>
                    <a:pt x="12567" y="2559"/>
                    <a:pt x="18282" y="0"/>
                    <a:pt x="24594" y="0"/>
                  </a:cubicBezTo>
                  <a:lnTo>
                    <a:pt x="253194" y="0"/>
                  </a:lnTo>
                  <a:cubicBezTo>
                    <a:pt x="265819" y="0"/>
                    <a:pt x="276054" y="10235"/>
                    <a:pt x="276054" y="22860"/>
                  </a:cubicBezTo>
                  <a:cubicBezTo>
                    <a:pt x="276054" y="35485"/>
                    <a:pt x="265819" y="45720"/>
                    <a:pt x="253194" y="45720"/>
                  </a:cubicBezTo>
                  <a:lnTo>
                    <a:pt x="45720" y="45720"/>
                  </a:lnTo>
                  <a:lnTo>
                    <a:pt x="45720" y="255211"/>
                  </a:lnTo>
                  <a:cubicBezTo>
                    <a:pt x="45720" y="261523"/>
                    <a:pt x="43161" y="267239"/>
                    <a:pt x="39024" y="2713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grpSp>
      <p:grpSp>
        <p:nvGrpSpPr>
          <p:cNvPr id="283" name="Google Shape;283;p19"/>
          <p:cNvGrpSpPr/>
          <p:nvPr/>
        </p:nvGrpSpPr>
        <p:grpSpPr>
          <a:xfrm>
            <a:off x="9232977" y="3005157"/>
            <a:ext cx="657186" cy="657186"/>
            <a:chOff x="1330591" y="3675083"/>
            <a:chExt cx="787340" cy="787340"/>
          </a:xfrm>
        </p:grpSpPr>
        <p:sp>
          <p:nvSpPr>
            <p:cNvPr id="284" name="Google Shape;284;p19"/>
            <p:cNvSpPr/>
            <p:nvPr/>
          </p:nvSpPr>
          <p:spPr>
            <a:xfrm>
              <a:off x="1330591" y="3675083"/>
              <a:ext cx="787340" cy="787340"/>
            </a:xfrm>
            <a:prstGeom prst="donut">
              <a:avLst>
                <a:gd name="adj" fmla="val 4704"/>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285" name="Google Shape;285;p19"/>
            <p:cNvSpPr/>
            <p:nvPr/>
          </p:nvSpPr>
          <p:spPr>
            <a:xfrm rot="-8100000">
              <a:off x="1586234" y="3855762"/>
              <a:ext cx="276054" cy="278071"/>
            </a:xfrm>
            <a:custGeom>
              <a:avLst/>
              <a:gdLst/>
              <a:ahLst/>
              <a:cxnLst/>
              <a:rect l="l" t="t" r="r" b="b"/>
              <a:pathLst>
                <a:path w="276054" h="278071" extrusionOk="0">
                  <a:moveTo>
                    <a:pt x="39024" y="271375"/>
                  </a:moveTo>
                  <a:cubicBezTo>
                    <a:pt x="34888" y="275512"/>
                    <a:pt x="29172" y="278071"/>
                    <a:pt x="22860" y="278071"/>
                  </a:cubicBezTo>
                  <a:cubicBezTo>
                    <a:pt x="10235" y="278071"/>
                    <a:pt x="0" y="267836"/>
                    <a:pt x="0" y="255211"/>
                  </a:cubicBezTo>
                  <a:lnTo>
                    <a:pt x="0" y="26611"/>
                  </a:lnTo>
                  <a:cubicBezTo>
                    <a:pt x="0" y="20299"/>
                    <a:pt x="2559" y="14583"/>
                    <a:pt x="6696" y="10447"/>
                  </a:cubicBezTo>
                  <a:lnTo>
                    <a:pt x="6913" y="10356"/>
                  </a:lnTo>
                  <a:lnTo>
                    <a:pt x="8430" y="6696"/>
                  </a:lnTo>
                  <a:cubicBezTo>
                    <a:pt x="12567" y="2559"/>
                    <a:pt x="18282" y="0"/>
                    <a:pt x="24594" y="0"/>
                  </a:cubicBezTo>
                  <a:lnTo>
                    <a:pt x="253194" y="0"/>
                  </a:lnTo>
                  <a:cubicBezTo>
                    <a:pt x="265819" y="0"/>
                    <a:pt x="276054" y="10235"/>
                    <a:pt x="276054" y="22860"/>
                  </a:cubicBezTo>
                  <a:cubicBezTo>
                    <a:pt x="276054" y="35485"/>
                    <a:pt x="265819" y="45720"/>
                    <a:pt x="253194" y="45720"/>
                  </a:cubicBezTo>
                  <a:lnTo>
                    <a:pt x="45720" y="45720"/>
                  </a:lnTo>
                  <a:lnTo>
                    <a:pt x="45720" y="255211"/>
                  </a:lnTo>
                  <a:cubicBezTo>
                    <a:pt x="45720" y="261523"/>
                    <a:pt x="43161" y="267239"/>
                    <a:pt x="39024" y="2713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grpSp>
      <p:sp>
        <p:nvSpPr>
          <p:cNvPr id="4" name="Arrow: Chevron 3">
            <a:extLst>
              <a:ext uri="{FF2B5EF4-FFF2-40B4-BE49-F238E27FC236}">
                <a16:creationId xmlns:a16="http://schemas.microsoft.com/office/drawing/2014/main" id="{A8AD887A-8763-2991-7645-FE79E84CB3D9}"/>
              </a:ext>
            </a:extLst>
          </p:cNvPr>
          <p:cNvSpPr/>
          <p:nvPr/>
        </p:nvSpPr>
        <p:spPr>
          <a:xfrm>
            <a:off x="1181232" y="2195279"/>
            <a:ext cx="4071865"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1. Define the Big Picture </a:t>
            </a:r>
          </a:p>
        </p:txBody>
      </p:sp>
      <p:sp>
        <p:nvSpPr>
          <p:cNvPr id="5" name="Arrow: Chevron 4">
            <a:extLst>
              <a:ext uri="{FF2B5EF4-FFF2-40B4-BE49-F238E27FC236}">
                <a16:creationId xmlns:a16="http://schemas.microsoft.com/office/drawing/2014/main" id="{535277D3-0D85-C317-5039-4EE014878AE3}"/>
              </a:ext>
            </a:extLst>
          </p:cNvPr>
          <p:cNvSpPr/>
          <p:nvPr/>
        </p:nvSpPr>
        <p:spPr>
          <a:xfrm>
            <a:off x="1181232" y="3513423"/>
            <a:ext cx="3957696"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2. Breaking Down the Goal</a:t>
            </a:r>
            <a:endParaRPr lang="en-US" sz="1400" b="1" dirty="0">
              <a:solidFill>
                <a:schemeClr val="bg1"/>
              </a:solidFill>
              <a:latin typeface="+mj-lt"/>
            </a:endParaRPr>
          </a:p>
        </p:txBody>
      </p:sp>
      <p:sp>
        <p:nvSpPr>
          <p:cNvPr id="7" name="Arrow: Chevron 6">
            <a:extLst>
              <a:ext uri="{FF2B5EF4-FFF2-40B4-BE49-F238E27FC236}">
                <a16:creationId xmlns:a16="http://schemas.microsoft.com/office/drawing/2014/main" id="{7ECB7764-8EAE-DE25-CC63-786D7C84560F}"/>
              </a:ext>
            </a:extLst>
          </p:cNvPr>
          <p:cNvSpPr/>
          <p:nvPr/>
        </p:nvSpPr>
        <p:spPr>
          <a:xfrm>
            <a:off x="1098936" y="4900390"/>
            <a:ext cx="4039992"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3. Developing Plans for Each Sub-Goal</a:t>
            </a:r>
            <a:endParaRPr lang="en-US" sz="1400" b="1" dirty="0">
              <a:solidFill>
                <a:schemeClr val="bg1"/>
              </a:solidFill>
              <a:latin typeface="+mj-lt"/>
            </a:endParaRPr>
          </a:p>
        </p:txBody>
      </p:sp>
      <p:sp>
        <p:nvSpPr>
          <p:cNvPr id="8" name="Arrow: Chevron 7">
            <a:extLst>
              <a:ext uri="{FF2B5EF4-FFF2-40B4-BE49-F238E27FC236}">
                <a16:creationId xmlns:a16="http://schemas.microsoft.com/office/drawing/2014/main" id="{BA4BCC09-4808-CF4E-AEF3-601FBFE71F05}"/>
              </a:ext>
            </a:extLst>
          </p:cNvPr>
          <p:cNvSpPr/>
          <p:nvPr/>
        </p:nvSpPr>
        <p:spPr>
          <a:xfrm>
            <a:off x="6838320" y="2755791"/>
            <a:ext cx="3573648"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4. Implementation and Delegation</a:t>
            </a:r>
            <a:endParaRPr lang="en-US" sz="1400" b="1" dirty="0">
              <a:solidFill>
                <a:schemeClr val="bg1"/>
              </a:solidFill>
              <a:latin typeface="+mj-lt"/>
            </a:endParaRPr>
          </a:p>
        </p:txBody>
      </p:sp>
      <p:sp>
        <p:nvSpPr>
          <p:cNvPr id="14" name="Arrow: Chevron 13">
            <a:extLst>
              <a:ext uri="{FF2B5EF4-FFF2-40B4-BE49-F238E27FC236}">
                <a16:creationId xmlns:a16="http://schemas.microsoft.com/office/drawing/2014/main" id="{C4A27A8C-047A-E9DA-73AB-205BF5E7B45D}"/>
              </a:ext>
            </a:extLst>
          </p:cNvPr>
          <p:cNvSpPr/>
          <p:nvPr/>
        </p:nvSpPr>
        <p:spPr>
          <a:xfrm>
            <a:off x="6838320" y="4346539"/>
            <a:ext cx="3573648"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5. Monitoring and Adjusting</a:t>
            </a:r>
            <a:endParaRPr lang="en-US" sz="1400" b="1"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90504-A5BC-9BD6-6931-93D0B107DD9E}"/>
              </a:ext>
            </a:extLst>
          </p:cNvPr>
          <p:cNvSpPr txBox="1"/>
          <p:nvPr/>
        </p:nvSpPr>
        <p:spPr>
          <a:xfrm>
            <a:off x="1078993" y="3264408"/>
            <a:ext cx="4937759" cy="1446550"/>
          </a:xfrm>
          <a:prstGeom prst="rect">
            <a:avLst/>
          </a:prstGeom>
          <a:noFill/>
        </p:spPr>
        <p:txBody>
          <a:bodyPr wrap="square" rtlCol="0">
            <a:spAutoFit/>
          </a:bodyPr>
          <a:lstStyle/>
          <a:p>
            <a:r>
              <a:rPr lang="en-US" sz="4400" b="1" dirty="0">
                <a:latin typeface="Trebuchet MS" panose="020B0603020202020204" pitchFamily="34" charset="0"/>
              </a:rPr>
              <a:t>How the </a:t>
            </a:r>
            <a:r>
              <a:rPr lang="en-US" sz="4400" b="1" dirty="0" err="1">
                <a:latin typeface="Trebuchet MS" panose="020B0603020202020204" pitchFamily="34" charset="0"/>
              </a:rPr>
              <a:t>Topdown</a:t>
            </a:r>
            <a:r>
              <a:rPr lang="en-US" sz="4400" b="1" dirty="0">
                <a:latin typeface="Trebuchet MS" panose="020B0603020202020204" pitchFamily="34" charset="0"/>
              </a:rPr>
              <a:t> approach works </a:t>
            </a:r>
          </a:p>
        </p:txBody>
      </p:sp>
      <p:pic>
        <p:nvPicPr>
          <p:cNvPr id="3074" name="Picture 2" descr="MacBook Pro">
            <a:extLst>
              <a:ext uri="{FF2B5EF4-FFF2-40B4-BE49-F238E27FC236}">
                <a16:creationId xmlns:a16="http://schemas.microsoft.com/office/drawing/2014/main" id="{209B8ABE-63E5-4C51-E6AB-609AFB97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36" y="1943682"/>
            <a:ext cx="3446526" cy="353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4E5FC-2A58-ED14-9659-3E88ADDBE4EA}"/>
              </a:ext>
            </a:extLst>
          </p:cNvPr>
          <p:cNvSpPr txBox="1"/>
          <p:nvPr/>
        </p:nvSpPr>
        <p:spPr>
          <a:xfrm>
            <a:off x="1376125" y="1239436"/>
            <a:ext cx="8863175" cy="738664"/>
          </a:xfrm>
          <a:prstGeom prst="rect">
            <a:avLst/>
          </a:prstGeom>
          <a:noFill/>
        </p:spPr>
        <p:txBody>
          <a:bodyPr wrap="square" rtlCol="0">
            <a:spAutoFit/>
          </a:bodyPr>
          <a:lstStyle/>
          <a:p>
            <a:r>
              <a:rPr lang="en-US" b="1" i="0" dirty="0">
                <a:solidFill>
                  <a:srgbClr val="DE4F45"/>
                </a:solidFill>
                <a:effectLst/>
                <a:latin typeface="Söhne"/>
              </a:rPr>
              <a:t>A top-down approach in a hierarchy system refers to the organizational structure where decisions and directives flow from the top-level management down to the lower levels. This hierarchical structure typically consists of different levels or layers, each with its own set of responsibilities and authority.</a:t>
            </a:r>
            <a:endParaRPr lang="en-US" b="1" dirty="0">
              <a:solidFill>
                <a:srgbClr val="DE4F45"/>
              </a:solidFill>
            </a:endParaRPr>
          </a:p>
        </p:txBody>
      </p:sp>
      <p:pic>
        <p:nvPicPr>
          <p:cNvPr id="4100" name="Picture 4" descr="CCPLUS MEDIA | 5 Principles of Good Website Design">
            <a:extLst>
              <a:ext uri="{FF2B5EF4-FFF2-40B4-BE49-F238E27FC236}">
                <a16:creationId xmlns:a16="http://schemas.microsoft.com/office/drawing/2014/main" id="{F99E8C25-A58A-B845-FE91-8E1E8046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52" y="2051252"/>
            <a:ext cx="7697976" cy="3344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4BAF01-30BD-B87C-9747-771D7EEEF03D}"/>
              </a:ext>
            </a:extLst>
          </p:cNvPr>
          <p:cNvSpPr txBox="1"/>
          <p:nvPr/>
        </p:nvSpPr>
        <p:spPr>
          <a:xfrm>
            <a:off x="4389120" y="5381884"/>
            <a:ext cx="2185214" cy="307777"/>
          </a:xfrm>
          <a:prstGeom prst="rect">
            <a:avLst/>
          </a:prstGeom>
          <a:noFill/>
        </p:spPr>
        <p:txBody>
          <a:bodyPr wrap="none" rtlCol="0">
            <a:spAutoFit/>
          </a:bodyPr>
          <a:lstStyle/>
          <a:p>
            <a:r>
              <a:rPr lang="en-US" i="1" dirty="0"/>
              <a:t>Hierarchy System image </a:t>
            </a:r>
          </a:p>
        </p:txBody>
      </p:sp>
    </p:spTree>
    <p:extLst>
      <p:ext uri="{BB962C8B-B14F-4D97-AF65-F5344CB8AC3E}">
        <p14:creationId xmlns:p14="http://schemas.microsoft.com/office/powerpoint/2010/main" val="39339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E0CAF-6DB2-B8DD-DFCD-B71D794600DD}"/>
              </a:ext>
            </a:extLst>
          </p:cNvPr>
          <p:cNvSpPr txBox="1"/>
          <p:nvPr/>
        </p:nvSpPr>
        <p:spPr>
          <a:xfrm>
            <a:off x="813816" y="2828835"/>
            <a:ext cx="6281928" cy="1446550"/>
          </a:xfrm>
          <a:prstGeom prst="rect">
            <a:avLst/>
          </a:prstGeom>
          <a:noFill/>
        </p:spPr>
        <p:txBody>
          <a:bodyPr wrap="square" rtlCol="0">
            <a:spAutoFit/>
          </a:bodyPr>
          <a:lstStyle/>
          <a:p>
            <a:r>
              <a:rPr lang="en-US" sz="4400" b="1" dirty="0" err="1">
                <a:latin typeface="Trebuchet MS" panose="020B0603020202020204" pitchFamily="34" charset="0"/>
              </a:rPr>
              <a:t>Topdown</a:t>
            </a:r>
            <a:r>
              <a:rPr lang="en-US" sz="4400" b="1" dirty="0">
                <a:latin typeface="Trebuchet MS" panose="020B0603020202020204" pitchFamily="34" charset="0"/>
              </a:rPr>
              <a:t> approach vs Bottom up approach</a:t>
            </a:r>
          </a:p>
        </p:txBody>
      </p:sp>
      <p:pic>
        <p:nvPicPr>
          <p:cNvPr id="5122" name="Picture 2" descr="Cropped and focused image of a businessman's hands holding a pen and pointing at a tablet touchpad screen on a desk.">
            <a:extLst>
              <a:ext uri="{FF2B5EF4-FFF2-40B4-BE49-F238E27FC236}">
                <a16:creationId xmlns:a16="http://schemas.microsoft.com/office/drawing/2014/main" id="{CF7ABAC3-10C2-AFBB-508C-EE7C665FB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744" y="1307592"/>
            <a:ext cx="2758440" cy="421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ottom-Up vs Top-Down Approach: What's the Difference?">
            <a:extLst>
              <a:ext uri="{FF2B5EF4-FFF2-40B4-BE49-F238E27FC236}">
                <a16:creationId xmlns:a16="http://schemas.microsoft.com/office/drawing/2014/main" id="{2B254E16-5C42-8D7C-326B-D259B1C0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952" y="758952"/>
            <a:ext cx="6117336" cy="5413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BEC71C-EAC5-D296-7876-8A526DB1254F}"/>
              </a:ext>
            </a:extLst>
          </p:cNvPr>
          <p:cNvSpPr txBox="1"/>
          <p:nvPr/>
        </p:nvSpPr>
        <p:spPr>
          <a:xfrm>
            <a:off x="886968" y="905256"/>
            <a:ext cx="3818674" cy="523220"/>
          </a:xfrm>
          <a:prstGeom prst="rect">
            <a:avLst/>
          </a:prstGeom>
          <a:noFill/>
        </p:spPr>
        <p:txBody>
          <a:bodyPr wrap="none" rtlCol="0">
            <a:spAutoFit/>
          </a:bodyPr>
          <a:lstStyle/>
          <a:p>
            <a:r>
              <a:rPr lang="en-US" sz="2800" b="1" dirty="0" err="1">
                <a:solidFill>
                  <a:srgbClr val="DE4F45"/>
                </a:solidFill>
              </a:rPr>
              <a:t>Topdown</a:t>
            </a:r>
            <a:r>
              <a:rPr lang="en-US" sz="2800" b="1" dirty="0">
                <a:solidFill>
                  <a:srgbClr val="DE4F45"/>
                </a:solidFill>
              </a:rPr>
              <a:t> approach : </a:t>
            </a:r>
          </a:p>
        </p:txBody>
      </p:sp>
      <p:sp>
        <p:nvSpPr>
          <p:cNvPr id="3" name="TextBox 2">
            <a:extLst>
              <a:ext uri="{FF2B5EF4-FFF2-40B4-BE49-F238E27FC236}">
                <a16:creationId xmlns:a16="http://schemas.microsoft.com/office/drawing/2014/main" id="{26C1207D-9EDE-E015-8918-7C2B9A918A5A}"/>
              </a:ext>
            </a:extLst>
          </p:cNvPr>
          <p:cNvSpPr txBox="1"/>
          <p:nvPr/>
        </p:nvSpPr>
        <p:spPr>
          <a:xfrm>
            <a:off x="886968" y="2066544"/>
            <a:ext cx="4988099" cy="3323987"/>
          </a:xfrm>
          <a:prstGeom prst="rect">
            <a:avLst/>
          </a:prstGeom>
          <a:noFill/>
        </p:spPr>
        <p:txBody>
          <a:bodyPr wrap="square" rtlCol="0">
            <a:spAutoFit/>
          </a:bodyPr>
          <a:lstStyle/>
          <a:p>
            <a:pPr marL="285750" indent="-285750">
              <a:buFont typeface="Arial" panose="020B0604020202020204" pitchFamily="34" charset="0"/>
              <a:buChar char="•"/>
            </a:pPr>
            <a:r>
              <a:rPr lang="en-US" b="1" dirty="0"/>
              <a:t>Start Point: </a:t>
            </a:r>
            <a:r>
              <a:rPr lang="en-US" dirty="0"/>
              <a:t>Begins with a broad, comprehensive system or idea. </a:t>
            </a:r>
          </a:p>
          <a:p>
            <a:pPr marL="285750" indent="-285750">
              <a:buFont typeface="Arial" panose="020B0604020202020204" pitchFamily="34" charset="0"/>
              <a:buChar char="•"/>
            </a:pPr>
            <a:r>
              <a:rPr lang="en-US" b="1" dirty="0"/>
              <a:t>Decomposition: </a:t>
            </a:r>
            <a:r>
              <a:rPr lang="en-US" dirty="0"/>
              <a:t>The system is broken down into smaller, more manageable parts.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Focus: </a:t>
            </a:r>
            <a:r>
              <a:rPr lang="en-US" dirty="0"/>
              <a:t>Emphasizes the final outcome or the overall goal from the beginning.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Implementation: </a:t>
            </a:r>
            <a:r>
              <a:rPr lang="en-US" dirty="0"/>
              <a:t>Components are developed in sequence, typically after the overall design or plan is completed.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Integration: </a:t>
            </a:r>
            <a:r>
              <a:rPr lang="en-US" dirty="0"/>
              <a:t>Individual components are integrated into the larger system, often after they have been developed.</a:t>
            </a:r>
          </a:p>
          <a:p>
            <a:endParaRPr lang="en-US" dirty="0"/>
          </a:p>
        </p:txBody>
      </p:sp>
    </p:spTree>
    <p:extLst>
      <p:ext uri="{BB962C8B-B14F-4D97-AF65-F5344CB8AC3E}">
        <p14:creationId xmlns:p14="http://schemas.microsoft.com/office/powerpoint/2010/main" val="29853574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479</Words>
  <Application>Microsoft Office PowerPoint</Application>
  <PresentationFormat>Widescreen</PresentationFormat>
  <Paragraphs>62</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Söhne</vt:lpstr>
      <vt:lpstr>Trebuchet MS</vt:lpstr>
      <vt:lpstr>Twentieth 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Tung</dc:creator>
  <cp:lastModifiedBy>Tung Bui</cp:lastModifiedBy>
  <cp:revision>4</cp:revision>
  <dcterms:modified xsi:type="dcterms:W3CDTF">2024-01-17T15:29:31Z</dcterms:modified>
</cp:coreProperties>
</file>