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60"/>
  </p:notesMasterIdLst>
  <p:sldIdLst>
    <p:sldId id="256" r:id="rId2"/>
    <p:sldId id="257" r:id="rId3"/>
    <p:sldId id="316" r:id="rId4"/>
    <p:sldId id="320" r:id="rId5"/>
    <p:sldId id="317" r:id="rId6"/>
    <p:sldId id="258" r:id="rId7"/>
    <p:sldId id="321" r:id="rId8"/>
    <p:sldId id="318" r:id="rId9"/>
    <p:sldId id="322" r:id="rId10"/>
    <p:sldId id="319" r:id="rId11"/>
    <p:sldId id="360" r:id="rId12"/>
    <p:sldId id="323" r:id="rId13"/>
    <p:sldId id="325" r:id="rId14"/>
    <p:sldId id="296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3" r:id="rId24"/>
    <p:sldId id="335" r:id="rId25"/>
    <p:sldId id="324" r:id="rId26"/>
    <p:sldId id="336" r:id="rId27"/>
    <p:sldId id="338" r:id="rId28"/>
    <p:sldId id="337" r:id="rId29"/>
    <p:sldId id="339" r:id="rId30"/>
    <p:sldId id="343" r:id="rId31"/>
    <p:sldId id="344" r:id="rId32"/>
    <p:sldId id="358" r:id="rId33"/>
    <p:sldId id="341" r:id="rId34"/>
    <p:sldId id="342" r:id="rId35"/>
    <p:sldId id="345" r:id="rId36"/>
    <p:sldId id="346" r:id="rId37"/>
    <p:sldId id="347" r:id="rId38"/>
    <p:sldId id="348" r:id="rId39"/>
    <p:sldId id="349" r:id="rId40"/>
    <p:sldId id="355" r:id="rId41"/>
    <p:sldId id="350" r:id="rId42"/>
    <p:sldId id="359" r:id="rId43"/>
    <p:sldId id="301" r:id="rId44"/>
    <p:sldId id="302" r:id="rId45"/>
    <p:sldId id="303" r:id="rId46"/>
    <p:sldId id="304" r:id="rId47"/>
    <p:sldId id="305" r:id="rId48"/>
    <p:sldId id="351" r:id="rId49"/>
    <p:sldId id="356" r:id="rId50"/>
    <p:sldId id="282" r:id="rId51"/>
    <p:sldId id="352" r:id="rId52"/>
    <p:sldId id="357" r:id="rId53"/>
    <p:sldId id="353" r:id="rId54"/>
    <p:sldId id="354" r:id="rId55"/>
    <p:sldId id="286" r:id="rId56"/>
    <p:sldId id="287" r:id="rId57"/>
    <p:sldId id="288" r:id="rId58"/>
    <p:sldId id="289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B734FC-06CE-FC43-A318-9D4B41E56D3A}">
          <p14:sldIdLst>
            <p14:sldId id="256"/>
          </p14:sldIdLst>
        </p14:section>
        <p14:section name="介绍" id="{6F89F1FA-2209-804A-9A81-C0AA0CA99EF6}">
          <p14:sldIdLst>
            <p14:sldId id="257"/>
            <p14:sldId id="316"/>
            <p14:sldId id="320"/>
            <p14:sldId id="317"/>
          </p14:sldIdLst>
        </p14:section>
        <p14:section name="目录" id="{F27A442D-3183-B24B-A24B-B34D192F93F0}">
          <p14:sldIdLst>
            <p14:sldId id="258"/>
          </p14:sldIdLst>
        </p14:section>
        <p14:section name="基础方案" id="{6CE3DAF6-44A0-5649-8F59-01355F6A3123}">
          <p14:sldIdLst>
            <p14:sldId id="321"/>
            <p14:sldId id="318"/>
            <p14:sldId id="322"/>
            <p14:sldId id="319"/>
            <p14:sldId id="360"/>
            <p14:sldId id="323"/>
            <p14:sldId id="325"/>
            <p14:sldId id="296"/>
            <p14:sldId id="326"/>
            <p14:sldId id="327"/>
            <p14:sldId id="328"/>
            <p14:sldId id="329"/>
            <p14:sldId id="330"/>
            <p14:sldId id="331"/>
            <p14:sldId id="332"/>
            <p14:sldId id="334"/>
            <p14:sldId id="333"/>
            <p14:sldId id="335"/>
            <p14:sldId id="324"/>
            <p14:sldId id="336"/>
            <p14:sldId id="338"/>
            <p14:sldId id="337"/>
            <p14:sldId id="339"/>
            <p14:sldId id="343"/>
            <p14:sldId id="344"/>
            <p14:sldId id="358"/>
            <p14:sldId id="341"/>
            <p14:sldId id="342"/>
            <p14:sldId id="345"/>
            <p14:sldId id="346"/>
            <p14:sldId id="347"/>
          </p14:sldIdLst>
        </p14:section>
        <p14:section name="应用与扩展" id="{744B792A-95C1-CB4F-ABB0-E34B2DB8B312}">
          <p14:sldIdLst>
            <p14:sldId id="348"/>
            <p14:sldId id="349"/>
            <p14:sldId id="355"/>
            <p14:sldId id="350"/>
            <p14:sldId id="359"/>
            <p14:sldId id="301"/>
            <p14:sldId id="302"/>
            <p14:sldId id="303"/>
            <p14:sldId id="304"/>
            <p14:sldId id="305"/>
            <p14:sldId id="351"/>
            <p14:sldId id="356"/>
            <p14:sldId id="282"/>
            <p14:sldId id="352"/>
            <p14:sldId id="357"/>
            <p14:sldId id="353"/>
            <p14:sldId id="354"/>
          </p14:sldIdLst>
        </p14:section>
        <p14:section name="未来展望" id="{CB7EEA21-A209-B14A-A93A-0C12A1A8C5B8}">
          <p14:sldIdLst>
            <p14:sldId id="286"/>
            <p14:sldId id="287"/>
            <p14:sldId id="288"/>
          </p14:sldIdLst>
        </p14:section>
        <p14:section name="结束" id="{81EDAE21-13AA-EB4D-92B0-7F1D0D698470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4" autoAdjust="0"/>
  </p:normalViewPr>
  <p:slideViewPr>
    <p:cSldViewPr snapToGrid="0" snapToObjects="1">
      <p:cViewPr>
        <p:scale>
          <a:sx n="81" d="100"/>
          <a:sy n="81" d="100"/>
        </p:scale>
        <p:origin x="-145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247C3-3F42-4849-AE45-2BEA24A964E1}" type="datetimeFigureOut">
              <a:rPr kumimoji="1" lang="zh-CN" altLang="en-US" smtClean="0"/>
              <a:t>15/12/19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C558-80C8-5849-AF91-CDD6F98350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3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247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56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56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5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84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这个需求，通过搭建一个文案服务平台能够逐渐被满足。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通过文案平台，将文案统一管理起来，通过友好的交互界面进行文案的管理和维护。维护好的文案再通过文案服务和应用客户端快速的同步到应用端。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这种方式，打破了框架、平台的限制，让文案成为一种可以自由使用的资源、数据。除了可以简单的支持和扩展语种，也可以基于文案服务和内部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，定制、扩展更多功能。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6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26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通过提供一个平台，将文案统一管理。通过提供友好的交互界面，可以便捷的管理和维护文案。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2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这是对原有前端将文案维护在本地文件里的方式的优化。文案被统一管理和维护，避免直接修改本地文件，降低了维护的成本。另外，文案也会被自动同步到本地文件，避免修改未同步到本地。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5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需要文案服务，通过文案服务，应用端获取文案数据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95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将文案的</a:t>
            </a:r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扩展为</a:t>
            </a:r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，让前端同学在使用时，可以细化到指定的文案颗粒，减少输出文案数量。同时，能够保持文案的同步更新，包括增删改。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69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前提，文案都在美杜莎里了，需要修改对应的文案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26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5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7C558-80C8-5849-AF91-CDD6F983500A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5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15/12/19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9064" y="2094997"/>
            <a:ext cx="6480048" cy="183751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国际化文案解决方案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064" y="4106159"/>
            <a:ext cx="6480048" cy="580156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sz="3200" dirty="0" smtClean="0"/>
              <a:t>黎敏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066" y="1542804"/>
            <a:ext cx="3959985" cy="125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3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6526"/>
            <a:ext cx="3162300" cy="1103997"/>
          </a:xfrm>
          <a:prstGeom prst="rect">
            <a:avLst/>
          </a:prstGeom>
        </p:spPr>
      </p:pic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43" y="996527"/>
            <a:ext cx="3263900" cy="1104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57376"/>
            <a:ext cx="3225800" cy="26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4718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多个资源文件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85985" y="30232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单个资源文件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2308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85985" y="3399588"/>
            <a:ext cx="41857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优点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KV</a:t>
            </a:r>
            <a:r>
              <a:rPr kumimoji="1" lang="zh-CN" altLang="en-US" sz="2400" dirty="0" smtClean="0"/>
              <a:t>存储，可复用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支持扩展多语言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以业务为纬度</a:t>
            </a:r>
            <a:r>
              <a:rPr kumimoji="1" lang="zh-CN" altLang="en-US" sz="2400" dirty="0" smtClean="0"/>
              <a:t>，降低维护</a:t>
            </a:r>
            <a:r>
              <a:rPr kumimoji="1" lang="zh-CN" altLang="en-US" sz="2400" dirty="0" smtClean="0"/>
              <a:t>成本</a:t>
            </a:r>
            <a:endParaRPr kumimoji="1" lang="en-US" altLang="zh-CN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981124" y="3402537"/>
            <a:ext cx="26468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缺点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跨文件</a:t>
            </a:r>
            <a:r>
              <a:rPr kumimoji="1" lang="zh-CN" altLang="en-US" sz="2400" dirty="0" smtClean="0"/>
              <a:t>查询效率低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用户端生效慢</a:t>
            </a:r>
            <a:endParaRPr kumimoji="1" lang="en-US" altLang="zh-CN" sz="2400" dirty="0" smtClean="0"/>
          </a:p>
        </p:txBody>
      </p:sp>
      <p:cxnSp>
        <p:nvCxnSpPr>
          <p:cNvPr id="11" name="直线连接符 10"/>
          <p:cNvCxnSpPr/>
          <p:nvPr/>
        </p:nvCxnSpPr>
        <p:spPr>
          <a:xfrm>
            <a:off x="4808963" y="3612870"/>
            <a:ext cx="0" cy="2663853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85" y="509274"/>
            <a:ext cx="4584700" cy="1028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5" y="1689768"/>
            <a:ext cx="6832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3114" y="117599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需要解决的问题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802932" y="2226547"/>
            <a:ext cx="30572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降低文案维护成本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快速支持多语言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提高文案生效</a:t>
            </a:r>
            <a:r>
              <a:rPr kumimoji="1" lang="zh-CN" altLang="en-US" sz="2800" dirty="0" smtClean="0"/>
              <a:t>速度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97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3114" y="11759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解决办法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646155" y="2038388"/>
            <a:ext cx="23391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KV</a:t>
            </a:r>
            <a:r>
              <a:rPr kumimoji="1" lang="zh-CN" altLang="en-US" sz="2400" dirty="0" smtClean="0"/>
              <a:t>存储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增加多语言纬度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增加业务纬度</a:t>
            </a:r>
            <a:endParaRPr kumimoji="1" lang="en-US" altLang="zh-CN" sz="2400" dirty="0"/>
          </a:p>
        </p:txBody>
      </p:sp>
      <p:sp>
        <p:nvSpPr>
          <p:cNvPr id="6" name="罐形 5"/>
          <p:cNvSpPr/>
          <p:nvPr/>
        </p:nvSpPr>
        <p:spPr>
          <a:xfrm>
            <a:off x="6731483" y="3977380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罐形 3"/>
          <p:cNvSpPr/>
          <p:nvPr/>
        </p:nvSpPr>
        <p:spPr>
          <a:xfrm>
            <a:off x="6082935" y="4296295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16925" y="1771832"/>
            <a:ext cx="3025790" cy="252446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5" idx="3"/>
            <a:endCxn id="4" idx="1"/>
          </p:cNvCxnSpPr>
          <p:nvPr/>
        </p:nvCxnSpPr>
        <p:spPr>
          <a:xfrm>
            <a:off x="4342715" y="3034063"/>
            <a:ext cx="2197420" cy="1262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01585" y="35628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数据库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016856" y="34495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存储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342715" y="18537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融合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3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dirty="0" smtClean="0">
                <a:solidFill>
                  <a:srgbClr val="FFFFFF"/>
                </a:solidFill>
              </a:rPr>
              <a:t>UI</a:t>
            </a:r>
            <a:r>
              <a:rPr kumimoji="1" lang="zh-CN" altLang="en-US" sz="3600" dirty="0" smtClean="0">
                <a:solidFill>
                  <a:srgbClr val="FFFFFF"/>
                </a:solidFill>
              </a:rPr>
              <a:t>化管理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4367" y="5748567"/>
            <a:ext cx="6431695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4366" y="1611238"/>
            <a:ext cx="6431695" cy="397347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06510" y="1802385"/>
            <a:ext cx="628148" cy="1338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文案新增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06510" y="3388512"/>
            <a:ext cx="628148" cy="1338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文案修改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96302" y="1802385"/>
            <a:ext cx="628148" cy="1338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文案删除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296302" y="3388512"/>
            <a:ext cx="628148" cy="1338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文案历史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249989" y="1802385"/>
            <a:ext cx="641804" cy="13381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批量导入导出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19526" y="1802387"/>
            <a:ext cx="1433817" cy="4915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key</a:t>
            </a:r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19526" y="2526080"/>
            <a:ext cx="1433817" cy="7100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namespace</a:t>
            </a:r>
            <a:r>
              <a:rPr kumimoji="1" lang="zh-CN" altLang="en-US" dirty="0" smtClean="0"/>
              <a:t>查询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9526" y="3481903"/>
            <a:ext cx="1433817" cy="50521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应用查询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219526" y="4219242"/>
            <a:ext cx="1433817" cy="5074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分组查询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06512" y="4929291"/>
            <a:ext cx="5940097" cy="45060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824549" y="30722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</a:t>
            </a:r>
            <a:endParaRPr kumimoji="1" lang="en-US" altLang="zh-CN" dirty="0" smtClean="0"/>
          </a:p>
          <a:p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40103" y="1802388"/>
            <a:ext cx="1406505" cy="292427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控制面板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52182" y="3388512"/>
            <a:ext cx="641804" cy="13381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翻译引擎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14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查询</a:t>
            </a:r>
            <a:endParaRPr kumimoji="1"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795"/>
            <a:ext cx="9144000" cy="44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3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添加多语言文案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2634"/>
          <a:stretch/>
        </p:blipFill>
        <p:spPr>
          <a:xfrm>
            <a:off x="0" y="1885297"/>
            <a:ext cx="9144000" cy="4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批量导入文案</a:t>
            </a:r>
            <a:endParaRPr kumimoji="1"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2896"/>
          <a:stretch/>
        </p:blipFill>
        <p:spPr>
          <a:xfrm>
            <a:off x="0" y="1911325"/>
            <a:ext cx="9144000" cy="43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导出业务文案</a:t>
            </a:r>
            <a:endParaRPr kumimoji="1"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2642"/>
          <a:stretch/>
        </p:blipFill>
        <p:spPr>
          <a:xfrm>
            <a:off x="0" y="1795877"/>
            <a:ext cx="9144000" cy="4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8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35973" y="312030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文案资源文件怎么办？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5644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32071" y="1474284"/>
            <a:ext cx="2754236" cy="566739"/>
          </a:xfrm>
        </p:spPr>
        <p:txBody>
          <a:bodyPr>
            <a:noAutofit/>
          </a:bodyPr>
          <a:lstStyle/>
          <a:p>
            <a:r>
              <a:rPr kumimoji="1" lang="zh-CN" altLang="en-US" sz="2800" dirty="0" smtClean="0"/>
              <a:t>黎</a:t>
            </a:r>
            <a:r>
              <a:rPr kumimoji="1" lang="zh-CN" altLang="en-US" sz="2800" dirty="0" smtClean="0"/>
              <a:t>敏</a:t>
            </a:r>
            <a:endParaRPr kumimoji="1" lang="zh-CN" altLang="en-US" sz="2800" dirty="0"/>
          </a:p>
        </p:txBody>
      </p:sp>
      <p:pic>
        <p:nvPicPr>
          <p:cNvPr id="7" name="图片占位符 6" descr="image.jpeg"/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r="19515"/>
          <a:stretch/>
        </p:blipFill>
        <p:spPr>
          <a:xfrm>
            <a:off x="742159" y="1413105"/>
            <a:ext cx="3239987" cy="3239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4332071" y="2326143"/>
            <a:ext cx="3867350" cy="1062557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/>
              <a:t>阿里巴巴</a:t>
            </a:r>
            <a:r>
              <a:rPr kumimoji="1" lang="en-US" altLang="zh-CN" sz="2400" dirty="0" smtClean="0"/>
              <a:t>B2B</a:t>
            </a:r>
            <a:r>
              <a:rPr kumimoji="1" lang="zh-CN" altLang="en-US" sz="2400" dirty="0" smtClean="0"/>
              <a:t>国际站 前端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从</a:t>
            </a:r>
            <a:r>
              <a:rPr kumimoji="1" lang="en-US" altLang="zh-CN" sz="2400" dirty="0" smtClean="0"/>
              <a:t>2013</a:t>
            </a:r>
            <a:r>
              <a:rPr kumimoji="1" lang="zh-CN" altLang="en-US" sz="2400" dirty="0" smtClean="0"/>
              <a:t>年开始，致力于美杜莎的维护发展工作</a:t>
            </a:r>
            <a:endParaRPr kumimoji="1"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95" y="4546293"/>
            <a:ext cx="2931888" cy="95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095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5825" y="11516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我们需要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865643" y="2461747"/>
            <a:ext cx="521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一个获取文案的接口</a:t>
            </a:r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一个将文案写到资源文件的工具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7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文案同步到资源文件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7714" y="3681885"/>
            <a:ext cx="1425389" cy="12251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config.json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7715" y="2441768"/>
            <a:ext cx="1425388" cy="4930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本地工具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5" idx="2"/>
            <a:endCxn id="4" idx="0"/>
          </p:cNvCxnSpPr>
          <p:nvPr/>
        </p:nvCxnSpPr>
        <p:spPr>
          <a:xfrm>
            <a:off x="1510409" y="2934828"/>
            <a:ext cx="0" cy="747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10409" y="3114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48278" y="4055414"/>
            <a:ext cx="1403999" cy="4781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zh-CN" dirty="0" smtClean="0"/>
              <a:t>i18n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js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38" idx="2"/>
            <a:endCxn id="14" idx="0"/>
          </p:cNvCxnSpPr>
          <p:nvPr/>
        </p:nvCxnSpPr>
        <p:spPr>
          <a:xfrm flipH="1">
            <a:off x="4150278" y="2934827"/>
            <a:ext cx="18001" cy="1120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05946" y="33044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生成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29124" y="2950048"/>
            <a:ext cx="1799059" cy="504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zh-CN" dirty="0" smtClean="0"/>
              <a:t>i18n</a:t>
            </a:r>
            <a:r>
              <a:rPr kumimoji="1" lang="en-US" altLang="zh-CN" dirty="0" smtClean="0"/>
              <a:t>[‘</a:t>
            </a:r>
            <a:r>
              <a:rPr kumimoji="1" lang="zh-CN" altLang="en-US" dirty="0" smtClean="0"/>
              <a:t>文案</a:t>
            </a:r>
            <a:r>
              <a:rPr kumimoji="1" lang="en-US" altLang="zh-CN" dirty="0" smtClean="0"/>
              <a:t>key’]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629123" y="4309693"/>
            <a:ext cx="1799059" cy="504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i-FI" altLang="zh-CN" dirty="0" smtClean="0"/>
              <a:t>i18n</a:t>
            </a:r>
            <a:r>
              <a:rPr kumimoji="1" lang="en-US" altLang="zh-CN" dirty="0" smtClean="0"/>
              <a:t>._(‘</a:t>
            </a:r>
            <a:r>
              <a:rPr kumimoji="1" lang="zh-CN" altLang="en-US" dirty="0" smtClean="0"/>
              <a:t>语种</a:t>
            </a:r>
            <a:r>
              <a:rPr kumimoji="1" lang="en-US" altLang="zh-CN" dirty="0" smtClean="0"/>
              <a:t>’)</a:t>
            </a:r>
            <a:endParaRPr kumimoji="1" lang="zh-CN" altLang="en-US" dirty="0"/>
          </a:p>
        </p:txBody>
      </p:sp>
      <p:cxnSp>
        <p:nvCxnSpPr>
          <p:cNvPr id="26" name="肘形连接符 25"/>
          <p:cNvCxnSpPr>
            <a:stCxn id="14" idx="3"/>
            <a:endCxn id="20" idx="1"/>
          </p:cNvCxnSpPr>
          <p:nvPr/>
        </p:nvCxnSpPr>
        <p:spPr>
          <a:xfrm flipV="1">
            <a:off x="4852277" y="3202048"/>
            <a:ext cx="1776847" cy="1092424"/>
          </a:xfrm>
          <a:prstGeom prst="bentConnector3">
            <a:avLst>
              <a:gd name="adj1" fmla="val 65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4" idx="3"/>
            <a:endCxn id="22" idx="1"/>
          </p:cNvCxnSpPr>
          <p:nvPr/>
        </p:nvCxnSpPr>
        <p:spPr>
          <a:xfrm>
            <a:off x="4852275" y="4294472"/>
            <a:ext cx="1776846" cy="267221"/>
          </a:xfrm>
          <a:prstGeom prst="bentConnector3">
            <a:avLst>
              <a:gd name="adj1" fmla="val 65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3"/>
            <a:endCxn id="20" idx="3"/>
          </p:cNvCxnSpPr>
          <p:nvPr/>
        </p:nvCxnSpPr>
        <p:spPr>
          <a:xfrm flipV="1">
            <a:off x="8428182" y="3202048"/>
            <a:ext cx="1" cy="1359645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448279" y="2432661"/>
            <a:ext cx="1439999" cy="5021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cxnSp>
        <p:nvCxnSpPr>
          <p:cNvPr id="42" name="肘形连接符 41"/>
          <p:cNvCxnSpPr>
            <a:stCxn id="4" idx="3"/>
            <a:endCxn id="38" idx="1"/>
          </p:cNvCxnSpPr>
          <p:nvPr/>
        </p:nvCxnSpPr>
        <p:spPr>
          <a:xfrm flipV="1">
            <a:off x="2223103" y="2683745"/>
            <a:ext cx="1225174" cy="16107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731106" y="3289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请求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131675" y="39271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7313" y="2219190"/>
            <a:ext cx="4554360" cy="29503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24280" y="5233691"/>
            <a:ext cx="145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locale watch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6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797" y="495117"/>
            <a:ext cx="165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altLang="zh-CN" sz="2400" dirty="0" err="1" smtClean="0"/>
              <a:t>config.json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" y="942850"/>
            <a:ext cx="5346700" cy="191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96" y="2079323"/>
            <a:ext cx="44196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2652474" y="409594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i-FI" altLang="zh-CN" sz="2400" dirty="0" smtClean="0"/>
              <a:t>i18n</a:t>
            </a:r>
            <a:r>
              <a:rPr kumimoji="1" lang="en-US" altLang="zh-CN" sz="2400" dirty="0" smtClean="0"/>
              <a:t>.</a:t>
            </a:r>
            <a:r>
              <a:rPr kumimoji="1" lang="en-US" altLang="zh-CN" sz="2400" dirty="0" err="1" smtClean="0"/>
              <a:t>js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655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726" y="129448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文案平台化管理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34618" y="447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小结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75938" y="2163829"/>
            <a:ext cx="48013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优点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查询便捷 </a:t>
            </a:r>
            <a:r>
              <a:rPr kumimoji="1" lang="zh-CN" altLang="en-US" sz="2400" dirty="0">
                <a:solidFill>
                  <a:srgbClr val="FFFFFF"/>
                </a:solidFill>
              </a:rPr>
              <a:t>维护</a:t>
            </a:r>
            <a:r>
              <a:rPr kumimoji="1" lang="zh-CN" altLang="en-US" sz="2400" dirty="0" smtClean="0">
                <a:solidFill>
                  <a:srgbClr val="FFFFFF"/>
                </a:solidFill>
              </a:rPr>
              <a:t>友好 释放开发资源</a:t>
            </a:r>
            <a:endParaRPr kumimoji="1" lang="en-US" altLang="zh-CN" sz="2400" dirty="0" smtClean="0">
              <a:solidFill>
                <a:srgbClr val="FFFFFF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缺点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文案查找修改不够简便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402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726" y="12944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文案同步到资源</a:t>
            </a:r>
            <a:r>
              <a:rPr kumimoji="1" lang="zh-CN" altLang="en-US" sz="2400" dirty="0">
                <a:solidFill>
                  <a:srgbClr val="FFFFFF"/>
                </a:solidFill>
              </a:rPr>
              <a:t>文件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34618" y="447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小结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22973" y="2304949"/>
            <a:ext cx="60324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优点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避免直接修改资源文件，避免人为修改错误</a:t>
            </a:r>
            <a:endParaRPr kumimoji="1" lang="en-US" altLang="zh-CN" sz="2400" dirty="0" smtClean="0">
              <a:solidFill>
                <a:srgbClr val="FFFFFF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缺点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文案更新无法快速反应到用户端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27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应用端使用文案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86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6850" y="67423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文案放在后端模板中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2" y="1458796"/>
            <a:ext cx="4711700" cy="3505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文本框 5"/>
          <p:cNvSpPr txBox="1"/>
          <p:nvPr/>
        </p:nvSpPr>
        <p:spPr>
          <a:xfrm>
            <a:off x="5551346" y="1420838"/>
            <a:ext cx="17235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模板渲染前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查询数据库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调用服务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逻辑运算</a:t>
            </a:r>
            <a:endParaRPr kumimoji="1"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534227" y="2085428"/>
            <a:ext cx="1724544" cy="2013066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7384188" y="2728308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准备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数据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688613" y="45663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文案数据</a:t>
            </a:r>
            <a:endParaRPr kumimoji="1" lang="zh-CN" altLang="en-US" sz="2400" dirty="0"/>
          </a:p>
        </p:txBody>
      </p:sp>
      <p:cxnSp>
        <p:nvCxnSpPr>
          <p:cNvPr id="11" name="直线箭头连接符 10"/>
          <p:cNvCxnSpPr>
            <a:stCxn id="9" idx="0"/>
            <a:endCxn id="7" idx="2"/>
          </p:cNvCxnSpPr>
          <p:nvPr/>
        </p:nvCxnSpPr>
        <p:spPr>
          <a:xfrm flipV="1">
            <a:off x="6396499" y="4098494"/>
            <a:ext cx="0" cy="467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91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641245"/>
            <a:ext cx="6299200" cy="4152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850" y="674235"/>
            <a:ext cx="466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模板中使用文案</a:t>
            </a:r>
            <a:r>
              <a:rPr kumimoji="1" lang="en-US" altLang="zh-CN" sz="2400" dirty="0" smtClean="0"/>
              <a:t>key</a:t>
            </a:r>
            <a:r>
              <a:rPr kumimoji="1" lang="zh-CN" altLang="en-US" sz="2400" dirty="0" smtClean="0"/>
              <a:t>替代原始文案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7639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应用客户端</a:t>
            </a:r>
            <a:endParaRPr kumimoji="1"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841447" y="5721248"/>
            <a:ext cx="5735269" cy="42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41445" y="2478006"/>
            <a:ext cx="5735270" cy="1078700"/>
          </a:xfrm>
          <a:prstGeom prst="rect">
            <a:avLst/>
          </a:prstGeom>
          <a:noFill/>
          <a:ln>
            <a:prstDash val="sysDas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i-FI" altLang="zh-CN" dirty="0" smtClean="0">
                <a:solidFill>
                  <a:schemeClr val="tx1"/>
                </a:solidFill>
              </a:rPr>
              <a:t>i18n</a:t>
            </a:r>
            <a:r>
              <a:rPr kumimoji="1" lang="en-US" altLang="zh-CN" dirty="0" smtClean="0">
                <a:solidFill>
                  <a:schemeClr val="tx1"/>
                </a:solidFill>
              </a:rPr>
              <a:t>.get(“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文案</a:t>
            </a:r>
            <a:r>
              <a:rPr kumimoji="1" lang="en-US" altLang="zh-CN" dirty="0" smtClean="0">
                <a:solidFill>
                  <a:schemeClr val="tx1"/>
                </a:solidFill>
              </a:rPr>
              <a:t>key”)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1445" y="4176787"/>
            <a:ext cx="1599242" cy="4096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应用端缓存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41445" y="4653452"/>
            <a:ext cx="5735270" cy="40963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应用客户端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V="1">
            <a:off x="3419217" y="5063088"/>
            <a:ext cx="0" cy="673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 flipV="1">
            <a:off x="5501094" y="3556705"/>
            <a:ext cx="2" cy="1096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569374" y="3911717"/>
            <a:ext cx="10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注入</a:t>
            </a:r>
            <a:r>
              <a:rPr kumimoji="1" lang="en-US" altLang="zh-CN" dirty="0" smtClean="0"/>
              <a:t>i18n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062409" y="53588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版本</a:t>
            </a:r>
            <a:endParaRPr kumimoji="1" lang="zh-CN" altLang="en-US" sz="1400" dirty="0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2606148" y="5039109"/>
            <a:ext cx="13665" cy="68213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9" idx="1"/>
          </p:cNvCxnSpPr>
          <p:nvPr/>
        </p:nvCxnSpPr>
        <p:spPr>
          <a:xfrm flipH="1" flipV="1">
            <a:off x="3419219" y="3556707"/>
            <a:ext cx="36411" cy="828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841445" y="1740661"/>
            <a:ext cx="5735270" cy="5024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文案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/>
          <p:cNvCxnSpPr>
            <a:stCxn id="8" idx="0"/>
            <a:endCxn id="37" idx="2"/>
          </p:cNvCxnSpPr>
          <p:nvPr/>
        </p:nvCxnSpPr>
        <p:spPr>
          <a:xfrm flipV="1">
            <a:off x="4709080" y="2243117"/>
            <a:ext cx="0" cy="234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628" y="4180656"/>
            <a:ext cx="1599242" cy="409637"/>
          </a:xfrm>
          <a:prstGeom prst="rect">
            <a:avLst/>
          </a:prstGeom>
          <a:ln>
            <a:solidFill>
              <a:srgbClr val="800000"/>
            </a:solidFill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应用端内存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656056" y="510245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刷新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文案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08992" y="4679108"/>
            <a:ext cx="872102" cy="36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Node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681094" y="4679105"/>
            <a:ext cx="872102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58032" y="1417639"/>
            <a:ext cx="6521910" cy="3941212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671734" y="191995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模板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渲染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74435" y="2569777"/>
            <a:ext cx="553998" cy="12208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应用端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9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0221" y="173051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文案可以及时同步了！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571138" y="294782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 smtClean="0">
                <a:solidFill>
                  <a:srgbClr val="FFFF00"/>
                </a:solidFill>
              </a:rPr>
              <a:t>不过</a:t>
            </a:r>
            <a:endParaRPr kumimoji="1" lang="zh-CN" altLang="en-US" sz="40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57541" y="31626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是后端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384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7390" y="984478"/>
            <a:ext cx="826899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dirty="0" smtClean="0"/>
              <a:t>美杜莎</a:t>
            </a:r>
            <a:r>
              <a:rPr kumimoji="1" lang="zh-CN" altLang="en-US" sz="2400" dirty="0" smtClean="0"/>
              <a:t>是阿里巴巴</a:t>
            </a:r>
            <a:r>
              <a:rPr kumimoji="1" lang="en-US" altLang="zh-CN" sz="2400" dirty="0" smtClean="0"/>
              <a:t>B2B</a:t>
            </a:r>
            <a:r>
              <a:rPr kumimoji="1" lang="zh-CN" altLang="en-US" sz="2400" dirty="0" smtClean="0"/>
              <a:t>国际站推出的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国际化文案服务</a:t>
            </a:r>
            <a:r>
              <a:rPr kumimoji="1" lang="zh-CN" altLang="en-US" sz="2400" dirty="0">
                <a:solidFill>
                  <a:srgbClr val="FFFF00"/>
                </a:solidFill>
              </a:rPr>
              <a:t>平台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55001" y="232708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专注于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32165" y="3485647"/>
            <a:ext cx="3903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文案</a:t>
            </a:r>
            <a:r>
              <a:rPr kumimoji="1" lang="zh-CN" altLang="en-US" dirty="0" smtClean="0">
                <a:solidFill>
                  <a:srgbClr val="FFFF00"/>
                </a:solidFill>
              </a:rPr>
              <a:t>  </a:t>
            </a:r>
            <a:r>
              <a:rPr kumimoji="1" lang="zh-CN" altLang="en-US" sz="2400" dirty="0" smtClean="0"/>
              <a:t>高效维护  便捷使用</a:t>
            </a:r>
            <a:endParaRPr kumimoji="1"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132164" y="4348844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多语言</a:t>
            </a:r>
            <a:r>
              <a:rPr kumimoji="1" lang="zh-CN" altLang="en-US" dirty="0" smtClean="0">
                <a:solidFill>
                  <a:srgbClr val="FFFF00"/>
                </a:solidFill>
              </a:rPr>
              <a:t>  </a:t>
            </a:r>
            <a:r>
              <a:rPr kumimoji="1" lang="zh-CN" altLang="en-US" sz="2400" dirty="0" smtClean="0"/>
              <a:t>快速支持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165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2272" y="5958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前端业务代码中的文案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3388" b="5505"/>
          <a:stretch/>
        </p:blipFill>
        <p:spPr>
          <a:xfrm>
            <a:off x="315316" y="1348473"/>
            <a:ext cx="852881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8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8026" y="1865915"/>
            <a:ext cx="63401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解决了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前端业务文案及时更新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未解决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文案新增、删除之后，无法及时反应在用户端</a:t>
            </a:r>
            <a:endParaRPr kumimoji="1"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2272" y="76831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前端业务代码中的文案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618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8026" y="1865915"/>
            <a:ext cx="3793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输出一组文案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使用统一的前缀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文案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key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转换成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namespace</a:t>
            </a:r>
            <a:endParaRPr kumimoji="1"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2272" y="7683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解决思路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7105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1319" b="4178"/>
          <a:stretch/>
        </p:blipFill>
        <p:spPr>
          <a:xfrm>
            <a:off x="1385266" y="595837"/>
            <a:ext cx="6407999" cy="57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0120" b="3515"/>
          <a:stretch/>
        </p:blipFill>
        <p:spPr>
          <a:xfrm>
            <a:off x="1480913" y="407677"/>
            <a:ext cx="6192000" cy="59510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37660" y="3465260"/>
            <a:ext cx="3464765" cy="40767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468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文案</a:t>
            </a:r>
            <a:r>
              <a:rPr kumimoji="1" lang="en-US" altLang="zh-CN" sz="3600" dirty="0" smtClean="0"/>
              <a:t>namespace</a:t>
            </a:r>
            <a:endParaRPr kumimoji="1" lang="zh-CN" altLang="en-US" sz="3600" dirty="0"/>
          </a:p>
        </p:txBody>
      </p:sp>
      <p:sp>
        <p:nvSpPr>
          <p:cNvPr id="18" name="矩形 17"/>
          <p:cNvSpPr/>
          <p:nvPr/>
        </p:nvSpPr>
        <p:spPr>
          <a:xfrm>
            <a:off x="1036111" y="3590893"/>
            <a:ext cx="5735270" cy="566089"/>
          </a:xfrm>
          <a:prstGeom prst="rect">
            <a:avLst/>
          </a:prstGeom>
          <a:noFill/>
          <a:ln>
            <a:prstDash val="sysDash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fi-FI" altLang="zh-CN" dirty="0" smtClean="0">
                <a:solidFill>
                  <a:schemeClr val="tx1"/>
                </a:solidFill>
              </a:rPr>
              <a:t>i18n</a:t>
            </a:r>
            <a:r>
              <a:rPr kumimoji="1" lang="en-US" altLang="zh-CN" dirty="0" smtClean="0">
                <a:solidFill>
                  <a:schemeClr val="tx1"/>
                </a:solidFill>
              </a:rPr>
              <a:t>.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getNSJson</a:t>
            </a:r>
            <a:r>
              <a:rPr kumimoji="1" lang="en-US" altLang="zh-CN" dirty="0" smtClean="0">
                <a:solidFill>
                  <a:schemeClr val="tx1"/>
                </a:solidFill>
              </a:rPr>
              <a:t>(“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a.b</a:t>
            </a:r>
            <a:r>
              <a:rPr kumimoji="1" lang="en-US" altLang="zh-CN" dirty="0" smtClean="0">
                <a:solidFill>
                  <a:schemeClr val="tx1"/>
                </a:solidFill>
              </a:rPr>
              <a:t>”)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36114" y="4977241"/>
            <a:ext cx="5735269" cy="423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036112" y="4370239"/>
            <a:ext cx="5735270" cy="40963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应用客户端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36112" y="2154583"/>
            <a:ext cx="5735270" cy="116497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4"/>
            <a:r>
              <a:rPr kumimoji="1" lang="en-US" altLang="zh-CN" dirty="0" smtClean="0">
                <a:solidFill>
                  <a:schemeClr val="tx1"/>
                </a:solidFill>
              </a:rPr>
              <a:t>{</a:t>
            </a:r>
          </a:p>
          <a:p>
            <a:pPr lvl="4"/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   “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a.b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.c</a:t>
            </a:r>
            <a:r>
              <a:rPr kumimoji="1" lang="en-US" altLang="zh-CN" dirty="0" smtClean="0">
                <a:solidFill>
                  <a:schemeClr val="tx1"/>
                </a:solidFill>
              </a:rPr>
              <a:t>”: “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文案</a:t>
            </a:r>
            <a:r>
              <a:rPr kumimoji="1" lang="en-US" altLang="zh-CN" dirty="0" smtClean="0">
                <a:solidFill>
                  <a:schemeClr val="tx1"/>
                </a:solidFill>
              </a:rPr>
              <a:t>value”,</a:t>
            </a:r>
          </a:p>
          <a:p>
            <a:pPr lvl="4"/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   “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a.b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.d.e</a:t>
            </a:r>
            <a:r>
              <a:rPr kumimoji="1" lang="en-US" altLang="zh-CN" dirty="0" smtClean="0">
                <a:solidFill>
                  <a:schemeClr val="tx1"/>
                </a:solidFill>
              </a:rPr>
              <a:t>”: “</a:t>
            </a:r>
            <a:r>
              <a:rPr kumimoji="1" lang="zh-CN" altLang="en-US" dirty="0" smtClean="0">
                <a:solidFill>
                  <a:schemeClr val="tx1"/>
                </a:solidFill>
              </a:rPr>
              <a:t>文案</a:t>
            </a:r>
            <a:r>
              <a:rPr kumimoji="1" lang="en-US" altLang="zh-CN" dirty="0" smtClean="0">
                <a:solidFill>
                  <a:schemeClr val="tx1"/>
                </a:solidFill>
              </a:rPr>
              <a:t>value”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4"/>
            <a:r>
              <a:rPr kumimoji="1" lang="en-US" altLang="zh-CN" dirty="0" smtClean="0">
                <a:solidFill>
                  <a:schemeClr val="tx1"/>
                </a:solidFill>
              </a:rPr>
              <a:t>}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91905" y="353957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文案批量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输出到页面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94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728" y="129448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文案服务化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34618" y="447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小结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434837" y="2508787"/>
            <a:ext cx="72635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以文案为切面，适配各种场景，如</a:t>
            </a:r>
            <a:r>
              <a:rPr kumimoji="1" lang="en-US" altLang="zh-CN" sz="2400" dirty="0" smtClean="0"/>
              <a:t>Java</a:t>
            </a:r>
            <a:r>
              <a:rPr kumimoji="1" lang="zh-CN" altLang="en-US" sz="2400" dirty="0" smtClean="0"/>
              <a:t>、</a:t>
            </a:r>
            <a:r>
              <a:rPr kumimoji="1" lang="en-US" altLang="zh-CN" sz="2400" dirty="0" err="1" smtClean="0"/>
              <a:t>NodeJS</a:t>
            </a:r>
            <a:r>
              <a:rPr kumimoji="1" lang="zh-CN" altLang="en-US" sz="2400" dirty="0" smtClean="0"/>
              <a:t>等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通过定制扩展，衍生出适应各类场景的文案方案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17896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4726" y="1294486"/>
            <a:ext cx="239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文案</a:t>
            </a:r>
            <a:r>
              <a:rPr kumimoji="1" lang="en-US" altLang="zh-CN" sz="2400" dirty="0"/>
              <a:t>namespace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34618" y="4477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小结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44583" y="2320629"/>
            <a:ext cx="63401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优点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文案新增、删除的结果可以及时反应在用户端</a:t>
            </a:r>
            <a:endParaRPr kumimoji="1" lang="en-US" altLang="zh-CN" sz="2400" dirty="0" smtClean="0">
              <a:solidFill>
                <a:srgbClr val="FFFFFF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缺点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FF"/>
              </a:solidFill>
            </a:endParaRPr>
          </a:p>
          <a:p>
            <a:r>
              <a:rPr kumimoji="1" lang="zh-CN" altLang="en-US" sz="2400" dirty="0" smtClean="0">
                <a:solidFill>
                  <a:srgbClr val="FFFFFF"/>
                </a:solidFill>
              </a:rPr>
              <a:t>文案不宜过多，否则会影响页面加载速度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372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修改页面上的文案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05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0404" y="9407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修改某个页面上的文案</a:t>
            </a:r>
            <a:endParaRPr kumimoji="1" lang="zh-CN" altLang="en-US" dirty="0"/>
          </a:p>
        </p:txBody>
      </p:sp>
      <p:sp>
        <p:nvSpPr>
          <p:cNvPr id="10" name="矩形 9"/>
          <p:cNvSpPr>
            <a:spLocks noChangeAspect="1"/>
          </p:cNvSpPr>
          <p:nvPr/>
        </p:nvSpPr>
        <p:spPr>
          <a:xfrm>
            <a:off x="877948" y="2571509"/>
            <a:ext cx="899999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确认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文案</a:t>
            </a:r>
            <a:endParaRPr kumimoji="1" lang="zh-CN" altLang="en-US" dirty="0"/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2472691" y="2571509"/>
            <a:ext cx="899999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明确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业务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0" idx="3"/>
            <a:endCxn id="11" idx="1"/>
          </p:cNvCxnSpPr>
          <p:nvPr/>
        </p:nvCxnSpPr>
        <p:spPr>
          <a:xfrm>
            <a:off x="1777945" y="3014420"/>
            <a:ext cx="6947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>
            <a:spLocks noChangeAspect="1"/>
          </p:cNvSpPr>
          <p:nvPr/>
        </p:nvSpPr>
        <p:spPr>
          <a:xfrm>
            <a:off x="4119120" y="2582789"/>
            <a:ext cx="899999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1" idx="3"/>
            <a:endCxn id="14" idx="1"/>
          </p:cNvCxnSpPr>
          <p:nvPr/>
        </p:nvCxnSpPr>
        <p:spPr>
          <a:xfrm>
            <a:off x="3372688" y="3014421"/>
            <a:ext cx="746430" cy="11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ChangeAspect="1"/>
          </p:cNvSpPr>
          <p:nvPr/>
        </p:nvSpPr>
        <p:spPr>
          <a:xfrm>
            <a:off x="5754245" y="2582789"/>
            <a:ext cx="899999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key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4" idx="3"/>
            <a:endCxn id="18" idx="1"/>
          </p:cNvCxnSpPr>
          <p:nvPr/>
        </p:nvCxnSpPr>
        <p:spPr>
          <a:xfrm>
            <a:off x="5019117" y="3025701"/>
            <a:ext cx="7351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>
            <a:spLocks noChangeAspect="1"/>
          </p:cNvSpPr>
          <p:nvPr/>
        </p:nvSpPr>
        <p:spPr>
          <a:xfrm>
            <a:off x="7348991" y="2571509"/>
            <a:ext cx="899999" cy="88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修改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文案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18" idx="3"/>
            <a:endCxn id="25" idx="1"/>
          </p:cNvCxnSpPr>
          <p:nvPr/>
        </p:nvCxnSpPr>
        <p:spPr>
          <a:xfrm flipV="1">
            <a:off x="6654244" y="3014421"/>
            <a:ext cx="694747" cy="11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30911" y="420221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页面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104717" y="420221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代码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54242" y="4202219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美杜莎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28" idx="3"/>
            <a:endCxn id="29" idx="1"/>
          </p:cNvCxnSpPr>
          <p:nvPr/>
        </p:nvCxnSpPr>
        <p:spPr>
          <a:xfrm>
            <a:off x="2645311" y="4659419"/>
            <a:ext cx="1459406" cy="0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9" idx="3"/>
            <a:endCxn id="30" idx="1"/>
          </p:cNvCxnSpPr>
          <p:nvPr/>
        </p:nvCxnSpPr>
        <p:spPr>
          <a:xfrm>
            <a:off x="5019119" y="4659419"/>
            <a:ext cx="1635125" cy="0"/>
          </a:xfrm>
          <a:prstGeom prst="straightConnector1">
            <a:avLst/>
          </a:prstGeom>
          <a:ln>
            <a:solidFill>
              <a:srgbClr val="4BACC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6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9818" y="1142368"/>
            <a:ext cx="79799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/>
              <a:t>应用到</a:t>
            </a:r>
            <a:r>
              <a:rPr kumimoji="1" lang="en-US" altLang="zh-CN" sz="2400" dirty="0"/>
              <a:t>7</a:t>
            </a:r>
            <a:r>
              <a:rPr kumimoji="1" lang="zh-CN" altLang="en-US" sz="2400" dirty="0" smtClean="0"/>
              <a:t>个站点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已接入</a:t>
            </a:r>
            <a:r>
              <a:rPr kumimoji="1" lang="en-US" altLang="zh-CN" sz="2400" dirty="0"/>
              <a:t>153</a:t>
            </a:r>
            <a:r>
              <a:rPr kumimoji="1" lang="zh-CN" altLang="en-US" sz="2400" dirty="0"/>
              <a:t>个应用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支持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种语言，英文到多语言的翻译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/>
              <a:t>对多种语言框架的支持，包括</a:t>
            </a:r>
            <a:r>
              <a:rPr kumimoji="1" lang="en-US" altLang="zh-CN" sz="2400" dirty="0"/>
              <a:t>Java</a:t>
            </a:r>
            <a:r>
              <a:rPr kumimoji="1" lang="zh-CN" altLang="en-US" sz="2400" dirty="0"/>
              <a:t>、</a:t>
            </a:r>
            <a:r>
              <a:rPr kumimoji="1" lang="en-US" altLang="zh-CN" sz="2400" dirty="0" err="1"/>
              <a:t>NodeJS</a:t>
            </a:r>
            <a:r>
              <a:rPr kumimoji="1" lang="zh-CN" altLang="en-US" sz="2400" dirty="0"/>
              <a:t>、无线</a:t>
            </a:r>
            <a:r>
              <a:rPr kumimoji="1" lang="en-US" altLang="zh-CN" sz="2400" dirty="0"/>
              <a:t>APP</a:t>
            </a:r>
            <a:endParaRPr kumimoji="1" lang="zh-CN" altLang="en-US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>
                <a:solidFill>
                  <a:srgbClr val="FFFF00"/>
                </a:solidFill>
              </a:rPr>
              <a:t>已经运行在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私有云上</a:t>
            </a:r>
            <a:endParaRPr kumimoji="1"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75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6601" y="11759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只是改一个文案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8230" y="2101108"/>
            <a:ext cx="2031325" cy="1200328"/>
          </a:xfrm>
          <a:prstGeom prst="rect">
            <a:avLst/>
          </a:prstGeom>
          <a:noFill/>
          <a:ln>
            <a:solidFill>
              <a:srgbClr val="4BACC6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了解业务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清楚代码结构</a:t>
            </a:r>
            <a:endParaRPr kumimoji="1"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750333" y="297918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人员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3" idx="3"/>
            <a:endCxn id="4" idx="1"/>
          </p:cNvCxnSpPr>
          <p:nvPr/>
        </p:nvCxnSpPr>
        <p:spPr>
          <a:xfrm>
            <a:off x="3279555" y="2701272"/>
            <a:ext cx="1470778" cy="735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52409" y="45991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人肉工作</a:t>
            </a:r>
            <a:endParaRPr kumimoji="1"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47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87256" y="319870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急需</a:t>
            </a:r>
            <a:r>
              <a:rPr kumimoji="1" lang="zh-CN" altLang="en-US" sz="2800" dirty="0" smtClean="0"/>
              <a:t>解放开发人员生产力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060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9561" y="53668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应用客户端输出调整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1" y="1360247"/>
            <a:ext cx="4991100" cy="186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8636"/>
            <a:ext cx="9144000" cy="20026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2858" y="4813732"/>
            <a:ext cx="7384182" cy="45471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20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/>
              <a:t>可视化维护</a:t>
            </a:r>
            <a:endParaRPr kumimoji="1" lang="zh-CN" altLang="en-US" sz="3600" dirty="0"/>
          </a:p>
        </p:txBody>
      </p:sp>
      <p:sp>
        <p:nvSpPr>
          <p:cNvPr id="2" name="笑脸 1"/>
          <p:cNvSpPr/>
          <p:nvPr/>
        </p:nvSpPr>
        <p:spPr>
          <a:xfrm>
            <a:off x="457202" y="2266656"/>
            <a:ext cx="1024155" cy="983128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工作人员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8182" y="2266656"/>
            <a:ext cx="1147054" cy="9831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页面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6" name="直线箭头连接符 5"/>
          <p:cNvCxnSpPr>
            <a:stCxn id="2" idx="6"/>
            <a:endCxn id="4" idx="1"/>
          </p:cNvCxnSpPr>
          <p:nvPr/>
        </p:nvCxnSpPr>
        <p:spPr>
          <a:xfrm>
            <a:off x="1481357" y="2758220"/>
            <a:ext cx="1126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861324" y="2266656"/>
            <a:ext cx="1365540" cy="983128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" idx="3"/>
            <a:endCxn id="12" idx="1"/>
          </p:cNvCxnSpPr>
          <p:nvPr/>
        </p:nvCxnSpPr>
        <p:spPr>
          <a:xfrm>
            <a:off x="3755236" y="2758220"/>
            <a:ext cx="110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354321" y="2266656"/>
            <a:ext cx="1147054" cy="9831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正常页面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18" name="直线箭头连接符 17"/>
          <p:cNvCxnSpPr>
            <a:stCxn id="12" idx="3"/>
            <a:endCxn id="23" idx="1"/>
          </p:cNvCxnSpPr>
          <p:nvPr/>
        </p:nvCxnSpPr>
        <p:spPr>
          <a:xfrm>
            <a:off x="6226864" y="2758220"/>
            <a:ext cx="1127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527283" y="25534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否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693275" y="2539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访问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608182" y="4057603"/>
            <a:ext cx="1147054" cy="98312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可编辑</a:t>
            </a:r>
            <a:endParaRPr kumimoji="1" lang="en-US" altLang="zh-CN" dirty="0" smtClean="0">
              <a:solidFill>
                <a:srgbClr val="FFFFFF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rgbClr val="FFFFFF"/>
                </a:solidFill>
              </a:rPr>
              <a:t>页面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cxnSp>
        <p:nvCxnSpPr>
          <p:cNvPr id="30" name="肘形连接符 29"/>
          <p:cNvCxnSpPr>
            <a:stCxn id="12" idx="2"/>
            <a:endCxn id="28" idx="0"/>
          </p:cNvCxnSpPr>
          <p:nvPr/>
        </p:nvCxnSpPr>
        <p:spPr>
          <a:xfrm rot="5400000">
            <a:off x="3958993" y="2472502"/>
            <a:ext cx="807819" cy="236238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123931" y="34545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是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61324" y="4057603"/>
            <a:ext cx="1365540" cy="9831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编辑器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28" idx="3"/>
            <a:endCxn id="33" idx="1"/>
          </p:cNvCxnSpPr>
          <p:nvPr/>
        </p:nvCxnSpPr>
        <p:spPr>
          <a:xfrm>
            <a:off x="3755236" y="4549168"/>
            <a:ext cx="11060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7354321" y="4057603"/>
            <a:ext cx="1147054" cy="9831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08184" y="5844150"/>
            <a:ext cx="5893193" cy="491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33" idx="3"/>
            <a:endCxn id="36" idx="1"/>
          </p:cNvCxnSpPr>
          <p:nvPr/>
        </p:nvCxnSpPr>
        <p:spPr>
          <a:xfrm flipV="1">
            <a:off x="6226864" y="4549168"/>
            <a:ext cx="112745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6" idx="2"/>
            <a:endCxn id="38" idx="0"/>
          </p:cNvCxnSpPr>
          <p:nvPr/>
        </p:nvCxnSpPr>
        <p:spPr>
          <a:xfrm rot="5400000">
            <a:off x="6339606" y="4255907"/>
            <a:ext cx="803419" cy="23730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6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prstClr val="white"/>
                </a:solidFill>
              </a:rPr>
              <a:t>可视化维护</a:t>
            </a:r>
            <a:endParaRPr kumimoji="1"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4801"/>
            <a:ext cx="9144000" cy="11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3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prstClr val="white"/>
                </a:solidFill>
              </a:rPr>
              <a:t>可视化维护</a:t>
            </a:r>
            <a:endParaRPr kumimoji="1"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76" y="1776409"/>
            <a:ext cx="7200000" cy="43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10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prstClr val="white"/>
                </a:solidFill>
              </a:rPr>
              <a:t>可视化维护</a:t>
            </a:r>
            <a:endParaRPr kumimoji="1"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3" y="1563838"/>
            <a:ext cx="7200000" cy="52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4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>
                <a:solidFill>
                  <a:prstClr val="white"/>
                </a:solidFill>
              </a:rPr>
              <a:t>可视化维护</a:t>
            </a:r>
            <a:endParaRPr kumimoji="1" lang="zh-CN" altLang="en-US" sz="3600" dirty="0">
              <a:solidFill>
                <a:srgbClr val="FFFF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5136"/>
            <a:ext cx="9144000" cy="39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单页应用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90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0734" y="1975669"/>
            <a:ext cx="18261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/>
              <a:t>文案量大</a:t>
            </a:r>
            <a:r>
              <a:rPr kumimoji="1" lang="zh-CN" altLang="en-US" sz="2400" dirty="0"/>
              <a:t> </a:t>
            </a:r>
            <a:endParaRPr kumimoji="1"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87691" y="9094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存在的问题</a:t>
            </a:r>
            <a:endParaRPr kumimoji="1"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8940" y="3261421"/>
            <a:ext cx="457904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通过后端模板输出 </a:t>
            </a:r>
            <a:r>
              <a:rPr kumimoji="1" lang="zh-CN" altLang="en-US" sz="2400" dirty="0">
                <a:solidFill>
                  <a:srgbClr val="FFFF00"/>
                </a:solidFill>
              </a:rPr>
              <a:t>不可取</a:t>
            </a:r>
            <a:endParaRPr kumimoji="1" lang="en-US" altLang="zh-CN" sz="2400" dirty="0">
              <a:solidFill>
                <a:srgbClr val="FFFF00"/>
              </a:solidFill>
            </a:endParaRPr>
          </a:p>
          <a:p>
            <a:endParaRPr kumimoji="1" lang="en-US" altLang="zh-CN" sz="2400" dirty="0">
              <a:solidFill>
                <a:srgbClr val="FFFF00"/>
              </a:solidFill>
            </a:endParaRPr>
          </a:p>
          <a:p>
            <a:r>
              <a:rPr kumimoji="1" lang="zh-CN" altLang="zh-CN" sz="2400" dirty="0">
                <a:solidFill>
                  <a:srgbClr val="FFFF00"/>
                </a:solidFill>
              </a:rPr>
              <a:t> </a:t>
            </a:r>
            <a:r>
              <a:rPr kumimoji="1" lang="zh-CN" altLang="en-US" sz="2400" dirty="0">
                <a:solidFill>
                  <a:srgbClr val="FFFF00"/>
                </a:solidFill>
              </a:rPr>
              <a:t> </a:t>
            </a:r>
            <a:r>
              <a:rPr kumimoji="1" lang="zh-CN" altLang="en-US" sz="2400" dirty="0" smtClean="0"/>
              <a:t>通过文案资源</a:t>
            </a:r>
            <a:r>
              <a:rPr kumimoji="1" lang="zh-CN" altLang="en-US" sz="2400" dirty="0"/>
              <a:t>文件</a:t>
            </a:r>
            <a:r>
              <a:rPr kumimoji="1" lang="zh-CN" altLang="en-US" sz="2400" dirty="0">
                <a:solidFill>
                  <a:srgbClr val="FFFF00"/>
                </a:solidFill>
              </a:rPr>
              <a:t> 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更新不及时</a:t>
            </a:r>
            <a:endParaRPr kumimoji="1" lang="en-US" altLang="zh-C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4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3114" y="11759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通过今天的分享</a:t>
            </a: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991066" y="2597641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应用</a:t>
            </a:r>
            <a:r>
              <a:rPr kumimoji="1" lang="zh-CN" altLang="en-US" dirty="0" smtClean="0"/>
              <a:t>  </a:t>
            </a:r>
            <a:r>
              <a:rPr kumimoji="1" lang="zh-CN" altLang="en-US" sz="2400" dirty="0" smtClean="0"/>
              <a:t>复制  接入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991066" y="3816275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共建</a:t>
            </a:r>
            <a:r>
              <a:rPr kumimoji="1" lang="zh-CN" altLang="en-US" dirty="0" smtClean="0"/>
              <a:t>  </a:t>
            </a:r>
            <a:r>
              <a:rPr kumimoji="1" lang="zh-CN" altLang="en-US" sz="2400" dirty="0" smtClean="0"/>
              <a:t>优化  扩展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701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文案资源文件动态更新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61" y="2039601"/>
            <a:ext cx="487509" cy="24372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24377" y="2039602"/>
            <a:ext cx="602971" cy="12186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4377" y="3258230"/>
            <a:ext cx="602971" cy="12186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文案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</p:cNvCxnSpPr>
          <p:nvPr/>
        </p:nvCxnSpPr>
        <p:spPr>
          <a:xfrm>
            <a:off x="970370" y="3258233"/>
            <a:ext cx="95400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92166" y="2911884"/>
            <a:ext cx="500339" cy="156497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静态服务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0" idx="1"/>
            <a:endCxn id="6" idx="3"/>
          </p:cNvCxnSpPr>
          <p:nvPr/>
        </p:nvCxnSpPr>
        <p:spPr>
          <a:xfrm flipH="1">
            <a:off x="2527346" y="3694372"/>
            <a:ext cx="1064818" cy="17317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2527346" y="4040721"/>
            <a:ext cx="1064818" cy="205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85611" y="2039601"/>
            <a:ext cx="1885889" cy="8722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文案</a:t>
            </a:r>
            <a:r>
              <a:rPr kumimoji="1" lang="en-US" altLang="zh-CN" dirty="0" smtClean="0"/>
              <a:t>CDN</a:t>
            </a:r>
            <a:endParaRPr kumimoji="1" lang="zh-CN" altLang="en-US" dirty="0"/>
          </a:p>
        </p:txBody>
      </p:sp>
      <p:cxnSp>
        <p:nvCxnSpPr>
          <p:cNvPr id="18" name="肘形连接符 17"/>
          <p:cNvCxnSpPr>
            <a:endCxn id="16" idx="2"/>
          </p:cNvCxnSpPr>
          <p:nvPr/>
        </p:nvCxnSpPr>
        <p:spPr>
          <a:xfrm flipV="1">
            <a:off x="4092505" y="2911885"/>
            <a:ext cx="2136051" cy="11288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0800000" flipV="1">
            <a:off x="4092510" y="2911885"/>
            <a:ext cx="1710777" cy="602900"/>
          </a:xfrm>
          <a:prstGeom prst="bentConnector3">
            <a:avLst>
              <a:gd name="adj1" fmla="val -993"/>
            </a:avLst>
          </a:prstGeom>
          <a:ln>
            <a:solidFill>
              <a:srgbClr val="FFFFFF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10" idx="0"/>
          </p:cNvCxnSpPr>
          <p:nvPr/>
        </p:nvCxnSpPr>
        <p:spPr>
          <a:xfrm>
            <a:off x="2527346" y="2648918"/>
            <a:ext cx="1314988" cy="26296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565833" y="5438080"/>
            <a:ext cx="1988524" cy="566089"/>
          </a:xfrm>
          <a:prstGeom prst="rect">
            <a:avLst/>
          </a:prstGeom>
          <a:noFill/>
          <a:ln>
            <a:prstDash val="sysDash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输出资源文件引用路径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28691" y="4081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生成资源文件</a:t>
            </a:r>
            <a:endParaRPr kumimoji="1" lang="zh-CN" altLang="en-US" dirty="0"/>
          </a:p>
        </p:txBody>
      </p:sp>
      <p:cxnSp>
        <p:nvCxnSpPr>
          <p:cNvPr id="36" name="直线箭头连接符 35"/>
          <p:cNvCxnSpPr>
            <a:stCxn id="10" idx="2"/>
          </p:cNvCxnSpPr>
          <p:nvPr/>
        </p:nvCxnSpPr>
        <p:spPr>
          <a:xfrm flipH="1">
            <a:off x="3842335" y="4476860"/>
            <a:ext cx="1" cy="9612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42336" y="4733411"/>
            <a:ext cx="142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读取</a:t>
            </a:r>
            <a:r>
              <a:rPr kumimoji="1" lang="en-US" altLang="zh-CN" dirty="0" smtClean="0"/>
              <a:t>NS</a:t>
            </a:r>
            <a:r>
              <a:rPr kumimoji="1" lang="zh-CN" altLang="en-US" dirty="0" smtClean="0"/>
              <a:t>版本</a:t>
            </a:r>
            <a:endParaRPr kumimoji="1"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6053808" y="5434830"/>
            <a:ext cx="1348630" cy="5821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JS</a:t>
            </a:r>
            <a:r>
              <a:rPr kumimoji="1" lang="zh-CN" altLang="en-US" dirty="0" smtClean="0">
                <a:solidFill>
                  <a:schemeClr val="tx1"/>
                </a:solidFill>
              </a:rPr>
              <a:t>模块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加载器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>
            <a:stCxn id="33" idx="3"/>
            <a:endCxn id="44" idx="1"/>
          </p:cNvCxnSpPr>
          <p:nvPr/>
        </p:nvCxnSpPr>
        <p:spPr>
          <a:xfrm>
            <a:off x="4554359" y="5721124"/>
            <a:ext cx="1499451" cy="4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endCxn id="44" idx="0"/>
          </p:cNvCxnSpPr>
          <p:nvPr/>
        </p:nvCxnSpPr>
        <p:spPr>
          <a:xfrm>
            <a:off x="6728123" y="2911884"/>
            <a:ext cx="0" cy="2522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574340" y="526539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按照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r>
              <a:rPr kumimoji="1" lang="zh-CN" altLang="en-US" dirty="0" smtClean="0">
                <a:solidFill>
                  <a:srgbClr val="FFFF00"/>
                </a:solidFill>
              </a:rPr>
              <a:t>标准模块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r>
              <a:rPr kumimoji="1" lang="zh-CN" altLang="en-US" dirty="0" smtClean="0">
                <a:solidFill>
                  <a:srgbClr val="FFFF00"/>
                </a:solidFill>
              </a:rPr>
              <a:t>使用文案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75694" y="554124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D9D9D9"/>
                </a:solidFill>
              </a:rPr>
              <a:t>Web</a:t>
            </a:r>
            <a:r>
              <a:rPr kumimoji="1" lang="zh-CN" altLang="en-US" dirty="0" smtClean="0">
                <a:solidFill>
                  <a:srgbClr val="D9D9D9"/>
                </a:solidFill>
              </a:rPr>
              <a:t>服务器</a:t>
            </a:r>
            <a:endParaRPr kumimoji="1" lang="zh-CN" altLang="en-US" dirty="0">
              <a:solidFill>
                <a:srgbClr val="D9D9D9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312797" y="60811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85000"/>
                  </a:schemeClr>
                </a:solidFill>
              </a:rPr>
              <a:t>浏览器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1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无线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04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8200" y="2195187"/>
            <a:ext cx="76742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FFFF00"/>
                </a:solidFill>
              </a:rPr>
              <a:t>文案打包在</a:t>
            </a:r>
            <a:r>
              <a:rPr kumimoji="1" lang="en-US" altLang="zh-CN" sz="2800" dirty="0" smtClean="0">
                <a:solidFill>
                  <a:srgbClr val="FFFF00"/>
                </a:solidFill>
              </a:rPr>
              <a:t>APP</a:t>
            </a:r>
            <a:r>
              <a:rPr kumimoji="1" lang="zh-CN" altLang="en-US" sz="2800" dirty="0" smtClean="0">
                <a:solidFill>
                  <a:srgbClr val="FFFF00"/>
                </a:solidFill>
              </a:rPr>
              <a:t>中</a:t>
            </a:r>
            <a:r>
              <a:rPr kumimoji="1" lang="zh-CN" altLang="zh-CN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 smtClean="0">
                <a:solidFill>
                  <a:schemeClr val="tx1">
                    <a:lumMod val="65000"/>
                  </a:schemeClr>
                </a:solidFill>
              </a:rPr>
              <a:t>用户启动时，需要即刻展示文案</a:t>
            </a:r>
            <a:endParaRPr kumimoji="1" lang="en-US" altLang="zh-CN" sz="2400" dirty="0" smtClean="0">
              <a:solidFill>
                <a:schemeClr val="tx1">
                  <a:lumMod val="65000"/>
                </a:schemeClr>
              </a:solidFill>
            </a:endParaRPr>
          </a:p>
          <a:p>
            <a:endParaRPr kumimoji="1" lang="en-US" altLang="zh-CN" sz="2400" dirty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更新文案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需要发布新版本</a:t>
            </a:r>
            <a:r>
              <a:rPr kumimoji="1" lang="zh-CN" altLang="en-US" sz="2400" dirty="0" smtClean="0"/>
              <a:t>，用户需要重新安装</a:t>
            </a:r>
            <a:endParaRPr kumimoji="1"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68200" y="918167"/>
            <a:ext cx="233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无线</a:t>
            </a:r>
            <a:r>
              <a:rPr kumimoji="1" lang="en-US" altLang="zh-CN" sz="2400" dirty="0" smtClean="0"/>
              <a:t>APP</a:t>
            </a:r>
            <a:r>
              <a:rPr kumimoji="1" lang="zh-CN" altLang="en-US" sz="2400" dirty="0" smtClean="0"/>
              <a:t>的现状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2257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无线</a:t>
            </a:r>
            <a:r>
              <a:rPr kumimoji="1" lang="en-US" altLang="zh-CN" sz="3600" dirty="0" smtClean="0">
                <a:solidFill>
                  <a:srgbClr val="FFFFFF"/>
                </a:solidFill>
              </a:rPr>
              <a:t>APP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1276" y="1831471"/>
            <a:ext cx="1433817" cy="4779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启动</a:t>
            </a:r>
            <a:endParaRPr kumimoji="1"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3576288" y="1688355"/>
            <a:ext cx="1433818" cy="776940"/>
          </a:xfrm>
          <a:prstGeom prst="diamond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版本更新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2" idx="3"/>
            <a:endCxn id="4" idx="1"/>
          </p:cNvCxnSpPr>
          <p:nvPr/>
        </p:nvCxnSpPr>
        <p:spPr>
          <a:xfrm>
            <a:off x="1965095" y="2070426"/>
            <a:ext cx="1611195" cy="6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3"/>
            <a:endCxn id="14" idx="1"/>
          </p:cNvCxnSpPr>
          <p:nvPr/>
        </p:nvCxnSpPr>
        <p:spPr>
          <a:xfrm flipV="1">
            <a:off x="5010108" y="2070426"/>
            <a:ext cx="2260479" cy="6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70585" y="1831471"/>
            <a:ext cx="1433818" cy="47790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进入界面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93850" y="16888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无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576288" y="3210581"/>
            <a:ext cx="1433818" cy="51887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增量文案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4" idx="2"/>
            <a:endCxn id="19" idx="0"/>
          </p:cNvCxnSpPr>
          <p:nvPr/>
        </p:nvCxnSpPr>
        <p:spPr>
          <a:xfrm>
            <a:off x="4293197" y="2465294"/>
            <a:ext cx="0" cy="74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306852" y="2541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4174" y="5400022"/>
            <a:ext cx="716557" cy="7407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50733" y="5400022"/>
            <a:ext cx="717261" cy="7407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离线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文案</a:t>
            </a:r>
            <a:endParaRPr kumimoji="1" lang="en-US" altLang="zh-CN" dirty="0" smtClean="0"/>
          </a:p>
        </p:txBody>
      </p:sp>
      <p:sp>
        <p:nvSpPr>
          <p:cNvPr id="34" name="矩形 33"/>
          <p:cNvSpPr/>
          <p:nvPr/>
        </p:nvSpPr>
        <p:spPr>
          <a:xfrm>
            <a:off x="531276" y="2309380"/>
            <a:ext cx="1433817" cy="47790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切换语言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576288" y="4343273"/>
            <a:ext cx="1433818" cy="51887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本地缓存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19" idx="2"/>
            <a:endCxn id="42" idx="0"/>
          </p:cNvCxnSpPr>
          <p:nvPr/>
        </p:nvCxnSpPr>
        <p:spPr>
          <a:xfrm>
            <a:off x="4293197" y="3729453"/>
            <a:ext cx="0" cy="61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576288" y="5519550"/>
            <a:ext cx="1433818" cy="51887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更新内存</a:t>
            </a:r>
            <a:endParaRPr kumimoji="1" lang="zh-CN" altLang="en-US" dirty="0"/>
          </a:p>
        </p:txBody>
      </p:sp>
      <p:cxnSp>
        <p:nvCxnSpPr>
          <p:cNvPr id="48" name="直线箭头连接符 47"/>
          <p:cNvCxnSpPr>
            <a:stCxn id="42" idx="2"/>
            <a:endCxn id="46" idx="0"/>
          </p:cNvCxnSpPr>
          <p:nvPr/>
        </p:nvCxnSpPr>
        <p:spPr>
          <a:xfrm>
            <a:off x="4293197" y="4862146"/>
            <a:ext cx="0" cy="65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30" idx="3"/>
            <a:endCxn id="46" idx="1"/>
          </p:cNvCxnSpPr>
          <p:nvPr/>
        </p:nvCxnSpPr>
        <p:spPr>
          <a:xfrm>
            <a:off x="1967992" y="5770421"/>
            <a:ext cx="1608296" cy="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6" idx="3"/>
            <a:endCxn id="14" idx="2"/>
          </p:cNvCxnSpPr>
          <p:nvPr/>
        </p:nvCxnSpPr>
        <p:spPr>
          <a:xfrm flipV="1">
            <a:off x="5010106" y="2309380"/>
            <a:ext cx="2977388" cy="34696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34268" y="2835304"/>
            <a:ext cx="1433817" cy="4779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定时刷新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036235" y="5408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刷新界面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30" idx="1"/>
            <a:endCxn id="53" idx="2"/>
          </p:cNvCxnSpPr>
          <p:nvPr/>
        </p:nvCxnSpPr>
        <p:spPr>
          <a:xfrm flipV="1">
            <a:off x="1250731" y="3313214"/>
            <a:ext cx="444" cy="2457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297100" y="1577806"/>
            <a:ext cx="2001352" cy="23089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36941" y="2748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文案服务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37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总结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61692" y="5806866"/>
            <a:ext cx="3936592" cy="4779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61693" y="5110483"/>
            <a:ext cx="1816169" cy="47791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写入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6349" y="5110483"/>
            <a:ext cx="1901937" cy="4779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读取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8908" y="4919319"/>
            <a:ext cx="6936945" cy="1570275"/>
          </a:xfrm>
          <a:prstGeom prst="rect">
            <a:avLst/>
          </a:prstGeom>
          <a:noFill/>
          <a:ln w="38100"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3374" y="2470652"/>
            <a:ext cx="2340000" cy="138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用户界面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0085" y="1788712"/>
            <a:ext cx="6664050" cy="5325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可视化维护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436404" y="2735137"/>
            <a:ext cx="3927731" cy="4096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使用文案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436396" y="4078673"/>
            <a:ext cx="3927738" cy="5052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应用端缓存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36396" y="3335939"/>
            <a:ext cx="1188000" cy="40963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96413" y="3335938"/>
            <a:ext cx="1188000" cy="398181"/>
          </a:xfrm>
          <a:prstGeom prst="rect">
            <a:avLst/>
          </a:prstGeom>
          <a:ln w="38100" cmpd="sng">
            <a:solidFill>
              <a:srgbClr val="80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无线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176133" y="3335938"/>
            <a:ext cx="1188000" cy="398183"/>
          </a:xfrm>
          <a:prstGeom prst="rect">
            <a:avLst/>
          </a:prstGeom>
          <a:ln w="38100" cmpd="sng">
            <a:solidFill>
              <a:srgbClr val="8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690995" y="526522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文案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690995" y="321165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96148" y="4078673"/>
            <a:ext cx="2340000" cy="5052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内部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8128" y="5110483"/>
            <a:ext cx="1010500" cy="11742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机器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翻译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025648" y="5110483"/>
            <a:ext cx="1010500" cy="11742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权限</a:t>
            </a:r>
            <a:endParaRPr kumimoji="1" lang="en-US" altLang="zh-CN" dirty="0" smtClean="0"/>
          </a:p>
          <a:p>
            <a:pPr algn="ctr"/>
            <a:r>
              <a:rPr kumimoji="1" lang="zh-CN" altLang="en-US" dirty="0" smtClean="0"/>
              <a:t>控制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565616" y="4745728"/>
            <a:ext cx="258697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 flipH="1" flipV="1">
            <a:off x="565616" y="1663829"/>
            <a:ext cx="3290" cy="30819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565616" y="1663828"/>
            <a:ext cx="6931074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V="1">
            <a:off x="3152588" y="2470653"/>
            <a:ext cx="0" cy="22755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3152590" y="2470651"/>
            <a:ext cx="435326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 flipV="1">
            <a:off x="7496692" y="1663828"/>
            <a:ext cx="9161" cy="80682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690995" y="171936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交互</a:t>
            </a:r>
            <a:endParaRPr kumimoji="1" lang="en-US" altLang="zh-CN" dirty="0" smtClean="0"/>
          </a:p>
          <a:p>
            <a:r>
              <a:rPr kumimoji="1" lang="zh-CN" altLang="en-US" dirty="0" smtClean="0"/>
              <a:t>界面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/>
        </p:nvCxnSpPr>
        <p:spPr>
          <a:xfrm>
            <a:off x="3245785" y="2591192"/>
            <a:ext cx="4250907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 flipH="1" flipV="1">
            <a:off x="7496691" y="2591193"/>
            <a:ext cx="9160" cy="215505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/>
          <p:cNvCxnSpPr/>
          <p:nvPr/>
        </p:nvCxnSpPr>
        <p:spPr>
          <a:xfrm>
            <a:off x="3245783" y="4746244"/>
            <a:ext cx="426006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V="1">
            <a:off x="3245783" y="2591193"/>
            <a:ext cx="0" cy="215505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2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规范化</a:t>
            </a:r>
            <a:endParaRPr kumimoji="1"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输入输出标准化，降低理解及升级成本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平台服务文档化，便于沟通交流，以及扩展功能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998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提升服务能力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更便利的文案维护方式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更强大的文案使用方式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075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solidFill>
                  <a:srgbClr val="FFFFFF"/>
                </a:solidFill>
              </a:rPr>
              <a:t>公有云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共享文案服务</a:t>
            </a:r>
            <a:endParaRPr kumimoji="1" lang="en-US" altLang="zh-CN" dirty="0" smtClean="0"/>
          </a:p>
          <a:p>
            <a:r>
              <a:rPr kumimoji="1" lang="zh-CN" altLang="en-US" dirty="0" smtClean="0"/>
              <a:t>共同打造更好的服务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8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6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概览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基础方案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应用与扩展</a:t>
            </a:r>
            <a:endParaRPr kumimoji="1" lang="en-US" altLang="zh-CN" dirty="0" smtClean="0"/>
          </a:p>
          <a:p>
            <a:r>
              <a:rPr kumimoji="1" lang="zh-CN" altLang="en-US" dirty="0" smtClean="0"/>
              <a:t>未来展望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87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文案资源文件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70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 rotWithShape="1">
          <a:blip r:embed="rId2"/>
          <a:srcRect l="2545" t="3618" r="36477" b="3473"/>
          <a:stretch/>
        </p:blipFill>
        <p:spPr>
          <a:xfrm>
            <a:off x="4243809" y="1317677"/>
            <a:ext cx="3967926" cy="29279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4" y="3562877"/>
            <a:ext cx="5039992" cy="264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79088" y="3459507"/>
            <a:ext cx="4902200" cy="21119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4" y="1317676"/>
            <a:ext cx="4711700" cy="360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本框 10"/>
          <p:cNvSpPr txBox="1"/>
          <p:nvPr/>
        </p:nvSpPr>
        <p:spPr>
          <a:xfrm>
            <a:off x="457200" y="6599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写在代码里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190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4" y="1317676"/>
            <a:ext cx="4711700" cy="3601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文本框 10"/>
          <p:cNvSpPr txBox="1"/>
          <p:nvPr/>
        </p:nvSpPr>
        <p:spPr>
          <a:xfrm>
            <a:off x="457200" y="6599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写在代码里</a:t>
            </a: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299054" y="872531"/>
            <a:ext cx="357020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优点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一目了然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缺点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/>
              <a:t>文案无法复用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跨文件</a:t>
            </a:r>
            <a:r>
              <a:rPr kumimoji="1" lang="zh-CN" altLang="en-US" sz="2400" dirty="0" smtClean="0"/>
              <a:t>查找效率低</a:t>
            </a:r>
            <a:r>
              <a:rPr kumimoji="1" lang="zh-CN" altLang="en-US" sz="2400" dirty="0" smtClean="0"/>
              <a:t>，遗漏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多语言支持难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zh-CN" altLang="en-US" sz="2400" dirty="0" smtClean="0"/>
              <a:t>用户端生效慢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136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美杜莎2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美杜莎2.thmx</Template>
  <TotalTime>15257</TotalTime>
  <Words>740</Words>
  <Application>Microsoft Macintosh PowerPoint</Application>
  <PresentationFormat>全屏显示(4:3)</PresentationFormat>
  <Paragraphs>351</Paragraphs>
  <Slides>58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美杜莎2</vt:lpstr>
      <vt:lpstr> 国际化文案解决方案</vt:lpstr>
      <vt:lpstr>黎敏</vt:lpstr>
      <vt:lpstr>PowerPoint 演示文稿</vt:lpstr>
      <vt:lpstr>PowerPoint 演示文稿</vt:lpstr>
      <vt:lpstr>PowerPoint 演示文稿</vt:lpstr>
      <vt:lpstr>概览</vt:lpstr>
      <vt:lpstr>文案资源文件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UI化管理</vt:lpstr>
      <vt:lpstr>查询</vt:lpstr>
      <vt:lpstr>添加多语言文案</vt:lpstr>
      <vt:lpstr>批量导入文案</vt:lpstr>
      <vt:lpstr>导出业务文案</vt:lpstr>
      <vt:lpstr>PowerPoint 演示文稿</vt:lpstr>
      <vt:lpstr>PowerPoint 演示文稿</vt:lpstr>
      <vt:lpstr>文案同步到资源文件</vt:lpstr>
      <vt:lpstr>PowerPoint 演示文稿</vt:lpstr>
      <vt:lpstr>PowerPoint 演示文稿</vt:lpstr>
      <vt:lpstr>PowerPoint 演示文稿</vt:lpstr>
      <vt:lpstr>应用端使用文案</vt:lpstr>
      <vt:lpstr>PowerPoint 演示文稿</vt:lpstr>
      <vt:lpstr>PowerPoint 演示文稿</vt:lpstr>
      <vt:lpstr>应用客户端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文案namespace</vt:lpstr>
      <vt:lpstr>PowerPoint 演示文稿</vt:lpstr>
      <vt:lpstr>PowerPoint 演示文稿</vt:lpstr>
      <vt:lpstr>修改页面上的文案</vt:lpstr>
      <vt:lpstr>PowerPoint 演示文稿</vt:lpstr>
      <vt:lpstr>PowerPoint 演示文稿</vt:lpstr>
      <vt:lpstr>PowerPoint 演示文稿</vt:lpstr>
      <vt:lpstr>PowerPoint 演示文稿</vt:lpstr>
      <vt:lpstr>可视化维护</vt:lpstr>
      <vt:lpstr>可视化维护</vt:lpstr>
      <vt:lpstr>可视化维护</vt:lpstr>
      <vt:lpstr>可视化维护</vt:lpstr>
      <vt:lpstr>可视化维护</vt:lpstr>
      <vt:lpstr>单页应用</vt:lpstr>
      <vt:lpstr>PowerPoint 演示文稿</vt:lpstr>
      <vt:lpstr>文案资源文件动态更新</vt:lpstr>
      <vt:lpstr>无线APP</vt:lpstr>
      <vt:lpstr>PowerPoint 演示文稿</vt:lpstr>
      <vt:lpstr>无线APP</vt:lpstr>
      <vt:lpstr>总结</vt:lpstr>
      <vt:lpstr>规范化</vt:lpstr>
      <vt:lpstr>提升服务能力</vt:lpstr>
      <vt:lpstr>公有云</vt:lpstr>
      <vt:lpstr>谢谢！</vt:lpstr>
    </vt:vector>
  </TitlesOfParts>
  <Company>Alibaba.com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走在文案国际化的路上</dc:title>
  <dc:creator>zetay.lim</dc:creator>
  <cp:lastModifiedBy>zetay.lim</cp:lastModifiedBy>
  <cp:revision>936</cp:revision>
  <dcterms:created xsi:type="dcterms:W3CDTF">2015-11-30T11:45:36Z</dcterms:created>
  <dcterms:modified xsi:type="dcterms:W3CDTF">2015-12-19T07:34:29Z</dcterms:modified>
</cp:coreProperties>
</file>