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bdf44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2bdf44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34cb2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34cb2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34cb24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34cb24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334cb24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334cb24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34cb24c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34cb24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334cb24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334cb24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34cb24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34cb24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34cb24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34cb24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cafa5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cafa5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cafa5b4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3cafa5b4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6ff0f6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6ff0f6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cafa5b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cafa5b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cafa5b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cafa5b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cafa5b4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cafa5b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e212df253f5aa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e212df253f5aa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e212df253f5aa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e212df253f5aa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e212df253f5aa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e212df253f5aa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e212df253f5aa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e212df253f5aa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e212df253f5aa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e212df253f5aa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e212df253f5aa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e212df253f5aa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e212df253f5aa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e212df253f5aa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6ff0f6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6ff0f6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e212df253f5aa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e212df253f5aa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409b64c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409b64c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2bdf44a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2bdf44a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9240dc7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9240dc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29240dc7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29240dc7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9240dc70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9240dc70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9240dc70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29240dc70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9240dc70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9240dc70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9240dc70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9240dc70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homl2-slide" TargetMode="External"/><Relationship Id="rId4" Type="http://schemas.openxmlformats.org/officeDocument/2006/relationships/hyperlink" Target="http://bit.ly/homl2-sli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rickiepark/handson-ml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homl2-gi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핸즈</a:t>
            </a:r>
            <a:r>
              <a:rPr lang="ko"/>
              <a:t>온 머신러닝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장. 한눈에 보는 머신러닝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박해선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대표적</a:t>
            </a:r>
            <a:r>
              <a:rPr lang="ko"/>
              <a:t>인 머신러닝 애플리케이션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제품 이미지를 보고 자동으로 분류하기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자동으로 뉴스 기사를 분류하기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내년도 회사의 수익을 예측하기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음성을 듣고 이해하는 앱을 만들기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구매 이력을 기반으로 고객을 나누기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1.4 머신러</a:t>
            </a:r>
            <a:r>
              <a:rPr lang="ko"/>
              <a:t>닝 시스템의 종류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머신러닝</a:t>
            </a:r>
            <a:r>
              <a:rPr lang="ko"/>
              <a:t>의 종류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훈</a:t>
            </a:r>
            <a:r>
              <a:rPr lang="ko"/>
              <a:t>련 </a:t>
            </a:r>
            <a:r>
              <a:rPr lang="ko"/>
              <a:t>감</a:t>
            </a:r>
            <a:r>
              <a:rPr lang="ko"/>
              <a:t>독 방법: </a:t>
            </a:r>
            <a:r>
              <a:rPr lang="ko"/>
              <a:t>지</a:t>
            </a:r>
            <a:r>
              <a:rPr lang="ko"/>
              <a:t>도 학습, 비지도 학습, 준지도 학습, 강화 학습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훈련 시점: 온라인 학습과 배치 학습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 생성: 사례 기반 학습과 모델 기반 학습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</a:t>
            </a:r>
            <a:r>
              <a:rPr lang="ko"/>
              <a:t>도 학습 vs 비지도 학습 vs 준지도 학습 vs 강화 학습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35868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</a:t>
            </a:r>
            <a:r>
              <a:rPr lang="ko"/>
              <a:t>도 학습 : 정답이 있는 경우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선형 회귀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로지스틱 회귀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서포트 벡터 머신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결정 트리와 앙상블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신경망</a:t>
            </a:r>
            <a:endParaRPr sz="1600"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825" y="1216425"/>
            <a:ext cx="2996525" cy="97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650" y="2687200"/>
            <a:ext cx="2557350" cy="130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5152475" y="1510400"/>
            <a:ext cx="6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A86E8"/>
                </a:solidFill>
              </a:rPr>
              <a:t>분류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5152475" y="3110600"/>
            <a:ext cx="6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A86E8"/>
                </a:solidFill>
              </a:rPr>
              <a:t>회귀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525" y="1226975"/>
            <a:ext cx="2532860" cy="13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 학습 vs 비지도 학습 vs 준지도 학습 vs 강화 학습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35868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r>
              <a:rPr lang="ko"/>
              <a:t>지도 학습 : 정답이 없는 경우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k-평균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DBSCAN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PCA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가우시</a:t>
            </a:r>
            <a:r>
              <a:rPr lang="ko" sz="1600"/>
              <a:t>안 혼합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오토인코더</a:t>
            </a:r>
            <a:endParaRPr sz="1600"/>
          </a:p>
        </p:txBody>
      </p:sp>
      <p:sp>
        <p:nvSpPr>
          <p:cNvPr id="136" name="Google Shape;136;p26"/>
          <p:cNvSpPr txBox="1"/>
          <p:nvPr/>
        </p:nvSpPr>
        <p:spPr>
          <a:xfrm>
            <a:off x="5152475" y="1510400"/>
            <a:ext cx="6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A86E8"/>
                </a:solidFill>
              </a:rPr>
              <a:t>군집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5152475" y="3110600"/>
            <a:ext cx="6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A86E8"/>
                </a:solidFill>
              </a:rPr>
              <a:t>시각화</a:t>
            </a:r>
            <a:endParaRPr sz="1200">
              <a:solidFill>
                <a:srgbClr val="4A86E8"/>
              </a:solidFill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448" y="2677300"/>
            <a:ext cx="1732700" cy="14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 학습 vs 비지도 학습 vs 준지도 학습 vs 강화 학습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37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준지도</a:t>
            </a:r>
            <a:r>
              <a:rPr lang="ko"/>
              <a:t> 학습 : 정답이 일부</a:t>
            </a:r>
            <a:r>
              <a:rPr lang="ko"/>
              <a:t>만 있는 경우</a:t>
            </a:r>
            <a:endParaRPr sz="1600"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521925" y="1152475"/>
            <a:ext cx="37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강화</a:t>
            </a:r>
            <a:r>
              <a:rPr lang="ko"/>
              <a:t> 학습 : 행동</a:t>
            </a:r>
            <a:r>
              <a:rPr lang="ko"/>
              <a:t>의 </a:t>
            </a:r>
            <a:r>
              <a:rPr lang="ko"/>
              <a:t>보상</a:t>
            </a:r>
            <a:r>
              <a:rPr lang="ko"/>
              <a:t>이 있는 </a:t>
            </a:r>
            <a:r>
              <a:rPr lang="ko"/>
              <a:t>경우</a:t>
            </a:r>
            <a:endParaRPr sz="16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50" y="2199625"/>
            <a:ext cx="3077976" cy="15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825" y="1822250"/>
            <a:ext cx="2622099" cy="2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온라</a:t>
            </a:r>
            <a:r>
              <a:rPr lang="ko"/>
              <a:t>인 학습과 배치 학습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온라</a:t>
            </a:r>
            <a:r>
              <a:rPr lang="ko"/>
              <a:t>인 학습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적은 데이터를 사용해 점진적으로 훈련합니다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실시간 시스템이나 </a:t>
            </a:r>
            <a:r>
              <a:rPr lang="ko" sz="1600"/>
              <a:t>메모리가 부족한 경우에 사용합니다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배치 학습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전체 데이터를 사용해 오프라인에서 훈련합니다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컴퓨팅 자원이 풍부한 경우에 사용합니다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사례 기</a:t>
            </a:r>
            <a:r>
              <a:rPr lang="ko"/>
              <a:t>반 학습 vs 모델 기반 학습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</a:t>
            </a:r>
            <a:r>
              <a:rPr lang="ko"/>
              <a:t>례 기반 학습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샘플을 기억하는 것이 훈련입니다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예측을 위해 샘플 사이의 유사도를 측정합니다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모델 기반 학습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샘플을 사용해 모델을 훈련합니다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훈련된 모델을 사용해 예측합니다</a:t>
            </a:r>
            <a:endParaRPr sz="1600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350" y="1250127"/>
            <a:ext cx="2935600" cy="14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400" y="2898850"/>
            <a:ext cx="2935600" cy="15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델 기반 학습 예제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돈</a:t>
            </a:r>
            <a:r>
              <a:rPr lang="ko"/>
              <a:t>이 사람을 행복하게 만드는가?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050" y="1965400"/>
            <a:ext cx="3765900" cy="22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슬라이</a:t>
            </a:r>
            <a:r>
              <a:rPr lang="ko"/>
              <a:t>드 주소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 u="sng">
                <a:solidFill>
                  <a:schemeClr val="hlink"/>
                </a:solidFill>
                <a:hlinkClick r:id="rId3"/>
              </a:rPr>
              <a:t>http://bit.ly/</a:t>
            </a:r>
            <a:r>
              <a:rPr lang="ko" sz="3600" u="sng">
                <a:solidFill>
                  <a:schemeClr val="hlink"/>
                </a:solidFill>
                <a:hlinkClick r:id="rId4"/>
              </a:rPr>
              <a:t>homl2-slide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</a:t>
            </a:r>
            <a:r>
              <a:rPr lang="ko"/>
              <a:t>형 모델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50" y="2307875"/>
            <a:ext cx="3780000" cy="5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/>
        </p:nvSpPr>
        <p:spPr>
          <a:xfrm>
            <a:off x="2148125" y="3252775"/>
            <a:ext cx="2547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델 파라미터</a:t>
            </a:r>
            <a:endParaRPr/>
          </a:p>
        </p:txBody>
      </p:sp>
      <p:cxnSp>
        <p:nvCxnSpPr>
          <p:cNvPr id="180" name="Google Shape;180;p32"/>
          <p:cNvCxnSpPr/>
          <p:nvPr/>
        </p:nvCxnSpPr>
        <p:spPr>
          <a:xfrm rot="10800000">
            <a:off x="2386475" y="2773725"/>
            <a:ext cx="3096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2"/>
          <p:cNvCxnSpPr/>
          <p:nvPr/>
        </p:nvCxnSpPr>
        <p:spPr>
          <a:xfrm flipH="1" rot="10800000">
            <a:off x="2703125" y="2773725"/>
            <a:ext cx="1692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575" y="1819525"/>
            <a:ext cx="3428622" cy="200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</a:t>
            </a:r>
            <a:r>
              <a:rPr lang="ko"/>
              <a:t>형 모델 실습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https://github.com/rickiepark/handson-ml2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요약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</a:t>
            </a:r>
            <a:r>
              <a:rPr lang="ko"/>
              <a:t>터 준비(특성, 타깃)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 선택(선형 회귀)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 훈련(fit 메서드 호출)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새로운 데이터에 대한 예측 또는 추론(inference)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1.5 </a:t>
            </a:r>
            <a:r>
              <a:rPr lang="ko"/>
              <a:t>머신러닝의 주요 도전 과제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</a:t>
            </a:r>
            <a:r>
              <a:rPr lang="ko"/>
              <a:t>분하지 않은 양의 훈련 데이터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간</a:t>
            </a:r>
            <a:r>
              <a:rPr lang="ko"/>
              <a:t>단한 문제라도 수천 개의 데이터가 필요합니다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이미지나 음성 인식 같은 문제는 수백만 개가 필요할 수 있습니다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딥러닝 발전의 원동력입니다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</a:t>
            </a:r>
            <a:r>
              <a:rPr lang="ko"/>
              <a:t>표성 없는 훈련 데이터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우연에 의해 </a:t>
            </a:r>
            <a:r>
              <a:rPr lang="ko"/>
              <a:t>대표성이 없는 데이터를 </a:t>
            </a:r>
            <a:r>
              <a:rPr lang="ko"/>
              <a:t>샘플링 잡음</a:t>
            </a:r>
            <a:r>
              <a:rPr lang="ko"/>
              <a:t>이라고 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표본 추출 방법이 잘못된 대표성이 없는 데이터를 샘플링 편향이라고 합니다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873" y="2365572"/>
            <a:ext cx="5674250" cy="2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낮은 품질의 </a:t>
            </a:r>
            <a:r>
              <a:rPr lang="ko"/>
              <a:t>데이터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이상치 샘플이라면 고치거나 무시합니다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특성이 누락되었을 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해당 특성을 제외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해당 샘플을 제외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누락된 값을 채움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해당 특성을 넣은 경우와 뺀 경우 각기 모델을 훈련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관련 없는 </a:t>
            </a:r>
            <a:r>
              <a:rPr lang="ko"/>
              <a:t>특성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특성 공학은 </a:t>
            </a:r>
            <a:r>
              <a:rPr lang="ko"/>
              <a:t>풀</a:t>
            </a:r>
            <a:r>
              <a:rPr lang="ko"/>
              <a:t>려는 문제에 관련이 높은 특성을 찾습니다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특성 선택: 준비되어 있는 특성 중 가장 유용한 특성을 찾습니다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특성 추출: 특성을 조합하여 새로운 특성을 만듭니다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과대적합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훈</a:t>
            </a:r>
            <a:r>
              <a:rPr lang="ko"/>
              <a:t>련 세트에 너무 잘 맞아 일반화 성능이 낮은 현상입니다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규제를 사용해 과대적합을 감소할 수 있습니다</a:t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075" y="2260075"/>
            <a:ext cx="5233851" cy="18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과소적합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과대적합</a:t>
            </a:r>
            <a:r>
              <a:rPr lang="ko"/>
              <a:t>의 반대입니다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모델이 너무 단순해서 훈련 세트를 잘 학습하지 못합니다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해결 방법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모델 파라미터가 더 많은 모델을 사용합니다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특성 공학으로 더 좋은 특성을 찾습니다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규제의 강도를 줄입니다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핸즈</a:t>
            </a:r>
            <a:r>
              <a:rPr lang="ko"/>
              <a:t>온 머신러닝 2</a:t>
            </a:r>
            <a:r>
              <a:rPr lang="ko"/>
              <a:t> 깃허브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 u="sng">
                <a:solidFill>
                  <a:schemeClr val="hlink"/>
                </a:solidFill>
                <a:hlinkClick r:id="rId3"/>
              </a:rPr>
              <a:t>http://bit.ly/homl2-git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</a:t>
            </a:r>
            <a:r>
              <a:rPr lang="ko"/>
              <a:t> 세트와 검증 세트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</a:t>
            </a:r>
            <a:r>
              <a:rPr lang="ko"/>
              <a:t>의 일반화 성능을 측정하기 위해 훈련 세트와 테스트 세트로 나눕니다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훈련 세트로 모델을 훈련하고 테스트 세트로 모델의 일반화 성능을 측정합니다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하이퍼파라미터는 알고리즘을 조절하기 위해 사전에 정의하는 파라미터입니다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테스트 세트를 사용해 여러 모델을 평가하면 테스트 세트에 과대적합됩니다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 선택을 위해 훈련 세트, 검증 세트(개발 세트), 테스트 세트로 나눕니다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훈</a:t>
            </a:r>
            <a:r>
              <a:rPr lang="ko"/>
              <a:t>련-개발 세트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대량</a:t>
            </a:r>
            <a:r>
              <a:rPr lang="ko"/>
              <a:t>의 데이터를 얻기 위해 실전과 다른 데이터로 </a:t>
            </a:r>
            <a:r>
              <a:rPr lang="ko"/>
              <a:t>훈</a:t>
            </a:r>
            <a:r>
              <a:rPr lang="ko"/>
              <a:t>련 세트를 만들 때입니다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이런 경우 검증 세트 점수가 과대적합과 데이터 불일치 중 어떤 것이 원인인지 모릅니다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이를 위해 훈련-개발 세트를 만들어 훈련한 모델을 평가합니다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훈련-개발 세트 성능이 낮다면 과대적합입니다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검증 세트 성능이 낮다면 데이터 불일치 문제입니다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</a:t>
            </a:r>
            <a:r>
              <a:rPr lang="ko"/>
              <a:t>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</a:t>
            </a:r>
            <a:r>
              <a:rPr lang="ko"/>
              <a:t>머신러닝이란?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머신러닝(Machine Learning)</a:t>
            </a:r>
            <a:r>
              <a:rPr lang="ko"/>
              <a:t>의 정의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[머신러닝은] 명시적인 프로그래밍 없이 컴퓨터가 학습하는 능력을 갖추게 하는 연구 분야다.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_아서 새뮤얼</a:t>
            </a:r>
            <a:r>
              <a:rPr baseline="30000" lang="ko"/>
              <a:t>Arthur Samuel</a:t>
            </a:r>
            <a:r>
              <a:rPr lang="ko"/>
              <a:t>, 1959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어떤 작업 T에 대한 컴퓨터 프로그램의 성능을 P로 측정했을 때 경험 E로 인해 성능이 향상됐다면, 이 컴퓨터 프로그램은 작업 T와 성능 측정 P에 대해 경험 E로 학습한 것이다.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_톰 미첼</a:t>
            </a:r>
            <a:r>
              <a:rPr baseline="30000" lang="ko"/>
              <a:t>Tom Mitchell</a:t>
            </a:r>
            <a:r>
              <a:rPr lang="ko"/>
              <a:t>, 1997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 </a:t>
            </a:r>
            <a:r>
              <a:rPr lang="ko"/>
              <a:t>왜 </a:t>
            </a:r>
            <a:r>
              <a:rPr lang="ko"/>
              <a:t>머신러닝</a:t>
            </a:r>
            <a:r>
              <a:rPr lang="ko"/>
              <a:t>을 사용하는가</a:t>
            </a:r>
            <a:r>
              <a:rPr lang="ko"/>
              <a:t>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</a:t>
            </a:r>
            <a:r>
              <a:rPr lang="ko"/>
              <a:t>통적인 프로그래밍 방식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328" y="1457275"/>
            <a:ext cx="5179345" cy="2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</a:t>
            </a:r>
            <a:r>
              <a:rPr lang="ko"/>
              <a:t>신러닝(ML) 방식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973" y="1457275"/>
            <a:ext cx="4790054" cy="2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</a:t>
            </a:r>
            <a:r>
              <a:rPr lang="ko"/>
              <a:t>닝 작업흐름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725" y="1705000"/>
            <a:ext cx="5430549" cy="2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