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2dee520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2dee520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2dee520f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2dee520fd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2dee520fd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2dee520fd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2dee520fd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2dee520fd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2dee520fd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2dee520fd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60d9bff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60d9bff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2dee520f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2dee520fd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2dee520fd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2dee520fd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Telecommunications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Analysis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#1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Glenn-David Daniel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Lize-Mari Vermeulen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Margetta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Tati Loureiro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01375"/>
            <a:ext cx="703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775"/>
            <a:ext cx="7030500" cy="27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Telecommunications Company has grouped their customers based on three customer statuses:</a:t>
            </a:r>
            <a:endParaRPr sz="1600"/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Those who remain with the Company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Those who involuntarily leave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Those who choose to leave and go to a competitor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Company does not understand the reasons for such behaviors and have asked us to identify possible causes and any commonalities between them.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701375"/>
            <a:ext cx="703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7012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develop a predictive model to understand which factors determine whether a customer stays or leaves the Company and commonalities between customers’ behaviors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determine the prediction accuracy when it comes to the customers who leave the Company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determine the financial impact of reducing churn for the Company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701375"/>
            <a:ext cx="703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Findings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563850" y="1650800"/>
            <a:ext cx="8127900" cy="30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Reducing churn from the predicted 29% to 10% would increase the Company’s revenue by $200K* yearly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majority of female customers tend to voluntarily leave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Among those, the majority is older than 40 y.o. and tend to make longer international calls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75% of the ones who leave have the standard billing plan instead of discounted international plan</a:t>
            </a:r>
            <a:endParaRPr sz="12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Males aren’t as likely to churn as female customers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However, like female customers, they tend to churn when making longer international calls</a:t>
            </a:r>
            <a:endParaRPr sz="12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tend to be price-driven instead of driven by brand-loyalty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True for both male and females, even among those with high income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Likely reason is the higher calling rates for international connection</a:t>
            </a:r>
            <a:endParaRPr sz="1200"/>
          </a:p>
        </p:txBody>
      </p:sp>
      <p:sp>
        <p:nvSpPr>
          <p:cNvPr id="297" name="Google Shape;297;p16"/>
          <p:cNvSpPr txBox="1"/>
          <p:nvPr/>
        </p:nvSpPr>
        <p:spPr>
          <a:xfrm>
            <a:off x="5250975" y="4721525"/>
            <a:ext cx="383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*assuming an average monthly bill of $60 per month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701375"/>
            <a:ext cx="703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646375" y="1465000"/>
            <a:ext cx="7527300" cy="3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provided on 1,477 customers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included: 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Amount of time per month (in minutes) for: Long Distance, Local, and International calls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calls that were dropped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method the customer used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of bill they had for local and long distance calls 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Demographic information including: Age, Sex, Maritial Status, # of Childern, Annual Income, If they owned a car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Customer status: Current customer, Customer cancellation, or if we closed their account 	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was built on 80% of customers.  Forecasts used the other 20% of customers to evaluate the effectiveness of our model.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target outcome was to predict if the customer would churn or remain a customer.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then used that information to understand what makes customers churn, and create recommendations based on this information.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701375"/>
            <a:ext cx="703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403275" y="1382650"/>
            <a:ext cx="4294500" cy="3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Decision Tree Model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internal node represents a "test" on an attribute - for example local calls more or less than 4.9 min per month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Terminal node represents the outcome (current customer/churn) 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Target Variable = Status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Dependant variables all other data other than customer ID number 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Performance </a:t>
            </a:r>
            <a:endParaRPr sz="12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Correctly classified 90% of voluntary churn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Overall correct prediction = 84% </a:t>
            </a:r>
            <a:endParaRPr sz="10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712" y="3693425"/>
            <a:ext cx="2993175" cy="9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37" y="987437"/>
            <a:ext cx="3781074" cy="21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6054663" y="3244425"/>
            <a:ext cx="179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Confusion Matrix</a:t>
            </a:r>
            <a:endParaRPr sz="1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6054663" y="538425"/>
            <a:ext cx="179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Decision Tree</a:t>
            </a:r>
            <a:endParaRPr sz="1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1303800" y="701375"/>
            <a:ext cx="703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body" idx="1"/>
          </p:nvPr>
        </p:nvSpPr>
        <p:spPr>
          <a:xfrm>
            <a:off x="408750" y="1727000"/>
            <a:ext cx="3909600" cy="28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Involuntary churn</a:t>
            </a:r>
            <a:r>
              <a:rPr lang="en"/>
              <a:t> tends to occur when customers spend less than 4.9 minutes of local call time, on average</a:t>
            </a:r>
            <a:endParaRPr/>
          </a:p>
          <a:p>
            <a:pPr marL="457200" lvl="0" indent="-311150" algn="just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males and female customers </a:t>
            </a:r>
            <a:r>
              <a:rPr lang="en" b="1"/>
              <a:t>tend to stay</a:t>
            </a:r>
            <a:r>
              <a:rPr lang="en"/>
              <a:t> with the Company when they have lower international call times due to the rates</a:t>
            </a:r>
            <a:endParaRPr/>
          </a:p>
          <a:p>
            <a:pPr marL="457200" lvl="0" indent="-311150" algn="just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b="1"/>
              <a:t>Voluntary churners</a:t>
            </a:r>
            <a:r>
              <a:rPr lang="en"/>
              <a:t> tend to be females over 40 y.o., females between 30-40 y.o. who make </a:t>
            </a:r>
            <a:r>
              <a:rPr lang="en" i="1"/>
              <a:t>longer</a:t>
            </a:r>
            <a:r>
              <a:rPr lang="en"/>
              <a:t> international calls, males who make </a:t>
            </a:r>
            <a:r>
              <a:rPr lang="en" i="1"/>
              <a:t>longer</a:t>
            </a:r>
            <a:r>
              <a:rPr lang="en"/>
              <a:t> international calls, and females under 30 y.o.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724" y="1788121"/>
            <a:ext cx="4529851" cy="2571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5628450" y="1365275"/>
            <a:ext cx="1797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Decision Tree</a:t>
            </a:r>
            <a:endParaRPr sz="13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468275" y="1369175"/>
            <a:ext cx="5005200" cy="3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0349" algn="l" rtl="0">
              <a:spcBef>
                <a:spcPts val="0"/>
              </a:spcBef>
              <a:spcAft>
                <a:spcPts val="0"/>
              </a:spcAft>
              <a:buSzPts val="1287"/>
              <a:buChar char="●"/>
            </a:pPr>
            <a:r>
              <a:rPr lang="en" sz="1487"/>
              <a:t>The majority of female customers churn voluntarily, while the majority of male customers tend to stay</a:t>
            </a:r>
            <a:endParaRPr sz="1487"/>
          </a:p>
          <a:p>
            <a:pPr marL="457200" lvl="0" indent="-323049" algn="l" rtl="0">
              <a:spcBef>
                <a:spcPts val="1000"/>
              </a:spcBef>
              <a:spcAft>
                <a:spcPts val="0"/>
              </a:spcAft>
              <a:buSzPts val="1487"/>
              <a:buChar char="●"/>
            </a:pPr>
            <a:r>
              <a:rPr lang="en" sz="1487"/>
              <a:t>75% of the female customers that voluntarily leave have the standard plan, instead of the discounted one</a:t>
            </a:r>
            <a:endParaRPr sz="1487"/>
          </a:p>
          <a:p>
            <a:pPr marL="457200" lvl="0" indent="-310349" algn="l" rtl="0">
              <a:spcBef>
                <a:spcPts val="1000"/>
              </a:spcBef>
              <a:spcAft>
                <a:spcPts val="0"/>
              </a:spcAft>
              <a:buSzPts val="1287"/>
              <a:buChar char="●"/>
            </a:pPr>
            <a:r>
              <a:rPr lang="en" sz="1487"/>
              <a:t>The highest churn rates are among customers who spend the most time making international calls and have the highest income</a:t>
            </a:r>
            <a:endParaRPr sz="1487"/>
          </a:p>
          <a:p>
            <a:pPr marL="457200" lvl="0" indent="-310349" algn="l" rtl="0">
              <a:spcBef>
                <a:spcPts val="1000"/>
              </a:spcBef>
              <a:spcAft>
                <a:spcPts val="0"/>
              </a:spcAft>
              <a:buSzPts val="1287"/>
              <a:buChar char="●"/>
            </a:pPr>
            <a:r>
              <a:rPr lang="en" sz="1487"/>
              <a:t>The voluntary churn represents 33% of customers</a:t>
            </a:r>
            <a:endParaRPr sz="1487"/>
          </a:p>
          <a:p>
            <a:pPr marL="914400" lvl="1" indent="-310349" algn="l" rtl="0">
              <a:spcBef>
                <a:spcPts val="0"/>
              </a:spcBef>
              <a:spcAft>
                <a:spcPts val="0"/>
              </a:spcAft>
              <a:buSzPts val="1287"/>
              <a:buChar char="○"/>
            </a:pPr>
            <a:r>
              <a:rPr lang="en" sz="1487"/>
              <a:t>At an average bill of $60/month*, this results in a loss of $300K yearly, if not addressed</a:t>
            </a:r>
            <a:endParaRPr sz="1487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sz="325"/>
          </a:p>
        </p:txBody>
      </p:sp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1303800" y="701375"/>
            <a:ext cx="703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 rotWithShape="1">
          <a:blip r:embed="rId3">
            <a:alphaModFix/>
          </a:blip>
          <a:srcRect t="5666" b="8349"/>
          <a:stretch/>
        </p:blipFill>
        <p:spPr>
          <a:xfrm>
            <a:off x="5680100" y="560400"/>
            <a:ext cx="3275325" cy="135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20"/>
          <p:cNvGrpSpPr/>
          <p:nvPr/>
        </p:nvGrpSpPr>
        <p:grpSpPr>
          <a:xfrm>
            <a:off x="5643112" y="3755233"/>
            <a:ext cx="2993175" cy="1235742"/>
            <a:chOff x="300012" y="3501883"/>
            <a:chExt cx="2993175" cy="1235742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300012" y="3768850"/>
              <a:ext cx="2993175" cy="968774"/>
              <a:chOff x="300012" y="3768850"/>
              <a:chExt cx="2993175" cy="968774"/>
            </a:xfrm>
          </p:grpSpPr>
          <p:pic>
            <p:nvPicPr>
              <p:cNvPr id="331" name="Google Shape;331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0012" y="3768850"/>
                <a:ext cx="2993175" cy="968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2" name="Google Shape;332;p20"/>
              <p:cNvSpPr/>
              <p:nvPr/>
            </p:nvSpPr>
            <p:spPr>
              <a:xfrm>
                <a:off x="2874320" y="4400850"/>
                <a:ext cx="302700" cy="1788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20"/>
            <p:cNvSpPr txBox="1"/>
            <p:nvPr/>
          </p:nvSpPr>
          <p:spPr>
            <a:xfrm>
              <a:off x="1303788" y="3501883"/>
              <a:ext cx="179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2"/>
                  </a:solidFill>
                  <a:latin typeface="Maven Pro"/>
                  <a:ea typeface="Maven Pro"/>
                  <a:cs typeface="Maven Pro"/>
                  <a:sym typeface="Maven Pro"/>
                </a:rPr>
                <a:t>Confusion Matrix</a:t>
              </a:r>
              <a:endParaRPr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pic>
        <p:nvPicPr>
          <p:cNvPr id="334" name="Google Shape;334;p20"/>
          <p:cNvPicPr preferRelativeResize="0"/>
          <p:nvPr/>
        </p:nvPicPr>
        <p:blipFill rotWithShape="1">
          <a:blip r:embed="rId5">
            <a:alphaModFix/>
          </a:blip>
          <a:srcRect t="13445" b="6426"/>
          <a:stretch/>
        </p:blipFill>
        <p:spPr>
          <a:xfrm>
            <a:off x="5849775" y="2038825"/>
            <a:ext cx="2935975" cy="1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 txBox="1"/>
          <p:nvPr/>
        </p:nvSpPr>
        <p:spPr>
          <a:xfrm>
            <a:off x="618875" y="4835700"/>
            <a:ext cx="90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*an assumption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1303800" y="701375"/>
            <a:ext cx="703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body" idx="1"/>
          </p:nvPr>
        </p:nvSpPr>
        <p:spPr>
          <a:xfrm>
            <a:off x="767450" y="16599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Sponsor may want to consider lowering prices on international calls</a:t>
            </a:r>
            <a:endParaRPr sz="1150"/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Introduce more international plan discounts and promotions based on age </a:t>
            </a:r>
            <a:endParaRPr sz="1150"/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Conduct a targeted-pricing study on international calls to validate the hypothesis presented</a:t>
            </a:r>
            <a:endParaRPr sz="1150"/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Observe what competitors offer in terms of services, packages and discounts/promotions</a:t>
            </a:r>
            <a:endParaRPr sz="1150"/>
          </a:p>
          <a:p>
            <a:pPr marL="457200" lvl="0" indent="-301625" algn="l" rtl="0"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Contact international calling customers prior to churn and try to convert them from standard-pricing to international-discount</a:t>
            </a:r>
            <a:endParaRPr sz="1150"/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Keeping the customer provides more revenue stability for the Company and reduces switching costs for both parties</a:t>
            </a:r>
            <a:endParaRPr sz="1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Nunito</vt:lpstr>
      <vt:lpstr>Arial</vt:lpstr>
      <vt:lpstr>Momentum</vt:lpstr>
      <vt:lpstr>Telecommunications  Churn Analysis  Team #1</vt:lpstr>
      <vt:lpstr>The Problem</vt:lpstr>
      <vt:lpstr>Project Goals</vt:lpstr>
      <vt:lpstr>Main Findings</vt:lpstr>
      <vt:lpstr>Approach</vt:lpstr>
      <vt:lpstr>Model</vt:lpstr>
      <vt:lpstr>Key Takeaways</vt:lpstr>
      <vt:lpstr>Key Takeaways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Telecommunications  Churn Analysis  Team #1</dc:title>
  <dc:creator>Lize-Mari Vermeulen</dc:creator>
  <cp:lastModifiedBy>Lize-Mari Vermeulen</cp:lastModifiedBy>
  <cp:revision>1</cp:revision>
  <dcterms:modified xsi:type="dcterms:W3CDTF">2021-03-12T22:27:02Z</dcterms:modified>
</cp:coreProperties>
</file>