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37"/>
  </p:notesMasterIdLst>
  <p:sldIdLst>
    <p:sldId id="256" r:id="rId2"/>
    <p:sldId id="259" r:id="rId3"/>
    <p:sldId id="257" r:id="rId4"/>
    <p:sldId id="258" r:id="rId5"/>
    <p:sldId id="272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1" r:id="rId16"/>
    <p:sldId id="270" r:id="rId17"/>
    <p:sldId id="265" r:id="rId18"/>
    <p:sldId id="273" r:id="rId19"/>
    <p:sldId id="274" r:id="rId20"/>
    <p:sldId id="275" r:id="rId21"/>
    <p:sldId id="276" r:id="rId22"/>
    <p:sldId id="277" r:id="rId23"/>
    <p:sldId id="281" r:id="rId24"/>
    <p:sldId id="278" r:id="rId25"/>
    <p:sldId id="279" r:id="rId26"/>
    <p:sldId id="280" r:id="rId27"/>
    <p:sldId id="282" r:id="rId28"/>
    <p:sldId id="283" r:id="rId29"/>
    <p:sldId id="285" r:id="rId30"/>
    <p:sldId id="287" r:id="rId31"/>
    <p:sldId id="288" r:id="rId32"/>
    <p:sldId id="289" r:id="rId33"/>
    <p:sldId id="290" r:id="rId34"/>
    <p:sldId id="291" r:id="rId35"/>
    <p:sldId id="28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46844EA-19D5-4730-A262-43E83386AECE}">
          <p14:sldIdLst>
            <p14:sldId id="256"/>
          </p14:sldIdLst>
        </p14:section>
        <p14:section name="Day 1" id="{FEBCA56A-C87D-45CA-BFA3-500618349204}">
          <p14:sldIdLst>
            <p14:sldId id="259"/>
            <p14:sldId id="257"/>
            <p14:sldId id="258"/>
            <p14:sldId id="272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1"/>
            <p14:sldId id="270"/>
            <p14:sldId id="265"/>
          </p14:sldIdLst>
        </p14:section>
        <p14:section name="Day 2" id="{9C8BC237-F4AC-47F9-A435-051E47F317FB}">
          <p14:sldIdLst>
            <p14:sldId id="273"/>
            <p14:sldId id="274"/>
            <p14:sldId id="275"/>
            <p14:sldId id="276"/>
            <p14:sldId id="277"/>
          </p14:sldIdLst>
        </p14:section>
        <p14:section name="Day 3" id="{45FCB812-0CBD-46B3-A1F6-A4BB27F0F8B1}">
          <p14:sldIdLst>
            <p14:sldId id="281"/>
            <p14:sldId id="278"/>
            <p14:sldId id="279"/>
            <p14:sldId id="280"/>
            <p14:sldId id="282"/>
            <p14:sldId id="283"/>
            <p14:sldId id="285"/>
            <p14:sldId id="287"/>
            <p14:sldId id="288"/>
            <p14:sldId id="289"/>
            <p14:sldId id="290"/>
            <p14:sldId id="291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8CB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70F48-860A-4E6E-BAFE-6FC22D11B84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AC657-56C2-4288-9B78-A98B7D90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6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CD18-F14F-4DC9-AA8F-75A93A98C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F833F-EB80-42FE-87A3-0B3FD21C4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763C1-08C2-4AA2-946B-77148A9C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5CEDE-224E-4AA4-836E-15FEB6B1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398AF-C884-4047-98F4-07692A41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7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10AB-4802-4D0E-8F9B-595489CD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762F1-8C27-4A48-BF86-2ED8D767D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FCEC-A23A-470B-B4F9-080BDCA7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B237A-CAE3-4D37-9B6D-83EC1DF5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9EE8-3F9F-4798-B8BF-CE604E75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677BE-D48B-4D19-83F7-50B1F04B5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BA911-E361-4E98-88DB-329FBF7E8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507E5-1825-4681-93DA-63ED912F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EBBE-5543-492B-9735-1B469EAA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1AA0B-3083-48B3-BE50-8BBC587A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3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A3A7-1355-4DB6-97BF-3AFBB5C7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16CD1-0739-4DDA-8361-CF610C85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84CD-72F6-46BF-9025-60713B14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67DB3-AD55-4F49-ABB5-319BD43C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6D78-9065-4F27-9916-711E4A99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0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316E-C002-47BD-8716-3E43F849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D3F5E-D69B-4925-A6DA-D8EFA8D7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582AE-FF5C-4249-B681-1D167866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B58A-303C-4AC7-929C-C34F7D15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A5AB5-D79F-48BB-B102-2EC297D4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36E0-FA7C-4FFA-AF20-522F2EA1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97C8-0C12-4AB5-AC2E-B5A5ED7F2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F599C-CDDD-4FB4-AF2F-767989BC2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85781-5206-4593-9E76-81459C75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47268-1D3D-434D-B152-CBA963DB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96E8B-26F6-4E23-8B85-712F6848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4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2B87-B163-468B-BB4A-16F73B01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52B33-498E-47D2-A1CE-5A0D2BEC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51448-5B45-4600-B6FE-9826D2575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99A48-D4FB-44B3-8F61-7E3619EA5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DC644-B1C4-43F2-90C1-5D399C124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1A321-6FC9-42AE-B8B4-84721470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31D4E-0D29-44E7-9816-6DCA632A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E1BAD-4AED-4F79-846D-36B9A12F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7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0B9-8871-4974-9CF2-5EDF84E6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FEAE1-BEEF-4BD6-BC75-B9AB6B72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7E86F-D1B5-4784-AB93-4B829C83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2B854-52E2-4A2A-B1A9-17B0A41E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3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99D9D-F77C-4C4E-AAA4-177F2E77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6B2CE-20EF-45E7-9245-84686E7E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5C985-F95A-4E22-B84E-AAFF02AC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6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96F6-A125-4680-9BFC-63CC34B5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AB9F-458D-4C22-B24C-2A71ABEC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B083C-8614-4394-BDB1-C1F4331B5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5854B-83DD-4413-83BB-79DF6CF0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AE3AD-615D-49E9-8CF8-69F3A55A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292AB-B584-44E6-AB16-3397A6E2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2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C45C-C2DA-41E4-AC93-E1E93D3C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9DDB2-9D92-4456-9043-8991D7233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7CAB0-E399-4191-8722-F133D8945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B812C-261D-4186-9B26-4CB3C0DC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1F804-CEE8-431F-947B-618F0DBA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9184D-9774-4C55-976C-6E9C7EB1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C1FB3-7FB2-4036-A2BB-A70C0ED3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B3588-8081-449D-9770-8A699D8F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834F-A167-4C30-9AA2-F917C5851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C0E84-49D0-4011-ABBF-FFA0D673228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E2015-7877-4AEA-8794-69F37399B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6FCB4-A900-4B04-9253-1536F85B3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6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/Freecodecam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Freecodecamp" TargetMode="External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extramaster.net/2014/06/flat-google-chrome-google-chrome-canary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youtube/v3/" TargetMode="External"/><Relationship Id="rId5" Type="http://schemas.openxmlformats.org/officeDocument/2006/relationships/hyperlink" Target="https://commons.wikimedia.org/wiki/File:YouTube_full-color_icon_(2017).svg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antek.com/presentations/2013/04/microformats2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antek.com/presentations/2013/04/microformats2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983D-8282-449F-A423-6D8A36BF8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Manrope" pitchFamily="2" charset="0"/>
              </a:rPr>
              <a:t>web-dev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6D768-6BFA-4522-9F18-057158AA1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developing a full stack application</a:t>
            </a:r>
          </a:p>
        </p:txBody>
      </p:sp>
    </p:spTree>
    <p:extLst>
      <p:ext uri="{BB962C8B-B14F-4D97-AF65-F5344CB8AC3E}">
        <p14:creationId xmlns:p14="http://schemas.microsoft.com/office/powerpoint/2010/main" val="192362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00EA-D53F-4FC5-81EA-30544A5E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Some Common HTML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BF4B-61AF-4E46-AD21-38DD5146E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body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div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h1, h2, h3 … h6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text area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img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span, p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form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C2D07-2F4E-4A09-8805-AB959B25594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head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script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meta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link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313333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2D65-82B6-42AB-8A9F-4EB5AC04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Manrope" pitchFamily="2" charset="0"/>
              </a:rPr>
              <a:t>Practical Time !</a:t>
            </a:r>
          </a:p>
        </p:txBody>
      </p:sp>
    </p:spTree>
    <p:extLst>
      <p:ext uri="{BB962C8B-B14F-4D97-AF65-F5344CB8AC3E}">
        <p14:creationId xmlns:p14="http://schemas.microsoft.com/office/powerpoint/2010/main" val="201555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3B52-BA45-468A-B642-22C032A9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7468-EC58-4DE2-9BD3-ADB80FB4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Styling language used to decorate elements in the DOM for example its position, color, spacing etc.</a:t>
            </a:r>
          </a:p>
          <a:p>
            <a:r>
              <a:rPr lang="en-US" dirty="0"/>
              <a:t>CSS is based on concept of content box i.e. every element in the DOM is treated as a box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17914-87C8-4608-BC6F-1B6ADFC27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990" y="3656497"/>
            <a:ext cx="3696020" cy="2987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C0CD3-6B42-4D64-8F8B-75940442D1FA}"/>
              </a:ext>
            </a:extLst>
          </p:cNvPr>
          <p:cNvSpPr txBox="1"/>
          <p:nvPr/>
        </p:nvSpPr>
        <p:spPr>
          <a:xfrm>
            <a:off x="5668639" y="4980869"/>
            <a:ext cx="854721" cy="338554"/>
          </a:xfrm>
          <a:prstGeom prst="rect">
            <a:avLst/>
          </a:prstGeom>
          <a:solidFill>
            <a:srgbClr val="8CB6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6114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9193-4986-4F9D-8776-4682FB78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Basic Syntax of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DDD5D-2BA5-47EA-A95C-85417AE39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Comments */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Declaration */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property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other-properties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some-other-values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520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6F3B-9DF2-4C74-AFA2-599B1CED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813C-2844-4FE5-9F19-C18F16B7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.container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16px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2px solid green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background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lightgreen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.container p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font-family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Manrope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2em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font-weight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bold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1FDEA-D310-4879-844E-DB0FDBF6F89A}"/>
              </a:ext>
            </a:extLst>
          </p:cNvPr>
          <p:cNvSpPr/>
          <p:nvPr/>
        </p:nvSpPr>
        <p:spPr>
          <a:xfrm>
            <a:off x="7679801" y="4372338"/>
            <a:ext cx="2720051" cy="870994"/>
          </a:xfrm>
          <a:prstGeom prst="rect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Manrope" pitchFamily="2" charset="0"/>
              </a:rPr>
              <a:t>Some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A34E6E-21EE-49B9-8D33-49483593C336}"/>
              </a:ext>
            </a:extLst>
          </p:cNvPr>
          <p:cNvSpPr txBox="1">
            <a:spLocks/>
          </p:cNvSpPr>
          <p:nvPr/>
        </p:nvSpPr>
        <p:spPr>
          <a:xfrm>
            <a:off x="6410927" y="1825625"/>
            <a:ext cx="52578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"container"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&lt;p&gt;</a:t>
            </a:r>
            <a:r>
              <a:rPr lang="en-US" sz="2400" dirty="0">
                <a:latin typeface="Consolas" panose="020B0609020204030204" pitchFamily="49" charset="0"/>
              </a:rPr>
              <a:t>Some Text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328698-3DC7-46E8-BAEE-1F711AE4F0F1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5712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1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5CFB-2BC5-41E6-AB94-D27FD54A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Some Common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699E-88F1-4C92-BA6E-13473905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position, background, border, border-radius, margin, padding, font-size,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font-family, display, gap, text-decoration, text-alignment, align-items,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justify-content, transform, transition, animation, width, height,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min max-width, min max-height</a:t>
            </a:r>
          </a:p>
        </p:txBody>
      </p:sp>
    </p:spTree>
    <p:extLst>
      <p:ext uri="{BB962C8B-B14F-4D97-AF65-F5344CB8AC3E}">
        <p14:creationId xmlns:p14="http://schemas.microsoft.com/office/powerpoint/2010/main" val="205272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F0A1-8DDB-4297-89BD-04E73125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Manrope" pitchFamily="2" charset="0"/>
              </a:rPr>
              <a:t>Practical Time !</a:t>
            </a:r>
          </a:p>
        </p:txBody>
      </p:sp>
    </p:spTree>
    <p:extLst>
      <p:ext uri="{BB962C8B-B14F-4D97-AF65-F5344CB8AC3E}">
        <p14:creationId xmlns:p14="http://schemas.microsoft.com/office/powerpoint/2010/main" val="3620278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A1F3-16B8-4316-808F-2F145397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Some Great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C90F-E783-4976-BF5C-9864000E3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Mozilla developer network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W3School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freeCodeCamp - YouTube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96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AF6E-3839-4FF6-98AE-78320859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6D0C5-50A3-406C-A0B2-1189F9662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JavaScript</a:t>
            </a:r>
          </a:p>
        </p:txBody>
      </p:sp>
    </p:spTree>
    <p:extLst>
      <p:ext uri="{BB962C8B-B14F-4D97-AF65-F5344CB8AC3E}">
        <p14:creationId xmlns:p14="http://schemas.microsoft.com/office/powerpoint/2010/main" val="3756357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81B7-AAFC-4999-8140-FF71E4BF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5C76-7ABA-44E4-85FE-9DF224977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JavaScript is prototype-based, multi-paradigm, single-threaded, dynamic.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JavaScript is designed to make interactive and dynamic website and webapps.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JavaScript can run on client side via web browser as well as on server side via NodeJS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NodeJS is JavaScript runtime based on chrome’s V8 engine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NodeJS can be download from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https://nodejs.org/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or using any package manager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JavaScript has noting to do with Java</a:t>
            </a:r>
          </a:p>
        </p:txBody>
      </p:sp>
    </p:spTree>
    <p:extLst>
      <p:ext uri="{BB962C8B-B14F-4D97-AF65-F5344CB8AC3E}">
        <p14:creationId xmlns:p14="http://schemas.microsoft.com/office/powerpoint/2010/main" val="63451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7FC9-C9AF-45AE-B724-0B6FB397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6FBB-A04F-4A93-AEE4-81E3FAEED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web development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Basic of HTML &amp; CSS</a:t>
            </a:r>
          </a:p>
        </p:txBody>
      </p:sp>
    </p:spTree>
    <p:extLst>
      <p:ext uri="{BB962C8B-B14F-4D97-AF65-F5344CB8AC3E}">
        <p14:creationId xmlns:p14="http://schemas.microsoft.com/office/powerpoint/2010/main" val="366820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F221-F741-484F-A858-F467D527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Important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BF44-9F61-4B68-A21E-71A655E8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Constants, Variables and Data types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Object and Array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Loops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Conditional Statements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Asynchronous JavaScript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3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7680-5231-4755-ADC6-ACC253FF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Manrope" pitchFamily="2" charset="0"/>
              </a:rPr>
              <a:t>Practical Time !</a:t>
            </a:r>
          </a:p>
        </p:txBody>
      </p:sp>
    </p:spTree>
    <p:extLst>
      <p:ext uri="{BB962C8B-B14F-4D97-AF65-F5344CB8AC3E}">
        <p14:creationId xmlns:p14="http://schemas.microsoft.com/office/powerpoint/2010/main" val="603545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F5B5-1E01-4305-BE9E-F1C60C29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Some Great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460A-AE73-47F8-9782-2E2C012E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Mozilla Developer Network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freeCodeCamp - YouTube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71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BD5F-4C39-486E-9B6C-BABB7EE6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B73F7-C7F5-44F2-9A5A-744E7A7D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NodeJS, NPM &amp; NPX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Intro to React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Basics of express</a:t>
            </a:r>
          </a:p>
        </p:txBody>
      </p:sp>
    </p:spTree>
    <p:extLst>
      <p:ext uri="{BB962C8B-B14F-4D97-AF65-F5344CB8AC3E}">
        <p14:creationId xmlns:p14="http://schemas.microsoft.com/office/powerpoint/2010/main" val="2281427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6FA9-F6A5-4EA5-880C-F0F2A295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NodeJS, NPM &amp; NPX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2F9E-B172-417D-AFE6-A161B5C41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NodeJS is JavaScript runtime built on top of Chrome’s V8 Engine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Contains an interpreter and lots of modules like fs, path, http …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NPM is package manager used to manage third party packages written by someone else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107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7B28-4AB2-4039-A0FA-0FAA755B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Manrope" pitchFamily="2" charset="0"/>
              </a:rPr>
              <a:t>Practical Time !</a:t>
            </a:r>
          </a:p>
        </p:txBody>
      </p:sp>
    </p:spTree>
    <p:extLst>
      <p:ext uri="{BB962C8B-B14F-4D97-AF65-F5344CB8AC3E}">
        <p14:creationId xmlns:p14="http://schemas.microsoft.com/office/powerpoint/2010/main" val="2337510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2674-362D-435F-A1A2-B23AD3D9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BCD6-E3F9-4C52-9600-71720720C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JavaScript library for building user interfaces.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Keeps the application state and UI in sync, It reacts whenever any state in the app changes.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State is some data that can change overtime, e.g. user, likes count on a post, etc.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UI is made using reusable components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Components are encapsulated UI element that manage their own state, then gets composed to make complex UIs.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Visuals of the components are defined with JSX which is compiled to JavaScript using babel.</a:t>
            </a:r>
          </a:p>
        </p:txBody>
      </p:sp>
    </p:spTree>
    <p:extLst>
      <p:ext uri="{BB962C8B-B14F-4D97-AF65-F5344CB8AC3E}">
        <p14:creationId xmlns:p14="http://schemas.microsoft.com/office/powerpoint/2010/main" val="2237845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362D-D482-4FA0-ACDF-328B48BA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Why React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DA5F-3669-49F7-B109-427145C93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Opensource and free to use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Blazing fast performance in web &amp; great improvement over time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Easy to learn and easy to implement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ecosystem of libraries and tools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Develop cross-platform mobile application with react-native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Widely used by popular webapp like Instagram, whatsapp-web, flipkart, discord, piniterest 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3830347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1F9D-E164-4E76-9B1A-04B3E64C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8F5D5-6D0E-462F-AF9C-4ABEC1F1B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latin typeface="Consolas" panose="020B0609020204030204" pitchFamily="49" charset="0"/>
              </a:rPr>
              <a:t> MyComponent(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props</a:t>
            </a:r>
            <a:r>
              <a:rPr lang="en-US" sz="24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</a:rPr>
              <a:t> name =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"World"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&lt;h1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={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props.id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}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"heading"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>
                <a:latin typeface="Consolas" panose="020B0609020204030204" pitchFamily="49" charset="0"/>
              </a:rPr>
              <a:t>Hello,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	&lt;h1/&gt;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&lt;MyComponent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"component-1"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299696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F5B6-30A9-4BD4-9C60-73FDBB55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React Works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77FC3-ED23-4BD4-AE9A-22C0146B9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create a virtual DOM using the nesting of react components</a:t>
            </a:r>
          </a:p>
          <a:p>
            <a:r>
              <a:rPr lang="en-US" dirty="0"/>
              <a:t>Each components has its own independent logic and state  </a:t>
            </a:r>
          </a:p>
          <a:p>
            <a:r>
              <a:rPr lang="en-US" dirty="0"/>
              <a:t>The virtual Dom is used to modify only the part of the actual Dom which uses that state</a:t>
            </a:r>
          </a:p>
        </p:txBody>
      </p:sp>
    </p:spTree>
    <p:extLst>
      <p:ext uri="{BB962C8B-B14F-4D97-AF65-F5344CB8AC3E}">
        <p14:creationId xmlns:p14="http://schemas.microsoft.com/office/powerpoint/2010/main" val="360746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24C3-3621-4FD9-9868-4F49855E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Introduction to web-dev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2E47-788E-4F20-B335-84810C8E6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160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Process of creating web-application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web application is a type of application which runs on the browser and accessed using the internet</a:t>
            </a:r>
          </a:p>
        </p:txBody>
      </p:sp>
    </p:spTree>
    <p:extLst>
      <p:ext uri="{BB962C8B-B14F-4D97-AF65-F5344CB8AC3E}">
        <p14:creationId xmlns:p14="http://schemas.microsoft.com/office/powerpoint/2010/main" val="2621716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DD32-8D7C-4139-8C5F-827E8599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33335-1038-45D8-B9B1-4E247AE8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9210" cy="4351338"/>
          </a:xfrm>
        </p:spPr>
        <p:txBody>
          <a:bodyPr/>
          <a:lstStyle/>
          <a:p>
            <a:r>
              <a:rPr lang="en-US" dirty="0"/>
              <a:t>Now consider the Homepage of the Twitter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AB8FA-EAF5-4897-9AE5-213DF03C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41" y="182560"/>
            <a:ext cx="6377830" cy="6492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0305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DD32-8D7C-4139-8C5F-827E8599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33335-1038-45D8-B9B1-4E247AE8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9210" cy="4351338"/>
          </a:xfrm>
        </p:spPr>
        <p:txBody>
          <a:bodyPr/>
          <a:lstStyle/>
          <a:p>
            <a:r>
              <a:rPr lang="en-US" dirty="0"/>
              <a:t>Now consider the Homepage of the Twitter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0C5E31-6303-4BF7-945B-BCB352468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41" y="182560"/>
            <a:ext cx="6377830" cy="6492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56D33C-D252-4EB3-A3EA-34F5E5B6C3B7}"/>
              </a:ext>
            </a:extLst>
          </p:cNvPr>
          <p:cNvSpPr/>
          <p:nvPr/>
        </p:nvSpPr>
        <p:spPr>
          <a:xfrm>
            <a:off x="5047141" y="182560"/>
            <a:ext cx="1957191" cy="64928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BE58E6-3AAA-4CC5-BF72-F71A60170E6F}"/>
              </a:ext>
            </a:extLst>
          </p:cNvPr>
          <p:cNvSpPr/>
          <p:nvPr/>
        </p:nvSpPr>
        <p:spPr>
          <a:xfrm>
            <a:off x="7063740" y="182560"/>
            <a:ext cx="4361231" cy="64928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B78FE9-F71B-4672-AA57-1DAAA64D62F1}"/>
              </a:ext>
            </a:extLst>
          </p:cNvPr>
          <p:cNvSpPr/>
          <p:nvPr/>
        </p:nvSpPr>
        <p:spPr>
          <a:xfrm>
            <a:off x="2061430" y="3429000"/>
            <a:ext cx="1038687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13A625-7974-42E4-889B-82E4F31CA1B9}"/>
              </a:ext>
            </a:extLst>
          </p:cNvPr>
          <p:cNvSpPr/>
          <p:nvPr/>
        </p:nvSpPr>
        <p:spPr>
          <a:xfrm>
            <a:off x="1353694" y="4267196"/>
            <a:ext cx="1185908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Bar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441B08-68E4-4902-8935-67613388BD93}"/>
              </a:ext>
            </a:extLst>
          </p:cNvPr>
          <p:cNvSpPr/>
          <p:nvPr/>
        </p:nvSpPr>
        <p:spPr>
          <a:xfrm>
            <a:off x="2710168" y="4259569"/>
            <a:ext cx="1038687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ADD358B-58DD-4A9E-B0CA-00955007548C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2711800" y="3741857"/>
            <a:ext cx="386686" cy="6487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1FF23B2-2AA8-4E33-A763-A2D981935F6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2066555" y="3752976"/>
            <a:ext cx="394313" cy="6341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87026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DD32-8D7C-4139-8C5F-827E8599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33335-1038-45D8-B9B1-4E247AE8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9210" cy="4351338"/>
          </a:xfrm>
        </p:spPr>
        <p:txBody>
          <a:bodyPr/>
          <a:lstStyle/>
          <a:p>
            <a:r>
              <a:rPr lang="en-US" dirty="0"/>
              <a:t>Now consider the Homepage of the Twitter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0C5E31-6303-4BF7-945B-BCB352468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41" y="182560"/>
            <a:ext cx="6377830" cy="6492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56D33C-D252-4EB3-A3EA-34F5E5B6C3B7}"/>
              </a:ext>
            </a:extLst>
          </p:cNvPr>
          <p:cNvSpPr/>
          <p:nvPr/>
        </p:nvSpPr>
        <p:spPr>
          <a:xfrm>
            <a:off x="5047141" y="182560"/>
            <a:ext cx="1957191" cy="64928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BE58E6-3AAA-4CC5-BF72-F71A60170E6F}"/>
              </a:ext>
            </a:extLst>
          </p:cNvPr>
          <p:cNvSpPr/>
          <p:nvPr/>
        </p:nvSpPr>
        <p:spPr>
          <a:xfrm>
            <a:off x="7063740" y="182560"/>
            <a:ext cx="4361231" cy="64928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8BA0A3-6D99-4148-9C50-2AF32E8A0A4A}"/>
              </a:ext>
            </a:extLst>
          </p:cNvPr>
          <p:cNvSpPr/>
          <p:nvPr/>
        </p:nvSpPr>
        <p:spPr>
          <a:xfrm>
            <a:off x="5106549" y="653254"/>
            <a:ext cx="1839434" cy="28336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EAF265-5C41-456A-9041-D80EF333BAD8}"/>
              </a:ext>
            </a:extLst>
          </p:cNvPr>
          <p:cNvSpPr/>
          <p:nvPr/>
        </p:nvSpPr>
        <p:spPr>
          <a:xfrm>
            <a:off x="5103849" y="1071560"/>
            <a:ext cx="1839434" cy="28336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3C83F7-2E5D-48B4-A04D-0D8A755367EA}"/>
              </a:ext>
            </a:extLst>
          </p:cNvPr>
          <p:cNvSpPr/>
          <p:nvPr/>
        </p:nvSpPr>
        <p:spPr>
          <a:xfrm>
            <a:off x="2061430" y="3429000"/>
            <a:ext cx="1038687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47ED5D-E8F2-4080-956B-ECA5A7E0BB07}"/>
              </a:ext>
            </a:extLst>
          </p:cNvPr>
          <p:cNvSpPr/>
          <p:nvPr/>
        </p:nvSpPr>
        <p:spPr>
          <a:xfrm>
            <a:off x="1353694" y="4267196"/>
            <a:ext cx="1185908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83C7570-7D50-4587-8E10-BD0DF4696D62}"/>
              </a:ext>
            </a:extLst>
          </p:cNvPr>
          <p:cNvSpPr/>
          <p:nvPr/>
        </p:nvSpPr>
        <p:spPr>
          <a:xfrm>
            <a:off x="2710168" y="4259569"/>
            <a:ext cx="1038687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D008120-A1A7-43A0-A9C2-7FFACA3A6557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16200000" flipH="1">
            <a:off x="2711800" y="3741857"/>
            <a:ext cx="386686" cy="6487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2FE26E2-709A-4A77-BE3F-E1D324CD418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2066555" y="3752976"/>
            <a:ext cx="394313" cy="6341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49DA460-AA28-4848-941D-E378FF29567D}"/>
              </a:ext>
            </a:extLst>
          </p:cNvPr>
          <p:cNvSpPr/>
          <p:nvPr/>
        </p:nvSpPr>
        <p:spPr>
          <a:xfrm>
            <a:off x="943215" y="5028737"/>
            <a:ext cx="1313896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EC1D5D4-4D2F-4210-8491-621FD4FF7345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rot="5400000">
            <a:off x="1614577" y="4696666"/>
            <a:ext cx="317658" cy="3464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23093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DD32-8D7C-4139-8C5F-827E8599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33335-1038-45D8-B9B1-4E247AE8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9210" cy="4351338"/>
          </a:xfrm>
        </p:spPr>
        <p:txBody>
          <a:bodyPr/>
          <a:lstStyle/>
          <a:p>
            <a:r>
              <a:rPr lang="en-US" dirty="0"/>
              <a:t>Now consider the Homepage of the Twitter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0C5E31-6303-4BF7-945B-BCB352468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41" y="182560"/>
            <a:ext cx="6377830" cy="6492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56D33C-D252-4EB3-A3EA-34F5E5B6C3B7}"/>
              </a:ext>
            </a:extLst>
          </p:cNvPr>
          <p:cNvSpPr/>
          <p:nvPr/>
        </p:nvSpPr>
        <p:spPr>
          <a:xfrm>
            <a:off x="5047141" y="182560"/>
            <a:ext cx="1957191" cy="64928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BE58E6-3AAA-4CC5-BF72-F71A60170E6F}"/>
              </a:ext>
            </a:extLst>
          </p:cNvPr>
          <p:cNvSpPr/>
          <p:nvPr/>
        </p:nvSpPr>
        <p:spPr>
          <a:xfrm>
            <a:off x="7063740" y="182560"/>
            <a:ext cx="4361231" cy="64928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8BA0A3-6D99-4148-9C50-2AF32E8A0A4A}"/>
              </a:ext>
            </a:extLst>
          </p:cNvPr>
          <p:cNvSpPr/>
          <p:nvPr/>
        </p:nvSpPr>
        <p:spPr>
          <a:xfrm>
            <a:off x="5106549" y="653254"/>
            <a:ext cx="1839434" cy="28336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EAF265-5C41-456A-9041-D80EF333BAD8}"/>
              </a:ext>
            </a:extLst>
          </p:cNvPr>
          <p:cNvSpPr/>
          <p:nvPr/>
        </p:nvSpPr>
        <p:spPr>
          <a:xfrm>
            <a:off x="5103849" y="1071560"/>
            <a:ext cx="1839434" cy="28336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56781-E085-4E18-AC5E-F356F4B48C16}"/>
              </a:ext>
            </a:extLst>
          </p:cNvPr>
          <p:cNvSpPr/>
          <p:nvPr/>
        </p:nvSpPr>
        <p:spPr>
          <a:xfrm>
            <a:off x="7123148" y="230188"/>
            <a:ext cx="4230652" cy="122713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379B5D-C1F1-4C3E-A606-AA6195072275}"/>
              </a:ext>
            </a:extLst>
          </p:cNvPr>
          <p:cNvSpPr/>
          <p:nvPr/>
        </p:nvSpPr>
        <p:spPr>
          <a:xfrm>
            <a:off x="2061430" y="3429000"/>
            <a:ext cx="1038687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0361B6-1C1A-4FBB-B2A5-F61B9217084D}"/>
              </a:ext>
            </a:extLst>
          </p:cNvPr>
          <p:cNvSpPr/>
          <p:nvPr/>
        </p:nvSpPr>
        <p:spPr>
          <a:xfrm>
            <a:off x="1353694" y="4267196"/>
            <a:ext cx="1185908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Bar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E8A4798-D045-4A90-8268-14013B6D4AEA}"/>
              </a:ext>
            </a:extLst>
          </p:cNvPr>
          <p:cNvSpPr/>
          <p:nvPr/>
        </p:nvSpPr>
        <p:spPr>
          <a:xfrm>
            <a:off x="2710168" y="4259569"/>
            <a:ext cx="1038687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E620ADD-2215-4F77-A632-B8CE4500206A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16200000" flipH="1">
            <a:off x="2711800" y="3741857"/>
            <a:ext cx="386686" cy="6487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8AF8188-D3CA-4921-ACD5-F48A13FFEC9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2066555" y="3752976"/>
            <a:ext cx="394313" cy="6341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440FA4-5FCE-4DB8-864A-887DE37641B7}"/>
              </a:ext>
            </a:extLst>
          </p:cNvPr>
          <p:cNvSpPr/>
          <p:nvPr/>
        </p:nvSpPr>
        <p:spPr>
          <a:xfrm>
            <a:off x="943215" y="5028737"/>
            <a:ext cx="1313896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741194D-122F-42DF-BA5A-EC4102C395B4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rot="5400000">
            <a:off x="1614577" y="4696666"/>
            <a:ext cx="317658" cy="3464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066BB8D-99EC-457B-9A03-7B886DAFC897}"/>
              </a:ext>
            </a:extLst>
          </p:cNvPr>
          <p:cNvSpPr/>
          <p:nvPr/>
        </p:nvSpPr>
        <p:spPr>
          <a:xfrm>
            <a:off x="2362126" y="5028737"/>
            <a:ext cx="1313896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InputBox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6AD3A9A-ADC2-41E4-ADD0-EE5E6E017467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rot="5400000">
            <a:off x="2961651" y="4760875"/>
            <a:ext cx="325285" cy="2104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09715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DD32-8D7C-4139-8C5F-827E8599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33335-1038-45D8-B9B1-4E247AE8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9210" cy="4351338"/>
          </a:xfrm>
        </p:spPr>
        <p:txBody>
          <a:bodyPr/>
          <a:lstStyle/>
          <a:p>
            <a:r>
              <a:rPr lang="en-US" dirty="0"/>
              <a:t>Now consider the Homepage of the Twitter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0C5E31-6303-4BF7-945B-BCB352468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41" y="182560"/>
            <a:ext cx="6377830" cy="6492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56D33C-D252-4EB3-A3EA-34F5E5B6C3B7}"/>
              </a:ext>
            </a:extLst>
          </p:cNvPr>
          <p:cNvSpPr/>
          <p:nvPr/>
        </p:nvSpPr>
        <p:spPr>
          <a:xfrm>
            <a:off x="5047141" y="182560"/>
            <a:ext cx="1957191" cy="64928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BE58E6-3AAA-4CC5-BF72-F71A60170E6F}"/>
              </a:ext>
            </a:extLst>
          </p:cNvPr>
          <p:cNvSpPr/>
          <p:nvPr/>
        </p:nvSpPr>
        <p:spPr>
          <a:xfrm>
            <a:off x="7063740" y="182560"/>
            <a:ext cx="4361231" cy="64928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8BA0A3-6D99-4148-9C50-2AF32E8A0A4A}"/>
              </a:ext>
            </a:extLst>
          </p:cNvPr>
          <p:cNvSpPr/>
          <p:nvPr/>
        </p:nvSpPr>
        <p:spPr>
          <a:xfrm>
            <a:off x="5106549" y="653254"/>
            <a:ext cx="1839434" cy="28336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EAF265-5C41-456A-9041-D80EF333BAD8}"/>
              </a:ext>
            </a:extLst>
          </p:cNvPr>
          <p:cNvSpPr/>
          <p:nvPr/>
        </p:nvSpPr>
        <p:spPr>
          <a:xfrm>
            <a:off x="5103849" y="1071560"/>
            <a:ext cx="1839434" cy="28336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56781-E085-4E18-AC5E-F356F4B48C16}"/>
              </a:ext>
            </a:extLst>
          </p:cNvPr>
          <p:cNvSpPr/>
          <p:nvPr/>
        </p:nvSpPr>
        <p:spPr>
          <a:xfrm>
            <a:off x="7123148" y="230188"/>
            <a:ext cx="4230652" cy="122713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EAF9C5-8F61-4639-B257-E9D0CA6B4A22}"/>
              </a:ext>
            </a:extLst>
          </p:cNvPr>
          <p:cNvSpPr/>
          <p:nvPr/>
        </p:nvSpPr>
        <p:spPr>
          <a:xfrm>
            <a:off x="7123148" y="1531620"/>
            <a:ext cx="4230652" cy="50961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ED0A3C6-29A6-4FB9-9811-32D52816042D}"/>
              </a:ext>
            </a:extLst>
          </p:cNvPr>
          <p:cNvSpPr/>
          <p:nvPr/>
        </p:nvSpPr>
        <p:spPr>
          <a:xfrm>
            <a:off x="2061430" y="3429000"/>
            <a:ext cx="1038687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1CF1BFB-8127-4A8F-8C99-47DAA9BFCB47}"/>
              </a:ext>
            </a:extLst>
          </p:cNvPr>
          <p:cNvSpPr/>
          <p:nvPr/>
        </p:nvSpPr>
        <p:spPr>
          <a:xfrm>
            <a:off x="1353694" y="4267196"/>
            <a:ext cx="1185908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Bar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E8130BD-EF2E-4B29-AC39-C2CB12DF7009}"/>
              </a:ext>
            </a:extLst>
          </p:cNvPr>
          <p:cNvSpPr/>
          <p:nvPr/>
        </p:nvSpPr>
        <p:spPr>
          <a:xfrm>
            <a:off x="2710168" y="4259569"/>
            <a:ext cx="1038687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484A517-0EBA-454D-8DE8-7F65BD63A499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rot="16200000" flipH="1">
            <a:off x="2711800" y="3741857"/>
            <a:ext cx="386686" cy="6487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8CA55F6-260B-4D8E-BECD-335554D2DD3A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rot="5400000">
            <a:off x="2066555" y="3752976"/>
            <a:ext cx="394313" cy="6341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2AA70DE-3977-4BF9-9C52-0F60E2BA3BB3}"/>
              </a:ext>
            </a:extLst>
          </p:cNvPr>
          <p:cNvSpPr/>
          <p:nvPr/>
        </p:nvSpPr>
        <p:spPr>
          <a:xfrm>
            <a:off x="767029" y="5032375"/>
            <a:ext cx="1313896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0714DC5-5623-4DC2-8309-0B3AEAADCAA9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5400000">
            <a:off x="1524665" y="4610392"/>
            <a:ext cx="321296" cy="5226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54F2E5A-DB4A-4840-9489-51F5F54D807D}"/>
              </a:ext>
            </a:extLst>
          </p:cNvPr>
          <p:cNvSpPr/>
          <p:nvPr/>
        </p:nvSpPr>
        <p:spPr>
          <a:xfrm>
            <a:off x="2185940" y="5032375"/>
            <a:ext cx="1313896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InputBox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FE3FCBF-8E91-492B-8A54-AB8C22A3A6B1}"/>
              </a:ext>
            </a:extLst>
          </p:cNvPr>
          <p:cNvCxnSpPr>
            <a:stCxn id="24" idx="2"/>
            <a:endCxn id="29" idx="0"/>
          </p:cNvCxnSpPr>
          <p:nvPr/>
        </p:nvCxnSpPr>
        <p:spPr>
          <a:xfrm rot="5400000">
            <a:off x="2871739" y="4674601"/>
            <a:ext cx="328923" cy="3866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A2AF13-BBF1-49C5-8CFD-F3EA1A567A70}"/>
              </a:ext>
            </a:extLst>
          </p:cNvPr>
          <p:cNvSpPr/>
          <p:nvPr/>
        </p:nvSpPr>
        <p:spPr>
          <a:xfrm>
            <a:off x="3638550" y="5032375"/>
            <a:ext cx="1108268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PostList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AC2A429-42CA-414A-8F5D-1F645DD90388}"/>
              </a:ext>
            </a:extLst>
          </p:cNvPr>
          <p:cNvCxnSpPr>
            <a:stCxn id="24" idx="2"/>
            <a:endCxn id="33" idx="0"/>
          </p:cNvCxnSpPr>
          <p:nvPr/>
        </p:nvCxnSpPr>
        <p:spPr>
          <a:xfrm rot="16200000" flipH="1">
            <a:off x="3546637" y="4386327"/>
            <a:ext cx="328923" cy="9631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62125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E2C0-3C4D-4095-B553-654E3E09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2F17CF-E2DC-4B32-ADDF-F109C1819D8D}"/>
              </a:ext>
            </a:extLst>
          </p:cNvPr>
          <p:cNvSpPr/>
          <p:nvPr/>
        </p:nvSpPr>
        <p:spPr>
          <a:xfrm>
            <a:off x="2529996" y="2154547"/>
            <a:ext cx="1038687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FCF0FB-BA6E-4BAE-B868-BEB1A9ED2550}"/>
              </a:ext>
            </a:extLst>
          </p:cNvPr>
          <p:cNvSpPr/>
          <p:nvPr/>
        </p:nvSpPr>
        <p:spPr>
          <a:xfrm>
            <a:off x="1491309" y="2985117"/>
            <a:ext cx="1185908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627189-17F9-4075-BBBB-73DBA9DABAE3}"/>
              </a:ext>
            </a:extLst>
          </p:cNvPr>
          <p:cNvSpPr/>
          <p:nvPr/>
        </p:nvSpPr>
        <p:spPr>
          <a:xfrm>
            <a:off x="3438478" y="2985116"/>
            <a:ext cx="1038687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AC290AB-06B7-4609-8C2F-DAB149FAEFCE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3310238" y="2337532"/>
            <a:ext cx="386686" cy="908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754A400-03C6-4E6E-8423-45D911DC8A2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373459" y="2309235"/>
            <a:ext cx="386687" cy="965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3D7583-F33C-4593-A31F-F537D58CCF9C}"/>
              </a:ext>
            </a:extLst>
          </p:cNvPr>
          <p:cNvSpPr/>
          <p:nvPr/>
        </p:nvSpPr>
        <p:spPr>
          <a:xfrm>
            <a:off x="834361" y="3815684"/>
            <a:ext cx="1313896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9206EA-88D4-4375-9954-3159E9B57F76}"/>
              </a:ext>
            </a:extLst>
          </p:cNvPr>
          <p:cNvSpPr/>
          <p:nvPr/>
        </p:nvSpPr>
        <p:spPr>
          <a:xfrm>
            <a:off x="2444918" y="3815682"/>
            <a:ext cx="1185908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InputBox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6709E64-1A15-4163-B8CF-DA624E5C08A7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 rot="16200000" flipH="1">
            <a:off x="4024152" y="3362668"/>
            <a:ext cx="386682" cy="519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7805529-E24A-44A6-999E-08B05F89A0D2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3304506" y="3162365"/>
            <a:ext cx="386683" cy="919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D78F125-6AE9-49EF-9A2D-2F0C97286F70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5400000">
            <a:off x="1594444" y="3325865"/>
            <a:ext cx="386684" cy="5929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1931628-267E-4758-BE89-87D72229A0FA}"/>
              </a:ext>
            </a:extLst>
          </p:cNvPr>
          <p:cNvSpPr/>
          <p:nvPr/>
        </p:nvSpPr>
        <p:spPr>
          <a:xfrm>
            <a:off x="3927487" y="3815681"/>
            <a:ext cx="1099355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List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9AD847-DAAA-4832-8A71-D08B91438050}"/>
              </a:ext>
            </a:extLst>
          </p:cNvPr>
          <p:cNvSpPr/>
          <p:nvPr/>
        </p:nvSpPr>
        <p:spPr>
          <a:xfrm>
            <a:off x="2858466" y="4640593"/>
            <a:ext cx="1099355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1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2B29167-26A9-498F-A72D-DE0AA8841AA5}"/>
              </a:ext>
            </a:extLst>
          </p:cNvPr>
          <p:cNvSpPr/>
          <p:nvPr/>
        </p:nvSpPr>
        <p:spPr>
          <a:xfrm>
            <a:off x="4180500" y="4640592"/>
            <a:ext cx="1099355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3916CF-5FF1-47C4-B283-882D6DE8DA16}"/>
              </a:ext>
            </a:extLst>
          </p:cNvPr>
          <p:cNvSpPr txBox="1"/>
          <p:nvPr/>
        </p:nvSpPr>
        <p:spPr>
          <a:xfrm>
            <a:off x="5502534" y="464059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AFE779B-8A6D-430D-82E4-9FD01BBA4EE9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 rot="5400000">
            <a:off x="3752141" y="3915568"/>
            <a:ext cx="381029" cy="1069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45CCAF8-8C47-4880-8780-585457262655}"/>
              </a:ext>
            </a:extLst>
          </p:cNvPr>
          <p:cNvCxnSpPr>
            <a:cxnSpLocks/>
            <a:stCxn id="43" idx="2"/>
            <a:endCxn id="56" idx="0"/>
          </p:cNvCxnSpPr>
          <p:nvPr/>
        </p:nvCxnSpPr>
        <p:spPr>
          <a:xfrm rot="16200000" flipH="1">
            <a:off x="4413157" y="4323571"/>
            <a:ext cx="381028" cy="2530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E819190-A683-4519-9926-8A5F797CA50F}"/>
              </a:ext>
            </a:extLst>
          </p:cNvPr>
          <p:cNvSpPr/>
          <p:nvPr/>
        </p:nvSpPr>
        <p:spPr>
          <a:xfrm>
            <a:off x="8052789" y="2154547"/>
            <a:ext cx="1038687" cy="4438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BCEE177-5CEB-4729-887C-DBF1C8105A2A}"/>
              </a:ext>
            </a:extLst>
          </p:cNvPr>
          <p:cNvSpPr/>
          <p:nvPr/>
        </p:nvSpPr>
        <p:spPr>
          <a:xfrm>
            <a:off x="7014102" y="2985117"/>
            <a:ext cx="1185908" cy="4438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Bar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18BB22E-4C38-408A-AB3A-166B89AC01A6}"/>
              </a:ext>
            </a:extLst>
          </p:cNvPr>
          <p:cNvSpPr/>
          <p:nvPr/>
        </p:nvSpPr>
        <p:spPr>
          <a:xfrm>
            <a:off x="8961271" y="2985116"/>
            <a:ext cx="1038687" cy="4438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A3CCE40-BF54-4ABC-84EB-AFCBB5C73B76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 rot="16200000" flipH="1">
            <a:off x="8833031" y="2337532"/>
            <a:ext cx="386686" cy="9084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1D644BE-8D33-4F35-83D5-D50D3722B339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 rot="5400000">
            <a:off x="7896252" y="2309235"/>
            <a:ext cx="386687" cy="9650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7FA367D-7D2B-4A8E-B004-D6960570D104}"/>
              </a:ext>
            </a:extLst>
          </p:cNvPr>
          <p:cNvSpPr/>
          <p:nvPr/>
        </p:nvSpPr>
        <p:spPr>
          <a:xfrm>
            <a:off x="6357154" y="3815684"/>
            <a:ext cx="1313896" cy="4438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5E2B1AA-04CF-495E-B44F-259971918A88}"/>
              </a:ext>
            </a:extLst>
          </p:cNvPr>
          <p:cNvSpPr/>
          <p:nvPr/>
        </p:nvSpPr>
        <p:spPr>
          <a:xfrm>
            <a:off x="7967711" y="3815682"/>
            <a:ext cx="1185908" cy="4438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InputBox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65927E9-DBEA-4B27-9B13-D40043E9B0A6}"/>
              </a:ext>
            </a:extLst>
          </p:cNvPr>
          <p:cNvCxnSpPr>
            <a:cxnSpLocks/>
            <a:stCxn id="60" idx="2"/>
            <a:endCxn id="68" idx="0"/>
          </p:cNvCxnSpPr>
          <p:nvPr/>
        </p:nvCxnSpPr>
        <p:spPr>
          <a:xfrm rot="16200000" flipH="1">
            <a:off x="9546945" y="3362668"/>
            <a:ext cx="386682" cy="5193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5870B8A-1722-417F-AA56-FE7D4BB9F7FA}"/>
              </a:ext>
            </a:extLst>
          </p:cNvPr>
          <p:cNvCxnSpPr>
            <a:cxnSpLocks/>
            <a:stCxn id="60" idx="2"/>
            <a:endCxn id="64" idx="0"/>
          </p:cNvCxnSpPr>
          <p:nvPr/>
        </p:nvCxnSpPr>
        <p:spPr>
          <a:xfrm rot="5400000">
            <a:off x="8827299" y="3162365"/>
            <a:ext cx="386683" cy="9199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20E4833-3967-4EBC-ADA3-B5D01AB16BB5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5400000">
            <a:off x="7117237" y="3325865"/>
            <a:ext cx="386684" cy="5929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9701442-D47D-462A-995C-4B9532CB0672}"/>
              </a:ext>
            </a:extLst>
          </p:cNvPr>
          <p:cNvSpPr/>
          <p:nvPr/>
        </p:nvSpPr>
        <p:spPr>
          <a:xfrm>
            <a:off x="9450280" y="3815681"/>
            <a:ext cx="1099355" cy="4438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List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45E632A-EE7F-4753-B2BF-6A187F5A43EF}"/>
              </a:ext>
            </a:extLst>
          </p:cNvPr>
          <p:cNvSpPr/>
          <p:nvPr/>
        </p:nvSpPr>
        <p:spPr>
          <a:xfrm>
            <a:off x="8381259" y="4640593"/>
            <a:ext cx="1099355" cy="4438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1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BE76622-701E-4E2B-A73B-2AD057231D0F}"/>
              </a:ext>
            </a:extLst>
          </p:cNvPr>
          <p:cNvSpPr/>
          <p:nvPr/>
        </p:nvSpPr>
        <p:spPr>
          <a:xfrm>
            <a:off x="9703293" y="4640592"/>
            <a:ext cx="1099355" cy="4438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9654EA-44BE-4992-B21E-7D6FFB7FCABC}"/>
              </a:ext>
            </a:extLst>
          </p:cNvPr>
          <p:cNvSpPr txBox="1"/>
          <p:nvPr/>
        </p:nvSpPr>
        <p:spPr>
          <a:xfrm>
            <a:off x="11025327" y="4640592"/>
            <a:ext cx="35458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73B8A37-E2A8-45D6-8B93-AD550C7B756A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 rot="5400000">
            <a:off x="9274934" y="3915568"/>
            <a:ext cx="381029" cy="106902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3ED0106-CA6F-4127-A339-0D1A40A1A1B9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 rot="16200000" flipH="1">
            <a:off x="9935950" y="4323571"/>
            <a:ext cx="381028" cy="2530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02EF3D3-8595-49A8-B8F4-6F5BC4646DCF}"/>
              </a:ext>
            </a:extLst>
          </p:cNvPr>
          <p:cNvSpPr/>
          <p:nvPr/>
        </p:nvSpPr>
        <p:spPr>
          <a:xfrm>
            <a:off x="10277519" y="3669198"/>
            <a:ext cx="791459" cy="2929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352C5E6-655B-4A9F-87E2-652B466243DB}"/>
              </a:ext>
            </a:extLst>
          </p:cNvPr>
          <p:cNvSpPr/>
          <p:nvPr/>
        </p:nvSpPr>
        <p:spPr>
          <a:xfrm>
            <a:off x="8633168" y="3669198"/>
            <a:ext cx="774943" cy="2929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430A59-3079-4FBE-835B-E2B1C610B33A}"/>
              </a:ext>
            </a:extLst>
          </p:cNvPr>
          <p:cNvSpPr txBox="1"/>
          <p:nvPr/>
        </p:nvSpPr>
        <p:spPr>
          <a:xfrm>
            <a:off x="2323574" y="573497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DOM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AFD281-B487-4E7E-8BAD-934040BFF127}"/>
              </a:ext>
            </a:extLst>
          </p:cNvPr>
          <p:cNvSpPr txBox="1"/>
          <p:nvPr/>
        </p:nvSpPr>
        <p:spPr>
          <a:xfrm>
            <a:off x="7831811" y="5734975"/>
            <a:ext cx="145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DOM</a:t>
            </a:r>
          </a:p>
        </p:txBody>
      </p:sp>
    </p:spTree>
    <p:extLst>
      <p:ext uri="{BB962C8B-B14F-4D97-AF65-F5344CB8AC3E}">
        <p14:creationId xmlns:p14="http://schemas.microsoft.com/office/powerpoint/2010/main" val="178483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C8F2-C74F-41A4-96A1-94A3F866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How web works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515C-7C57-4B1D-A86B-1D0EF25F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The modern web is based on client server architecture.</a:t>
            </a:r>
          </a:p>
          <a:p>
            <a:r>
              <a:rPr lang="en-US" dirty="0"/>
              <a:t>The client send a request to server and then server process the request and send back a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0D871-4B43-4DFE-8E77-C07F591BB492}"/>
              </a:ext>
            </a:extLst>
          </p:cNvPr>
          <p:cNvSpPr txBox="1"/>
          <p:nvPr/>
        </p:nvSpPr>
        <p:spPr>
          <a:xfrm>
            <a:off x="1694878" y="5454566"/>
            <a:ext cx="2555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Client (Web browser)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25609-1DF9-4488-B707-078EA608AB05}"/>
              </a:ext>
            </a:extLst>
          </p:cNvPr>
          <p:cNvSpPr txBox="1"/>
          <p:nvPr/>
        </p:nvSpPr>
        <p:spPr>
          <a:xfrm>
            <a:off x="8182874" y="5454566"/>
            <a:ext cx="901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4D00C9-3DDC-4950-8324-44C5B62E9CB2}"/>
              </a:ext>
            </a:extLst>
          </p:cNvPr>
          <p:cNvCxnSpPr>
            <a:cxnSpLocks/>
          </p:cNvCxnSpPr>
          <p:nvPr/>
        </p:nvCxnSpPr>
        <p:spPr>
          <a:xfrm>
            <a:off x="4296793" y="4421081"/>
            <a:ext cx="2956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F12344-8455-484A-85BA-54070D79FD21}"/>
              </a:ext>
            </a:extLst>
          </p:cNvPr>
          <p:cNvCxnSpPr>
            <a:cxnSpLocks/>
          </p:cNvCxnSpPr>
          <p:nvPr/>
        </p:nvCxnSpPr>
        <p:spPr>
          <a:xfrm flipH="1">
            <a:off x="4296793" y="5007007"/>
            <a:ext cx="29651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68C497D-9FCE-407E-A4EA-D0416713C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2584" y="3948029"/>
            <a:ext cx="1371600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BE97AC-4620-43E2-AA64-D4D93B4E9817}"/>
              </a:ext>
            </a:extLst>
          </p:cNvPr>
          <p:cNvSpPr txBox="1"/>
          <p:nvPr/>
        </p:nvSpPr>
        <p:spPr>
          <a:xfrm>
            <a:off x="5321098" y="3974662"/>
            <a:ext cx="1092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A7A3F3-1F8F-40B0-9319-DDA490EC01A4}"/>
              </a:ext>
            </a:extLst>
          </p:cNvPr>
          <p:cNvSpPr txBox="1"/>
          <p:nvPr/>
        </p:nvSpPr>
        <p:spPr>
          <a:xfrm>
            <a:off x="5234538" y="5076502"/>
            <a:ext cx="1265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Response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55C4CE2-8B4F-4624-89FF-4C2437ED2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864" y="394802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7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1EF2-1237-4443-B305-0C3FE087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70AF1-E5A1-4639-89DB-BB83C4812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09548" y="1944209"/>
            <a:ext cx="873904" cy="874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3B664C-AF6B-41CA-AFAE-92D910114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05313" y="1940836"/>
            <a:ext cx="1269908" cy="87782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C5E7C8-E0F1-439D-8E92-F95E6E2F0041}"/>
              </a:ext>
            </a:extLst>
          </p:cNvPr>
          <p:cNvCxnSpPr>
            <a:cxnSpLocks/>
          </p:cNvCxnSpPr>
          <p:nvPr/>
        </p:nvCxnSpPr>
        <p:spPr>
          <a:xfrm>
            <a:off x="3666478" y="2311855"/>
            <a:ext cx="40926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064222-2A7C-4D8C-8408-FAA720DF7158}"/>
              </a:ext>
            </a:extLst>
          </p:cNvPr>
          <p:cNvSpPr txBox="1"/>
          <p:nvPr/>
        </p:nvSpPr>
        <p:spPr>
          <a:xfrm>
            <a:off x="4670667" y="194083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GET youtube.com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F1DD70-1B93-4C3E-BB2C-2293DB11E94F}"/>
              </a:ext>
            </a:extLst>
          </p:cNvPr>
          <p:cNvCxnSpPr>
            <a:cxnSpLocks/>
          </p:cNvCxnSpPr>
          <p:nvPr/>
        </p:nvCxnSpPr>
        <p:spPr>
          <a:xfrm flipH="1">
            <a:off x="3666478" y="2464255"/>
            <a:ext cx="40926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0D78AC-FF43-4A86-A7B9-E60A03271EAB}"/>
              </a:ext>
            </a:extLst>
          </p:cNvPr>
          <p:cNvSpPr txBox="1"/>
          <p:nvPr/>
        </p:nvSpPr>
        <p:spPr>
          <a:xfrm>
            <a:off x="4987260" y="246425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index.html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1991465-57D4-4D05-AD22-052811205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09548" y="3689033"/>
            <a:ext cx="873904" cy="8744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1F9F5D-178B-4459-BFE3-9558FC6DF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05313" y="3685660"/>
            <a:ext cx="1269908" cy="87782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15262B-D24B-4F6B-A043-10B2CB726DFF}"/>
              </a:ext>
            </a:extLst>
          </p:cNvPr>
          <p:cNvCxnSpPr>
            <a:cxnSpLocks/>
          </p:cNvCxnSpPr>
          <p:nvPr/>
        </p:nvCxnSpPr>
        <p:spPr>
          <a:xfrm>
            <a:off x="3666478" y="4056679"/>
            <a:ext cx="40926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B21913-5FE8-4BF5-88DA-0D0C7D69CBFE}"/>
              </a:ext>
            </a:extLst>
          </p:cNvPr>
          <p:cNvSpPr txBox="1"/>
          <p:nvPr/>
        </p:nvSpPr>
        <p:spPr>
          <a:xfrm>
            <a:off x="3955767" y="3685660"/>
            <a:ext cx="347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GET youtube.com/api/videos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CA215D-2513-4088-9EAB-8C2F44417424}"/>
              </a:ext>
            </a:extLst>
          </p:cNvPr>
          <p:cNvCxnSpPr>
            <a:cxnSpLocks/>
          </p:cNvCxnSpPr>
          <p:nvPr/>
        </p:nvCxnSpPr>
        <p:spPr>
          <a:xfrm flipH="1">
            <a:off x="3666478" y="4209079"/>
            <a:ext cx="40926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6A901EB-8513-42A2-9548-13C7AC0E7E21}"/>
              </a:ext>
            </a:extLst>
          </p:cNvPr>
          <p:cNvSpPr txBox="1"/>
          <p:nvPr/>
        </p:nvSpPr>
        <p:spPr>
          <a:xfrm>
            <a:off x="3666479" y="4209079"/>
            <a:ext cx="409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json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0FA800-9633-4102-96B2-814DC36B59BE}"/>
              </a:ext>
            </a:extLst>
          </p:cNvPr>
          <p:cNvSpPr txBox="1"/>
          <p:nvPr/>
        </p:nvSpPr>
        <p:spPr>
          <a:xfrm>
            <a:off x="1554641" y="2195082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8C8F7F-2E0F-4254-8022-5501BBE3E738}"/>
              </a:ext>
            </a:extLst>
          </p:cNvPr>
          <p:cNvSpPr txBox="1"/>
          <p:nvPr/>
        </p:nvSpPr>
        <p:spPr>
          <a:xfrm>
            <a:off x="1554641" y="3939906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DF3AB5-A1E6-4306-AACF-B8A19C13A55D}"/>
              </a:ext>
            </a:extLst>
          </p:cNvPr>
          <p:cNvCxnSpPr/>
          <p:nvPr/>
        </p:nvCxnSpPr>
        <p:spPr>
          <a:xfrm>
            <a:off x="5694384" y="5138173"/>
            <a:ext cx="0" cy="845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A4C6C7-DF7D-4034-BAF5-91B80BAA4BAF}"/>
              </a:ext>
            </a:extLst>
          </p:cNvPr>
          <p:cNvSpPr txBox="1"/>
          <p:nvPr/>
        </p:nvSpPr>
        <p:spPr>
          <a:xfrm>
            <a:off x="9593256" y="6308209"/>
            <a:ext cx="2435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6"/>
              </a:rPr>
              <a:t>YouTube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0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7672-BD47-46DA-8626-00DB0D10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7A335-40B8-4E17-A749-A5BAF7D8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HTML is a markup language which is used to define the DOM (Document Object Model) in the browser.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markup language is used for storing and retrieving representational data from a file easily. E.g. HTML, XML, YAML, TOML are some data representational language.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DOM is a node representation of element in the browser. Which is rendered by the browser’s render engine.</a:t>
            </a:r>
          </a:p>
        </p:txBody>
      </p:sp>
    </p:spTree>
    <p:extLst>
      <p:ext uri="{BB962C8B-B14F-4D97-AF65-F5344CB8AC3E}">
        <p14:creationId xmlns:p14="http://schemas.microsoft.com/office/powerpoint/2010/main" val="399282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87F2-745F-4ECE-A190-680E3301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Basic Syntax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FAC7-157E-4026-9481-657E261A5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&lt;!-- Comments --&gt;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&lt;element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prop</a:t>
            </a:r>
            <a:r>
              <a:rPr lang="en-US" sz="2400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"value"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another-prop</a:t>
            </a:r>
            <a:r>
              <a:rPr lang="en-US" sz="2400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"other-value"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JetBrains Mono" panose="02000009000000000000" pitchFamily="49" charset="0"/>
              </a:rPr>
              <a:t>	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&lt;!-- Some other element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		or elements --&gt;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&lt;/element&gt;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&lt;!-- Self closing elements --&gt;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&lt;element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props</a:t>
            </a:r>
            <a:r>
              <a:rPr lang="en-US" sz="2400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"value"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16893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EE52-F8A6-4FAB-92ED-8192E396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096E2-060F-43F0-BCFF-9BA578D7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63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&lt;div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"top-logo"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class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"container"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&lt;img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"logo.png"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&lt;h2&gt;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HTML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&lt;/h2&gt;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B7115-6F2B-4C93-B686-88158F05D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54736" y="2444318"/>
            <a:ext cx="984682" cy="984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BE55E-4E5A-4A81-A1C1-5620857AE31E}"/>
              </a:ext>
            </a:extLst>
          </p:cNvPr>
          <p:cNvSpPr txBox="1"/>
          <p:nvPr/>
        </p:nvSpPr>
        <p:spPr>
          <a:xfrm>
            <a:off x="8676060" y="3727266"/>
            <a:ext cx="1342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65891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EE52-F8A6-4FAB-92ED-8192E396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096E2-060F-43F0-BCFF-9BA578D7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63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&lt;div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"top-logo"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class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"container"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&lt;img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"logo.png"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&lt;h2&gt;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HTML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&lt;/h2&gt;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B7115-6F2B-4C93-B686-88158F05D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54736" y="2444318"/>
            <a:ext cx="984682" cy="984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BE55E-4E5A-4A81-A1C1-5620857AE31E}"/>
              </a:ext>
            </a:extLst>
          </p:cNvPr>
          <p:cNvSpPr txBox="1"/>
          <p:nvPr/>
        </p:nvSpPr>
        <p:spPr>
          <a:xfrm>
            <a:off x="8676060" y="3727266"/>
            <a:ext cx="1342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1E6F12-5171-43B4-84CE-5AA549AA326D}"/>
              </a:ext>
            </a:extLst>
          </p:cNvPr>
          <p:cNvSpPr/>
          <p:nvPr/>
        </p:nvSpPr>
        <p:spPr>
          <a:xfrm>
            <a:off x="8676060" y="2259504"/>
            <a:ext cx="1342034" cy="1296003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DF343-F0FE-4630-B904-13E384C3E1E3}"/>
              </a:ext>
            </a:extLst>
          </p:cNvPr>
          <p:cNvSpPr/>
          <p:nvPr/>
        </p:nvSpPr>
        <p:spPr>
          <a:xfrm>
            <a:off x="8676060" y="3736514"/>
            <a:ext cx="1342034" cy="566281"/>
          </a:xfrm>
          <a:prstGeom prst="rect">
            <a:avLst/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E7CB4-289C-4D7C-89C1-7E40B2F9F3AE}"/>
              </a:ext>
            </a:extLst>
          </p:cNvPr>
          <p:cNvSpPr/>
          <p:nvPr/>
        </p:nvSpPr>
        <p:spPr>
          <a:xfrm>
            <a:off x="8491108" y="2068867"/>
            <a:ext cx="1711937" cy="241435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29C1302-72F0-4AEB-B812-20B58970451F}"/>
              </a:ext>
            </a:extLst>
          </p:cNvPr>
          <p:cNvCxnSpPr>
            <a:endCxn id="11" idx="0"/>
          </p:cNvCxnSpPr>
          <p:nvPr/>
        </p:nvCxnSpPr>
        <p:spPr>
          <a:xfrm flipV="1">
            <a:off x="4864963" y="2068867"/>
            <a:ext cx="4482114" cy="993929"/>
          </a:xfrm>
          <a:prstGeom prst="bentConnector4">
            <a:avLst>
              <a:gd name="adj1" fmla="val 40451"/>
              <a:gd name="adj2" fmla="val 12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982D682-AA5C-457F-921B-F97FC20353BE}"/>
              </a:ext>
            </a:extLst>
          </p:cNvPr>
          <p:cNvCxnSpPr>
            <a:endCxn id="8" idx="1"/>
          </p:cNvCxnSpPr>
          <p:nvPr/>
        </p:nvCxnSpPr>
        <p:spPr>
          <a:xfrm flipV="1">
            <a:off x="6596109" y="2907506"/>
            <a:ext cx="2079951" cy="648001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A9E8B1E-6FB5-485A-A69C-ED075A0C619E}"/>
              </a:ext>
            </a:extLst>
          </p:cNvPr>
          <p:cNvCxnSpPr>
            <a:endCxn id="9" idx="2"/>
          </p:cNvCxnSpPr>
          <p:nvPr/>
        </p:nvCxnSpPr>
        <p:spPr>
          <a:xfrm>
            <a:off x="4660777" y="4083728"/>
            <a:ext cx="4686300" cy="219067"/>
          </a:xfrm>
          <a:prstGeom prst="bentConnector4">
            <a:avLst>
              <a:gd name="adj1" fmla="val 42841"/>
              <a:gd name="adj2" fmla="val 346189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33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Manrope Extra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1029</Words>
  <Application>Microsoft Office PowerPoint</Application>
  <PresentationFormat>Widescreen</PresentationFormat>
  <Paragraphs>219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Consolas</vt:lpstr>
      <vt:lpstr>Manrope</vt:lpstr>
      <vt:lpstr>Manrope ExtraBold</vt:lpstr>
      <vt:lpstr>Segoe UI</vt:lpstr>
      <vt:lpstr>Segoe UI Semilight</vt:lpstr>
      <vt:lpstr>Office Theme</vt:lpstr>
      <vt:lpstr>web-dev workshop</vt:lpstr>
      <vt:lpstr>Day 1</vt:lpstr>
      <vt:lpstr>Introduction to web-dev</vt:lpstr>
      <vt:lpstr>How web works ?</vt:lpstr>
      <vt:lpstr>Example</vt:lpstr>
      <vt:lpstr>HTML</vt:lpstr>
      <vt:lpstr>Basic Syntax of HTML</vt:lpstr>
      <vt:lpstr>Example</vt:lpstr>
      <vt:lpstr>Example</vt:lpstr>
      <vt:lpstr>Some Common HTML Element</vt:lpstr>
      <vt:lpstr>Practical Time !</vt:lpstr>
      <vt:lpstr>CSS</vt:lpstr>
      <vt:lpstr>Basic Syntax of CSS</vt:lpstr>
      <vt:lpstr>Example</vt:lpstr>
      <vt:lpstr>Some Common Properties</vt:lpstr>
      <vt:lpstr>Practical Time !</vt:lpstr>
      <vt:lpstr>Some Great Resource</vt:lpstr>
      <vt:lpstr>Day 2</vt:lpstr>
      <vt:lpstr>JavaScript</vt:lpstr>
      <vt:lpstr>Important Concept</vt:lpstr>
      <vt:lpstr>Practical Time !</vt:lpstr>
      <vt:lpstr>Some Great Resource</vt:lpstr>
      <vt:lpstr>Day 3</vt:lpstr>
      <vt:lpstr>NodeJS, NPM &amp; NPX</vt:lpstr>
      <vt:lpstr>Practical Time !</vt:lpstr>
      <vt:lpstr>React</vt:lpstr>
      <vt:lpstr>Why React ?</vt:lpstr>
      <vt:lpstr>Defining a React Component</vt:lpstr>
      <vt:lpstr>How React Works ?</vt:lpstr>
      <vt:lpstr>Example</vt:lpstr>
      <vt:lpstr>Example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web-dev workshop</dc:title>
  <dc:creator>deekshant</dc:creator>
  <cp:lastModifiedBy>Deekshant  Yadav</cp:lastModifiedBy>
  <cp:revision>64</cp:revision>
  <dcterms:created xsi:type="dcterms:W3CDTF">2022-04-11T13:15:53Z</dcterms:created>
  <dcterms:modified xsi:type="dcterms:W3CDTF">2022-04-29T14:21:06Z</dcterms:modified>
</cp:coreProperties>
</file>