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0" r:id="rId3"/>
    <p:sldId id="257" r:id="rId4"/>
    <p:sldId id="258" r:id="rId5"/>
    <p:sldId id="259" r:id="rId6"/>
    <p:sldId id="266" r:id="rId7"/>
    <p:sldId id="260" r:id="rId8"/>
    <p:sldId id="261" r:id="rId9"/>
    <p:sldId id="262" r:id="rId10"/>
    <p:sldId id="267" r:id="rId11"/>
    <p:sldId id="268" r:id="rId12"/>
    <p:sldId id="263" r:id="rId13"/>
    <p:sldId id="269"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8CE92-23AD-4D8F-8254-004C6CBE64FB}" type="datetimeFigureOut">
              <a:rPr lang="en-IN" smtClean="0"/>
              <a:t>19-04-2020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56940-35BB-4358-B87A-6A93F1545BB8}" type="slidenum">
              <a:rPr lang="en-IN" smtClean="0"/>
              <a:t>‹#›</a:t>
            </a:fld>
            <a:endParaRPr lang="en-IN"/>
          </a:p>
        </p:txBody>
      </p:sp>
    </p:spTree>
    <p:extLst>
      <p:ext uri="{BB962C8B-B14F-4D97-AF65-F5344CB8AC3E}">
        <p14:creationId xmlns:p14="http://schemas.microsoft.com/office/powerpoint/2010/main" val="14076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52FF-F35B-434D-B0A1-54FC94D7D75E}"/>
              </a:ext>
            </a:extLst>
          </p:cNvPr>
          <p:cNvSpPr>
            <a:spLocks noGrp="1"/>
          </p:cNvSpPr>
          <p:nvPr>
            <p:ph type="ctrTitle"/>
          </p:nvPr>
        </p:nvSpPr>
        <p:spPr/>
        <p:txBody>
          <a:bodyPr>
            <a:normAutofit/>
          </a:bodyPr>
          <a:lstStyle/>
          <a:p>
            <a:r>
              <a:rPr lang="en-US" sz="7200" dirty="0" err="1">
                <a:solidFill>
                  <a:schemeClr val="bg2">
                    <a:lumMod val="75000"/>
                  </a:schemeClr>
                </a:solidFill>
              </a:rPr>
              <a:t>fM-os</a:t>
            </a:r>
            <a:endParaRPr lang="en-IN" sz="7200" dirty="0">
              <a:solidFill>
                <a:schemeClr val="bg2">
                  <a:lumMod val="75000"/>
                </a:schemeClr>
              </a:solidFill>
            </a:endParaRPr>
          </a:p>
        </p:txBody>
      </p:sp>
      <p:sp>
        <p:nvSpPr>
          <p:cNvPr id="3" name="Subtitle 2">
            <a:extLst>
              <a:ext uri="{FF2B5EF4-FFF2-40B4-BE49-F238E27FC236}">
                <a16:creationId xmlns:a16="http://schemas.microsoft.com/office/drawing/2014/main" id="{46520133-5126-496B-B0A7-1E50F6950FD3}"/>
              </a:ext>
            </a:extLst>
          </p:cNvPr>
          <p:cNvSpPr>
            <a:spLocks noGrp="1"/>
          </p:cNvSpPr>
          <p:nvPr>
            <p:ph type="subTitle" idx="1"/>
          </p:nvPr>
        </p:nvSpPr>
        <p:spPr>
          <a:xfrm>
            <a:off x="1876424" y="3509963"/>
            <a:ext cx="5287774" cy="2815541"/>
          </a:xfrm>
        </p:spPr>
        <p:txBody>
          <a:bodyPr>
            <a:normAutofit/>
          </a:bodyPr>
          <a:lstStyle/>
          <a:p>
            <a:r>
              <a:rPr lang="en-US" dirty="0"/>
              <a:t>By,</a:t>
            </a:r>
          </a:p>
          <a:p>
            <a:r>
              <a:rPr lang="en-US" dirty="0"/>
              <a:t>Gaurav </a:t>
            </a:r>
            <a:r>
              <a:rPr lang="en-US" dirty="0" err="1"/>
              <a:t>kachare</a:t>
            </a:r>
            <a:r>
              <a:rPr lang="en-US" dirty="0"/>
              <a:t>           18bcy10035</a:t>
            </a:r>
          </a:p>
          <a:p>
            <a:endParaRPr lang="en-IN" dirty="0"/>
          </a:p>
        </p:txBody>
      </p:sp>
    </p:spTree>
    <p:extLst>
      <p:ext uri="{BB962C8B-B14F-4D97-AF65-F5344CB8AC3E}">
        <p14:creationId xmlns:p14="http://schemas.microsoft.com/office/powerpoint/2010/main" val="364429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2813-FFE6-48B2-9860-E668F232730D}"/>
              </a:ext>
            </a:extLst>
          </p:cNvPr>
          <p:cNvSpPr>
            <a:spLocks noGrp="1"/>
          </p:cNvSpPr>
          <p:nvPr>
            <p:ph type="title"/>
          </p:nvPr>
        </p:nvSpPr>
        <p:spPr>
          <a:xfrm>
            <a:off x="1141411" y="434262"/>
            <a:ext cx="4420490" cy="874421"/>
          </a:xfrm>
        </p:spPr>
        <p:txBody>
          <a:bodyPr/>
          <a:lstStyle/>
          <a:p>
            <a:r>
              <a:rPr lang="en-IN" dirty="0"/>
              <a:t>Multi User</a:t>
            </a:r>
          </a:p>
        </p:txBody>
      </p:sp>
      <p:sp>
        <p:nvSpPr>
          <p:cNvPr id="3" name="Text Placeholder 2">
            <a:extLst>
              <a:ext uri="{FF2B5EF4-FFF2-40B4-BE49-F238E27FC236}">
                <a16:creationId xmlns:a16="http://schemas.microsoft.com/office/drawing/2014/main" id="{C674A57B-2D45-4706-86F9-C3BFB3568B78}"/>
              </a:ext>
            </a:extLst>
          </p:cNvPr>
          <p:cNvSpPr>
            <a:spLocks noGrp="1"/>
          </p:cNvSpPr>
          <p:nvPr>
            <p:ph type="body" idx="1"/>
          </p:nvPr>
        </p:nvSpPr>
        <p:spPr>
          <a:xfrm>
            <a:off x="1141411" y="1308683"/>
            <a:ext cx="5745984" cy="4490455"/>
          </a:xfrm>
        </p:spPr>
        <p:txBody>
          <a:bodyPr>
            <a:normAutofit/>
          </a:bodyPr>
          <a:lstStyle/>
          <a:p>
            <a:endParaRPr lang="en-US" dirty="0"/>
          </a:p>
          <a:p>
            <a:r>
              <a:rPr lang="en-US" sz="2000" dirty="0"/>
              <a:t>A </a:t>
            </a:r>
            <a:r>
              <a:rPr lang="en-US" sz="2000" b="1" dirty="0"/>
              <a:t>multi</a:t>
            </a:r>
            <a:r>
              <a:rPr lang="en-US" sz="2000" dirty="0"/>
              <a:t>-</a:t>
            </a:r>
            <a:r>
              <a:rPr lang="en-US" sz="2000" b="1" dirty="0"/>
              <a:t>user operating system</a:t>
            </a:r>
            <a:r>
              <a:rPr lang="en-US" sz="2000" dirty="0"/>
              <a:t> (</a:t>
            </a:r>
            <a:r>
              <a:rPr lang="en-US" sz="2000" b="1" dirty="0"/>
              <a:t>OS</a:t>
            </a:r>
            <a:r>
              <a:rPr lang="en-US" sz="2000" dirty="0"/>
              <a:t>) is a computer </a:t>
            </a:r>
            <a:r>
              <a:rPr lang="en-US" sz="2000" b="1" dirty="0"/>
              <a:t>system</a:t>
            </a:r>
            <a:r>
              <a:rPr lang="en-US" sz="2000" dirty="0"/>
              <a:t> that allows </a:t>
            </a:r>
            <a:r>
              <a:rPr lang="en-US" sz="2000" b="1" dirty="0"/>
              <a:t>multiple users</a:t>
            </a:r>
            <a:r>
              <a:rPr lang="en-US" sz="2000" dirty="0"/>
              <a:t> that are on different computers to access a single </a:t>
            </a:r>
            <a:r>
              <a:rPr lang="en-US" sz="2000" b="1" dirty="0"/>
              <a:t>system's OS</a:t>
            </a:r>
            <a:r>
              <a:rPr lang="en-US" sz="2000" dirty="0"/>
              <a:t> resources simultaneously.</a:t>
            </a:r>
          </a:p>
          <a:p>
            <a:endParaRPr lang="en-US" sz="2000" b="1" dirty="0"/>
          </a:p>
          <a:p>
            <a:r>
              <a:rPr lang="en-US" sz="2000" b="1" dirty="0"/>
              <a:t>Multi</a:t>
            </a:r>
            <a:r>
              <a:rPr lang="en-US" sz="2000" dirty="0"/>
              <a:t>-</a:t>
            </a:r>
            <a:r>
              <a:rPr lang="en-US" sz="2000" b="1" dirty="0"/>
              <a:t>user operating systems</a:t>
            </a:r>
            <a:r>
              <a:rPr lang="en-US" sz="2000" dirty="0"/>
              <a:t> were originally used for time-sharing and batch processing on mainframe computers.</a:t>
            </a:r>
            <a:endParaRPr lang="en-IN" sz="2000" dirty="0"/>
          </a:p>
        </p:txBody>
      </p:sp>
      <p:pic>
        <p:nvPicPr>
          <p:cNvPr id="2054" name="Picture 6" descr="Image result for Multi User Operating System">
            <a:extLst>
              <a:ext uri="{FF2B5EF4-FFF2-40B4-BE49-F238E27FC236}">
                <a16:creationId xmlns:a16="http://schemas.microsoft.com/office/drawing/2014/main" id="{BA5DD0EE-BF58-4489-A0A4-61DE6662A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395" y="1308682"/>
            <a:ext cx="4727401" cy="314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76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2B85-A3B4-4F29-B25A-565BE2EF0ED4}"/>
              </a:ext>
            </a:extLst>
          </p:cNvPr>
          <p:cNvSpPr>
            <a:spLocks noGrp="1"/>
          </p:cNvSpPr>
          <p:nvPr>
            <p:ph type="title"/>
          </p:nvPr>
        </p:nvSpPr>
        <p:spPr>
          <a:xfrm>
            <a:off x="1141411" y="291518"/>
            <a:ext cx="9906000" cy="842963"/>
          </a:xfrm>
        </p:spPr>
        <p:txBody>
          <a:bodyPr/>
          <a:lstStyle/>
          <a:p>
            <a:r>
              <a:rPr lang="en-IN" dirty="0"/>
              <a:t>Security features</a:t>
            </a:r>
          </a:p>
        </p:txBody>
      </p:sp>
      <p:sp>
        <p:nvSpPr>
          <p:cNvPr id="3" name="Text Placeholder 2">
            <a:extLst>
              <a:ext uri="{FF2B5EF4-FFF2-40B4-BE49-F238E27FC236}">
                <a16:creationId xmlns:a16="http://schemas.microsoft.com/office/drawing/2014/main" id="{3D6CAD91-5A57-4820-9A40-676B85D2B908}"/>
              </a:ext>
            </a:extLst>
          </p:cNvPr>
          <p:cNvSpPr>
            <a:spLocks noGrp="1"/>
          </p:cNvSpPr>
          <p:nvPr>
            <p:ph type="body" idx="1"/>
          </p:nvPr>
        </p:nvSpPr>
        <p:spPr>
          <a:xfrm>
            <a:off x="1133022" y="1249960"/>
            <a:ext cx="10301172" cy="5545123"/>
          </a:xfrm>
        </p:spPr>
        <p:txBody>
          <a:bodyPr>
            <a:normAutofit lnSpcReduction="10000"/>
          </a:bodyPr>
          <a:lstStyle/>
          <a:p>
            <a:r>
              <a:rPr lang="en-US" sz="2000" dirty="0"/>
              <a:t>Since multi-user OS have several users accessing the system resources simultaneously, it is very important for the system administrators to implement security features within the system. </a:t>
            </a:r>
          </a:p>
          <a:p>
            <a:r>
              <a:rPr lang="en-US" sz="2000" dirty="0"/>
              <a:t>These features could include account separation, user groups, roles and permissions.</a:t>
            </a:r>
          </a:p>
          <a:p>
            <a:r>
              <a:rPr lang="en-US" sz="2000" dirty="0"/>
              <a:t>Account separation is one of the most important security features that needs to be implemented. </a:t>
            </a:r>
          </a:p>
          <a:p>
            <a:r>
              <a:rPr lang="en-US" sz="2000" dirty="0"/>
              <a:t>This is vital in order to maintain file and content protection, integrity and privacy. </a:t>
            </a:r>
          </a:p>
          <a:p>
            <a:r>
              <a:rPr lang="en-US" sz="2000" dirty="0"/>
              <a:t>Each user must have their own separate account, giving them private work and storage space within the system. </a:t>
            </a:r>
          </a:p>
          <a:p>
            <a:r>
              <a:rPr lang="en-US" sz="2000" dirty="0"/>
              <a:t>Also, user groups, roles and permissions should be created and assigned to each user to ensure others do not interfere with or delete other users' work, purposefully or accidentally.</a:t>
            </a:r>
          </a:p>
        </p:txBody>
      </p:sp>
    </p:spTree>
    <p:extLst>
      <p:ext uri="{BB962C8B-B14F-4D97-AF65-F5344CB8AC3E}">
        <p14:creationId xmlns:p14="http://schemas.microsoft.com/office/powerpoint/2010/main" val="79989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1B06-AF8A-41D0-A127-90924B33728A}"/>
              </a:ext>
            </a:extLst>
          </p:cNvPr>
          <p:cNvSpPr>
            <a:spLocks noGrp="1"/>
          </p:cNvSpPr>
          <p:nvPr>
            <p:ph type="title"/>
          </p:nvPr>
        </p:nvSpPr>
        <p:spPr>
          <a:xfrm>
            <a:off x="1143000" y="215899"/>
            <a:ext cx="9906000" cy="842963"/>
          </a:xfrm>
        </p:spPr>
        <p:txBody>
          <a:bodyPr>
            <a:normAutofit/>
          </a:bodyPr>
          <a:lstStyle/>
          <a:p>
            <a:r>
              <a:rPr lang="en-IN" sz="3200" dirty="0"/>
              <a:t>Advantages</a:t>
            </a:r>
          </a:p>
        </p:txBody>
      </p:sp>
      <p:sp>
        <p:nvSpPr>
          <p:cNvPr id="7" name="Text Placeholder 6">
            <a:extLst>
              <a:ext uri="{FF2B5EF4-FFF2-40B4-BE49-F238E27FC236}">
                <a16:creationId xmlns:a16="http://schemas.microsoft.com/office/drawing/2014/main" id="{6568C80B-7483-4383-8AF7-538289CC5865}"/>
              </a:ext>
            </a:extLst>
          </p:cNvPr>
          <p:cNvSpPr>
            <a:spLocks noGrp="1"/>
          </p:cNvSpPr>
          <p:nvPr>
            <p:ph type="body" idx="1"/>
          </p:nvPr>
        </p:nvSpPr>
        <p:spPr>
          <a:xfrm>
            <a:off x="1141410" y="1300294"/>
            <a:ext cx="10284395" cy="5469622"/>
          </a:xfrm>
        </p:spPr>
        <p:txBody>
          <a:bodyPr>
            <a:normAutofit/>
          </a:bodyPr>
          <a:lstStyle/>
          <a:p>
            <a:r>
              <a:rPr lang="en-US" sz="2000" dirty="0"/>
              <a:t>• Allows many different users to take advantage of computer's resources simultaneously</a:t>
            </a:r>
          </a:p>
          <a:p>
            <a:r>
              <a:rPr lang="en-US" sz="2000" dirty="0"/>
              <a:t>• It is used as a single server and multiple number of clients- The time shared system allows multiple users to share the system simultaneously</a:t>
            </a:r>
          </a:p>
          <a:p>
            <a:r>
              <a:rPr lang="en-US" sz="2000" dirty="0"/>
              <a:t>• The system switches from one user to another rapidly, giving the impression that each user has full control of the system</a:t>
            </a:r>
          </a:p>
          <a:p>
            <a:r>
              <a:rPr lang="en-US" sz="2000" dirty="0"/>
              <a:t>• Store the information about the number of user’s connected to the server and provides security to data from unauthorized access</a:t>
            </a:r>
          </a:p>
          <a:p>
            <a:r>
              <a:rPr lang="en-US" sz="2000" dirty="0"/>
              <a:t>• Each user has a private set of programs and access techniques for accessing the data.</a:t>
            </a:r>
          </a:p>
          <a:p>
            <a:r>
              <a:rPr lang="en-US" sz="2000" dirty="0"/>
              <a:t>• Example : Windows 2000, Novell Netware, Windows NT, Unix, VMS (Virtual </a:t>
            </a:r>
            <a:r>
              <a:rPr lang="en-US" dirty="0"/>
              <a:t>Memory System</a:t>
            </a:r>
            <a:r>
              <a:rPr lang="en-US" sz="2000" dirty="0"/>
              <a:t>), MVS (Multiple virtual Storage- for mainframe systems)</a:t>
            </a:r>
            <a:endParaRPr lang="en-IN" sz="2000" dirty="0"/>
          </a:p>
        </p:txBody>
      </p:sp>
    </p:spTree>
    <p:extLst>
      <p:ext uri="{BB962C8B-B14F-4D97-AF65-F5344CB8AC3E}">
        <p14:creationId xmlns:p14="http://schemas.microsoft.com/office/powerpoint/2010/main" val="134231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1E45-0610-4681-B957-A6398CB30E0B}"/>
              </a:ext>
            </a:extLst>
          </p:cNvPr>
          <p:cNvSpPr>
            <a:spLocks noGrp="1"/>
          </p:cNvSpPr>
          <p:nvPr>
            <p:ph type="title"/>
          </p:nvPr>
        </p:nvSpPr>
        <p:spPr>
          <a:xfrm>
            <a:off x="1149546" y="292101"/>
            <a:ext cx="9906000" cy="1041749"/>
          </a:xfrm>
        </p:spPr>
        <p:txBody>
          <a:bodyPr>
            <a:normAutofit/>
          </a:bodyPr>
          <a:lstStyle/>
          <a:p>
            <a:r>
              <a:rPr lang="en-IN" dirty="0"/>
              <a:t>Scratch code for multi-user</a:t>
            </a:r>
          </a:p>
        </p:txBody>
      </p:sp>
      <p:pic>
        <p:nvPicPr>
          <p:cNvPr id="10" name="Picture 9">
            <a:extLst>
              <a:ext uri="{FF2B5EF4-FFF2-40B4-BE49-F238E27FC236}">
                <a16:creationId xmlns:a16="http://schemas.microsoft.com/office/drawing/2014/main" id="{58914D6B-2E3B-45D7-911A-8A43DCA5958C}"/>
              </a:ext>
            </a:extLst>
          </p:cNvPr>
          <p:cNvPicPr>
            <a:picLocks noChangeAspect="1"/>
          </p:cNvPicPr>
          <p:nvPr/>
        </p:nvPicPr>
        <p:blipFill>
          <a:blip r:embed="rId2"/>
          <a:stretch>
            <a:fillRect/>
          </a:stretch>
        </p:blipFill>
        <p:spPr>
          <a:xfrm>
            <a:off x="1812022" y="1333850"/>
            <a:ext cx="4714613" cy="5402510"/>
          </a:xfrm>
          <a:prstGeom prst="rect">
            <a:avLst/>
          </a:prstGeom>
        </p:spPr>
      </p:pic>
    </p:spTree>
    <p:extLst>
      <p:ext uri="{BB962C8B-B14F-4D97-AF65-F5344CB8AC3E}">
        <p14:creationId xmlns:p14="http://schemas.microsoft.com/office/powerpoint/2010/main" val="163578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89EA-BBB9-41FA-BA7C-3693EED11BE8}"/>
              </a:ext>
            </a:extLst>
          </p:cNvPr>
          <p:cNvSpPr>
            <a:spLocks noGrp="1"/>
          </p:cNvSpPr>
          <p:nvPr>
            <p:ph type="title"/>
          </p:nvPr>
        </p:nvSpPr>
        <p:spPr>
          <a:xfrm>
            <a:off x="1141411" y="411061"/>
            <a:ext cx="9906000" cy="756976"/>
          </a:xfrm>
        </p:spPr>
        <p:txBody>
          <a:bodyPr/>
          <a:lstStyle/>
          <a:p>
            <a:r>
              <a:rPr lang="en-IN" dirty="0" err="1"/>
              <a:t>ConClusion</a:t>
            </a:r>
            <a:endParaRPr lang="en-IN" dirty="0"/>
          </a:p>
        </p:txBody>
      </p:sp>
      <p:sp>
        <p:nvSpPr>
          <p:cNvPr id="3" name="Text Placeholder 2">
            <a:extLst>
              <a:ext uri="{FF2B5EF4-FFF2-40B4-BE49-F238E27FC236}">
                <a16:creationId xmlns:a16="http://schemas.microsoft.com/office/drawing/2014/main" id="{D22D6610-0AC5-49B5-B4BA-9FC7229A8B1A}"/>
              </a:ext>
            </a:extLst>
          </p:cNvPr>
          <p:cNvSpPr>
            <a:spLocks noGrp="1"/>
          </p:cNvSpPr>
          <p:nvPr>
            <p:ph type="body" idx="1"/>
          </p:nvPr>
        </p:nvSpPr>
        <p:spPr>
          <a:xfrm>
            <a:off x="1141411" y="1468073"/>
            <a:ext cx="9906000" cy="4978866"/>
          </a:xfrm>
        </p:spPr>
        <p:txBody>
          <a:bodyPr/>
          <a:lstStyle/>
          <a:p>
            <a:r>
              <a:rPr lang="en-IN" dirty="0"/>
              <a:t>As we all know that there are many functions of an </a:t>
            </a:r>
            <a:r>
              <a:rPr lang="en-IN" dirty="0" err="1"/>
              <a:t>os</a:t>
            </a:r>
            <a:r>
              <a:rPr lang="en-IN" dirty="0"/>
              <a:t> including both external that is visible to user as well as internal that runs and processes at the background interacting with the </a:t>
            </a:r>
            <a:r>
              <a:rPr lang="en-IN" dirty="0" err="1"/>
              <a:t>cpu</a:t>
            </a:r>
            <a:r>
              <a:rPr lang="en-IN" dirty="0"/>
              <a:t> that is hidden from the user .</a:t>
            </a:r>
          </a:p>
          <a:p>
            <a:r>
              <a:rPr lang="en-IN" dirty="0"/>
              <a:t>Here we selected some of its functions that is visible to the user and managed by the user And also we found it somewhat easy to perform and implement in our </a:t>
            </a:r>
            <a:r>
              <a:rPr lang="en-IN" dirty="0" err="1"/>
              <a:t>os</a:t>
            </a:r>
            <a:r>
              <a:rPr lang="en-IN" dirty="0"/>
              <a:t> .</a:t>
            </a:r>
          </a:p>
          <a:p>
            <a:r>
              <a:rPr lang="en-IN" dirty="0"/>
              <a:t>so, therefore we are planning to implement these </a:t>
            </a:r>
            <a:r>
              <a:rPr lang="en-IN" dirty="0" err="1"/>
              <a:t>os</a:t>
            </a:r>
            <a:r>
              <a:rPr lang="en-IN" dirty="0"/>
              <a:t> functions which are both easy and one of the most necessary and basic functions of an </a:t>
            </a:r>
            <a:r>
              <a:rPr lang="en-IN" dirty="0" err="1"/>
              <a:t>os</a:t>
            </a:r>
            <a:r>
              <a:rPr lang="en-IN" dirty="0"/>
              <a:t> made for an user to use it for their different purpose . </a:t>
            </a:r>
          </a:p>
          <a:p>
            <a:endParaRPr lang="en-IN" dirty="0"/>
          </a:p>
        </p:txBody>
      </p:sp>
    </p:spTree>
    <p:extLst>
      <p:ext uri="{BB962C8B-B14F-4D97-AF65-F5344CB8AC3E}">
        <p14:creationId xmlns:p14="http://schemas.microsoft.com/office/powerpoint/2010/main" val="343990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91B7-3F93-4AB4-BB48-7F754F5232B6}"/>
              </a:ext>
            </a:extLst>
          </p:cNvPr>
          <p:cNvSpPr>
            <a:spLocks noGrp="1"/>
          </p:cNvSpPr>
          <p:nvPr>
            <p:ph type="title"/>
          </p:nvPr>
        </p:nvSpPr>
        <p:spPr>
          <a:xfrm>
            <a:off x="3990617" y="2933066"/>
            <a:ext cx="4210765" cy="991868"/>
          </a:xfrm>
        </p:spPr>
        <p:txBody>
          <a:bodyPr/>
          <a:lstStyle/>
          <a:p>
            <a:r>
              <a:rPr lang="en-IN" sz="6000" dirty="0"/>
              <a:t>THANK YOU</a:t>
            </a:r>
            <a:endParaRPr lang="en-IN" dirty="0"/>
          </a:p>
        </p:txBody>
      </p:sp>
    </p:spTree>
    <p:extLst>
      <p:ext uri="{BB962C8B-B14F-4D97-AF65-F5344CB8AC3E}">
        <p14:creationId xmlns:p14="http://schemas.microsoft.com/office/powerpoint/2010/main" val="401408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73AA-CE89-4567-A258-A2FCAF7B198E}"/>
              </a:ext>
            </a:extLst>
          </p:cNvPr>
          <p:cNvSpPr>
            <a:spLocks noGrp="1"/>
          </p:cNvSpPr>
          <p:nvPr>
            <p:ph type="title"/>
          </p:nvPr>
        </p:nvSpPr>
        <p:spPr>
          <a:xfrm>
            <a:off x="1141413" y="314587"/>
            <a:ext cx="9905998" cy="690165"/>
          </a:xfrm>
        </p:spPr>
        <p:txBody>
          <a:bodyPr>
            <a:normAutofit fontScale="90000"/>
          </a:bodyPr>
          <a:lstStyle/>
          <a:p>
            <a:pPr algn="ctr"/>
            <a:r>
              <a:rPr lang="en-IN" sz="4800" dirty="0"/>
              <a:t>Index</a:t>
            </a:r>
            <a:endParaRPr lang="en-IN" dirty="0"/>
          </a:p>
        </p:txBody>
      </p:sp>
      <p:sp>
        <p:nvSpPr>
          <p:cNvPr id="3" name="Content Placeholder 2">
            <a:extLst>
              <a:ext uri="{FF2B5EF4-FFF2-40B4-BE49-F238E27FC236}">
                <a16:creationId xmlns:a16="http://schemas.microsoft.com/office/drawing/2014/main" id="{2F986132-A591-4186-B515-8ECDEB803ECE}"/>
              </a:ext>
            </a:extLst>
          </p:cNvPr>
          <p:cNvSpPr>
            <a:spLocks noGrp="1"/>
          </p:cNvSpPr>
          <p:nvPr>
            <p:ph idx="1"/>
          </p:nvPr>
        </p:nvSpPr>
        <p:spPr>
          <a:xfrm>
            <a:off x="1141412" y="1282037"/>
            <a:ext cx="9905999" cy="5462712"/>
          </a:xfrm>
        </p:spPr>
        <p:txBody>
          <a:bodyPr>
            <a:normAutofit fontScale="85000" lnSpcReduction="20000"/>
          </a:bodyPr>
          <a:lstStyle/>
          <a:p>
            <a:r>
              <a:rPr lang="en-IN" dirty="0"/>
              <a:t>Basic Diagram of OS</a:t>
            </a:r>
          </a:p>
          <a:p>
            <a:r>
              <a:rPr lang="en-IN" dirty="0"/>
              <a:t>Inspiration</a:t>
            </a:r>
          </a:p>
          <a:p>
            <a:r>
              <a:rPr lang="en-IN" dirty="0"/>
              <a:t>File Management </a:t>
            </a:r>
          </a:p>
          <a:p>
            <a:pPr marL="0" indent="0">
              <a:buNone/>
            </a:pPr>
            <a:r>
              <a:rPr lang="en-IN" dirty="0"/>
              <a:t>   --Structure</a:t>
            </a:r>
          </a:p>
          <a:p>
            <a:pPr marL="0" indent="0">
              <a:buNone/>
            </a:pPr>
            <a:r>
              <a:rPr lang="en-IN" dirty="0"/>
              <a:t>   </a:t>
            </a:r>
            <a:r>
              <a:rPr lang="en-IN"/>
              <a:t>--It’s need</a:t>
            </a:r>
            <a:endParaRPr lang="en-IN" dirty="0"/>
          </a:p>
          <a:p>
            <a:pPr marL="0" indent="0">
              <a:buNone/>
            </a:pPr>
            <a:r>
              <a:rPr lang="en-IN" dirty="0"/>
              <a:t>   --Modules</a:t>
            </a:r>
          </a:p>
          <a:p>
            <a:pPr marL="0" indent="0">
              <a:buNone/>
            </a:pPr>
            <a:r>
              <a:rPr lang="en-IN" dirty="0"/>
              <a:t>   --Advantages</a:t>
            </a:r>
          </a:p>
          <a:p>
            <a:r>
              <a:rPr lang="en-IN" dirty="0"/>
              <a:t>Multi User</a:t>
            </a:r>
          </a:p>
          <a:p>
            <a:pPr marL="0" indent="0">
              <a:buNone/>
            </a:pPr>
            <a:r>
              <a:rPr lang="en-IN" dirty="0"/>
              <a:t>   --Security Features</a:t>
            </a:r>
          </a:p>
          <a:p>
            <a:pPr marL="0" indent="0">
              <a:buNone/>
            </a:pPr>
            <a:r>
              <a:rPr lang="en-IN" dirty="0"/>
              <a:t>   --Advantages</a:t>
            </a:r>
          </a:p>
          <a:p>
            <a:pPr marL="0" indent="0">
              <a:buNone/>
            </a:pPr>
            <a:r>
              <a:rPr lang="en-IN" dirty="0"/>
              <a:t>   --Scratch Code</a:t>
            </a:r>
          </a:p>
          <a:p>
            <a:r>
              <a:rPr lang="en-IN" dirty="0"/>
              <a:t>Conclusion</a:t>
            </a:r>
          </a:p>
          <a:p>
            <a:endParaRPr lang="en-IN" dirty="0"/>
          </a:p>
          <a:p>
            <a:endParaRPr lang="en-IN" dirty="0"/>
          </a:p>
          <a:p>
            <a:endParaRPr lang="en-IN" dirty="0"/>
          </a:p>
        </p:txBody>
      </p:sp>
    </p:spTree>
    <p:extLst>
      <p:ext uri="{BB962C8B-B14F-4D97-AF65-F5344CB8AC3E}">
        <p14:creationId xmlns:p14="http://schemas.microsoft.com/office/powerpoint/2010/main" val="130377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A40292-C844-4F34-B3FE-D165228DEDF8}"/>
              </a:ext>
            </a:extLst>
          </p:cNvPr>
          <p:cNvSpPr>
            <a:spLocks noGrp="1"/>
          </p:cNvSpPr>
          <p:nvPr>
            <p:ph type="title"/>
          </p:nvPr>
        </p:nvSpPr>
        <p:spPr>
          <a:xfrm>
            <a:off x="1144589" y="352499"/>
            <a:ext cx="5934508" cy="714301"/>
          </a:xfrm>
        </p:spPr>
        <p:txBody>
          <a:bodyPr/>
          <a:lstStyle/>
          <a:p>
            <a:r>
              <a:rPr lang="en-US" b="1" dirty="0"/>
              <a:t>Basic diagram of </a:t>
            </a:r>
            <a:r>
              <a:rPr lang="en-US" b="1" dirty="0" err="1"/>
              <a:t>os</a:t>
            </a:r>
            <a:endParaRPr lang="en-IN" b="1" dirty="0"/>
          </a:p>
        </p:txBody>
      </p:sp>
      <p:sp>
        <p:nvSpPr>
          <p:cNvPr id="6" name="Picture Placeholder 5">
            <a:extLst>
              <a:ext uri="{FF2B5EF4-FFF2-40B4-BE49-F238E27FC236}">
                <a16:creationId xmlns:a16="http://schemas.microsoft.com/office/drawing/2014/main" id="{BE095A5E-407C-4F32-BFFC-B5D0C7724FFE}"/>
              </a:ext>
            </a:extLst>
          </p:cNvPr>
          <p:cNvSpPr>
            <a:spLocks noGrp="1"/>
          </p:cNvSpPr>
          <p:nvPr>
            <p:ph type="pic" idx="1"/>
          </p:nvPr>
        </p:nvSpPr>
        <p:spPr/>
      </p:sp>
      <p:sp>
        <p:nvSpPr>
          <p:cNvPr id="7" name="Text Placeholder 6">
            <a:extLst>
              <a:ext uri="{FF2B5EF4-FFF2-40B4-BE49-F238E27FC236}">
                <a16:creationId xmlns:a16="http://schemas.microsoft.com/office/drawing/2014/main" id="{9BA30781-D14C-4572-A134-EF50117F9937}"/>
              </a:ext>
            </a:extLst>
          </p:cNvPr>
          <p:cNvSpPr>
            <a:spLocks noGrp="1"/>
          </p:cNvSpPr>
          <p:nvPr>
            <p:ph type="body" sz="half" idx="2"/>
          </p:nvPr>
        </p:nvSpPr>
        <p:spPr/>
        <p:txBody>
          <a:bodyPr>
            <a:normAutofit/>
          </a:bodyPr>
          <a:lstStyle/>
          <a:p>
            <a:r>
              <a:rPr lang="en-US" sz="2000" dirty="0"/>
              <a:t>The diagram shows the relationship between the user, the device and the hardware through the O.S.</a:t>
            </a:r>
          </a:p>
          <a:p>
            <a:r>
              <a:rPr lang="en-US" sz="2000" dirty="0"/>
              <a:t>The operating system acts as a medium through which the user can use and access various functions of the device. </a:t>
            </a:r>
          </a:p>
          <a:p>
            <a:endParaRPr lang="en-IN" sz="2000" dirty="0"/>
          </a:p>
        </p:txBody>
      </p:sp>
      <p:pic>
        <p:nvPicPr>
          <p:cNvPr id="1026" name="Picture 2" descr="Image result for conceptual diagram of os">
            <a:extLst>
              <a:ext uri="{FF2B5EF4-FFF2-40B4-BE49-F238E27FC236}">
                <a16:creationId xmlns:a16="http://schemas.microsoft.com/office/drawing/2014/main" id="{68DFD848-B471-452A-92FE-81C21E418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367" y="609600"/>
            <a:ext cx="3800633" cy="529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4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2FB4C1-4E3B-469E-A025-09F9C95BE3ED}"/>
              </a:ext>
            </a:extLst>
          </p:cNvPr>
          <p:cNvSpPr>
            <a:spLocks noGrp="1"/>
          </p:cNvSpPr>
          <p:nvPr>
            <p:ph type="ctrTitle"/>
          </p:nvPr>
        </p:nvSpPr>
        <p:spPr>
          <a:xfrm>
            <a:off x="1876424" y="436228"/>
            <a:ext cx="8791575" cy="848656"/>
          </a:xfrm>
        </p:spPr>
        <p:txBody>
          <a:bodyPr>
            <a:normAutofit/>
          </a:bodyPr>
          <a:lstStyle/>
          <a:p>
            <a:r>
              <a:rPr lang="en-IN" sz="3200" b="1" dirty="0"/>
              <a:t>Inspiration</a:t>
            </a:r>
          </a:p>
        </p:txBody>
      </p:sp>
      <p:sp>
        <p:nvSpPr>
          <p:cNvPr id="7" name="Subtitle 6">
            <a:extLst>
              <a:ext uri="{FF2B5EF4-FFF2-40B4-BE49-F238E27FC236}">
                <a16:creationId xmlns:a16="http://schemas.microsoft.com/office/drawing/2014/main" id="{8A02ECFF-0BED-48B9-9F3A-AB7F3BAB045D}"/>
              </a:ext>
            </a:extLst>
          </p:cNvPr>
          <p:cNvSpPr>
            <a:spLocks noGrp="1"/>
          </p:cNvSpPr>
          <p:nvPr>
            <p:ph type="subTitle" idx="1"/>
          </p:nvPr>
        </p:nvSpPr>
        <p:spPr>
          <a:xfrm>
            <a:off x="1876424" y="1384183"/>
            <a:ext cx="8791575" cy="3873617"/>
          </a:xfrm>
        </p:spPr>
        <p:txBody>
          <a:bodyPr/>
          <a:lstStyle/>
          <a:p>
            <a:endParaRPr lang="en-US" sz="2400" b="1" dirty="0">
              <a:solidFill>
                <a:schemeClr val="tx1"/>
              </a:solidFill>
            </a:endParaRPr>
          </a:p>
          <a:p>
            <a:r>
              <a:rPr lang="en-US" sz="2400" b="1" dirty="0">
                <a:solidFill>
                  <a:schemeClr val="tx1"/>
                </a:solidFill>
              </a:rPr>
              <a:t>Cleese</a:t>
            </a:r>
            <a:r>
              <a:rPr lang="en-US" dirty="0">
                <a:solidFill>
                  <a:schemeClr val="tx1"/>
                </a:solidFill>
              </a:rPr>
              <a:t> is a project to build a functioning operating system written almost entirely in Python. The basic idea is to have a microkernel mostly based on the Python VM and all other operating system functionality written in Python.</a:t>
            </a:r>
            <a:endParaRPr lang="en-US" b="1" dirty="0">
              <a:solidFill>
                <a:schemeClr val="tx1"/>
              </a:solidFill>
            </a:endParaRPr>
          </a:p>
          <a:p>
            <a:r>
              <a:rPr lang="en-IN" sz="2400" dirty="0">
                <a:solidFill>
                  <a:schemeClr val="tx1"/>
                </a:solidFill>
              </a:rPr>
              <a:t> </a:t>
            </a:r>
          </a:p>
        </p:txBody>
      </p:sp>
    </p:spTree>
    <p:extLst>
      <p:ext uri="{BB962C8B-B14F-4D97-AF65-F5344CB8AC3E}">
        <p14:creationId xmlns:p14="http://schemas.microsoft.com/office/powerpoint/2010/main" val="218964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666D53-441C-4D0F-B93D-850A3179D869}"/>
              </a:ext>
            </a:extLst>
          </p:cNvPr>
          <p:cNvSpPr>
            <a:spLocks noGrp="1"/>
          </p:cNvSpPr>
          <p:nvPr>
            <p:ph type="title"/>
          </p:nvPr>
        </p:nvSpPr>
        <p:spPr>
          <a:xfrm>
            <a:off x="1146705" y="260221"/>
            <a:ext cx="3856037" cy="806579"/>
          </a:xfrm>
        </p:spPr>
        <p:txBody>
          <a:bodyPr/>
          <a:lstStyle/>
          <a:p>
            <a:r>
              <a:rPr lang="en-US" b="1" dirty="0"/>
              <a:t>File management</a:t>
            </a:r>
            <a:endParaRPr lang="en-IN" b="1" dirty="0"/>
          </a:p>
        </p:txBody>
      </p:sp>
      <p:sp>
        <p:nvSpPr>
          <p:cNvPr id="5" name="Text Placeholder 4">
            <a:extLst>
              <a:ext uri="{FF2B5EF4-FFF2-40B4-BE49-F238E27FC236}">
                <a16:creationId xmlns:a16="http://schemas.microsoft.com/office/drawing/2014/main" id="{586AA663-C8EE-4D5C-A741-7A43AC264DF2}"/>
              </a:ext>
            </a:extLst>
          </p:cNvPr>
          <p:cNvSpPr>
            <a:spLocks noGrp="1"/>
          </p:cNvSpPr>
          <p:nvPr>
            <p:ph type="body" sz="half" idx="2"/>
          </p:nvPr>
        </p:nvSpPr>
        <p:spPr/>
        <p:txBody>
          <a:bodyPr>
            <a:normAutofit/>
          </a:bodyPr>
          <a:lstStyle/>
          <a:p>
            <a:r>
              <a:rPr lang="en-US" sz="2000" dirty="0"/>
              <a:t>File system used by windows is “NTFS”, New Technology File System.</a:t>
            </a:r>
          </a:p>
          <a:p>
            <a:r>
              <a:rPr lang="en-US" sz="2000" dirty="0"/>
              <a:t>Windows uses “ADS”, Advanced Directory Services.</a:t>
            </a:r>
          </a:p>
          <a:p>
            <a:r>
              <a:rPr lang="en-US" sz="2000" dirty="0"/>
              <a:t>The file system used by </a:t>
            </a:r>
            <a:r>
              <a:rPr lang="en-US" sz="2000" dirty="0" err="1"/>
              <a:t>linux</a:t>
            </a:r>
            <a:r>
              <a:rPr lang="en-US" sz="2000" dirty="0"/>
              <a:t> is </a:t>
            </a:r>
            <a:r>
              <a:rPr lang="en-US" sz="2000" dirty="0" err="1"/>
              <a:t>ext</a:t>
            </a:r>
            <a:r>
              <a:rPr lang="en-US" sz="2000" dirty="0"/>
              <a:t>* file system</a:t>
            </a:r>
            <a:endParaRPr lang="en-IN" sz="2000" dirty="0"/>
          </a:p>
        </p:txBody>
      </p:sp>
      <p:pic>
        <p:nvPicPr>
          <p:cNvPr id="9" name="Content Placeholder 8">
            <a:extLst>
              <a:ext uri="{FF2B5EF4-FFF2-40B4-BE49-F238E27FC236}">
                <a16:creationId xmlns:a16="http://schemas.microsoft.com/office/drawing/2014/main" id="{CAC9980E-A892-4494-82BF-8C4D7D708B1E}"/>
              </a:ext>
            </a:extLst>
          </p:cNvPr>
          <p:cNvPicPr>
            <a:picLocks noGrp="1" noChangeAspect="1"/>
          </p:cNvPicPr>
          <p:nvPr>
            <p:ph idx="1"/>
          </p:nvPr>
        </p:nvPicPr>
        <p:blipFill>
          <a:blip r:embed="rId2"/>
          <a:stretch>
            <a:fillRect/>
          </a:stretch>
        </p:blipFill>
        <p:spPr>
          <a:xfrm>
            <a:off x="5002742" y="609601"/>
            <a:ext cx="5886712" cy="5181599"/>
          </a:xfrm>
          <a:prstGeom prst="rect">
            <a:avLst/>
          </a:prstGeom>
        </p:spPr>
      </p:pic>
    </p:spTree>
    <p:extLst>
      <p:ext uri="{BB962C8B-B14F-4D97-AF65-F5344CB8AC3E}">
        <p14:creationId xmlns:p14="http://schemas.microsoft.com/office/powerpoint/2010/main" val="17222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52DF-057F-4BFC-9D93-DF52275AE1B7}"/>
              </a:ext>
            </a:extLst>
          </p:cNvPr>
          <p:cNvSpPr>
            <a:spLocks noGrp="1"/>
          </p:cNvSpPr>
          <p:nvPr>
            <p:ph type="title"/>
          </p:nvPr>
        </p:nvSpPr>
        <p:spPr>
          <a:xfrm>
            <a:off x="1143000" y="371474"/>
            <a:ext cx="9906000" cy="1374776"/>
          </a:xfrm>
        </p:spPr>
        <p:txBody>
          <a:bodyPr/>
          <a:lstStyle/>
          <a:p>
            <a:pPr algn="ctr"/>
            <a:r>
              <a:rPr lang="en-IN" dirty="0"/>
              <a:t>WHY Do we need file management system in Operating system</a:t>
            </a:r>
          </a:p>
        </p:txBody>
      </p:sp>
      <p:sp>
        <p:nvSpPr>
          <p:cNvPr id="3" name="Text Placeholder 2">
            <a:extLst>
              <a:ext uri="{FF2B5EF4-FFF2-40B4-BE49-F238E27FC236}">
                <a16:creationId xmlns:a16="http://schemas.microsoft.com/office/drawing/2014/main" id="{8528A1A8-F871-41A0-BA2A-1F1C0595746D}"/>
              </a:ext>
            </a:extLst>
          </p:cNvPr>
          <p:cNvSpPr>
            <a:spLocks noGrp="1"/>
          </p:cNvSpPr>
          <p:nvPr>
            <p:ph type="body" idx="1"/>
          </p:nvPr>
        </p:nvSpPr>
        <p:spPr>
          <a:xfrm>
            <a:off x="1143000" y="2693660"/>
            <a:ext cx="9906000" cy="2845456"/>
          </a:xfrm>
        </p:spPr>
        <p:txBody>
          <a:bodyPr>
            <a:noAutofit/>
          </a:bodyPr>
          <a:lstStyle/>
          <a:p>
            <a:r>
              <a:rPr lang="en-IN" sz="2400" dirty="0"/>
              <a:t>It makes the process of sharing of files among different users very easy and user friendly.</a:t>
            </a:r>
          </a:p>
          <a:p>
            <a:r>
              <a:rPr lang="en-IN" sz="2400" dirty="0"/>
              <a:t>These directories help users to search file quickly or to manage the files according to their types or uses</a:t>
            </a:r>
          </a:p>
          <a:p>
            <a:r>
              <a:rPr lang="en-IN" sz="2400" dirty="0"/>
              <a:t>It helps the users to modify the data of files or to modify the name of the file in the directories.</a:t>
            </a:r>
          </a:p>
        </p:txBody>
      </p:sp>
    </p:spTree>
    <p:extLst>
      <p:ext uri="{BB962C8B-B14F-4D97-AF65-F5344CB8AC3E}">
        <p14:creationId xmlns:p14="http://schemas.microsoft.com/office/powerpoint/2010/main" val="405465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E1D3-72E6-4F30-BCD8-38551AFA0EBC}"/>
              </a:ext>
            </a:extLst>
          </p:cNvPr>
          <p:cNvSpPr>
            <a:spLocks noGrp="1"/>
          </p:cNvSpPr>
          <p:nvPr>
            <p:ph type="title"/>
          </p:nvPr>
        </p:nvSpPr>
        <p:spPr>
          <a:xfrm>
            <a:off x="1146705" y="511728"/>
            <a:ext cx="3856037" cy="722689"/>
          </a:xfrm>
        </p:spPr>
        <p:txBody>
          <a:bodyPr>
            <a:normAutofit/>
          </a:bodyPr>
          <a:lstStyle/>
          <a:p>
            <a:r>
              <a:rPr lang="en-US" dirty="0"/>
              <a:t>Modules </a:t>
            </a:r>
            <a:endParaRPr lang="en-IN" dirty="0"/>
          </a:p>
        </p:txBody>
      </p:sp>
      <p:sp>
        <p:nvSpPr>
          <p:cNvPr id="8" name="Text Placeholder 7">
            <a:extLst>
              <a:ext uri="{FF2B5EF4-FFF2-40B4-BE49-F238E27FC236}">
                <a16:creationId xmlns:a16="http://schemas.microsoft.com/office/drawing/2014/main" id="{2F930272-E951-483C-965A-32BE4E6A1E87}"/>
              </a:ext>
            </a:extLst>
          </p:cNvPr>
          <p:cNvSpPr>
            <a:spLocks noGrp="1"/>
          </p:cNvSpPr>
          <p:nvPr>
            <p:ph type="body" sz="half" idx="2"/>
          </p:nvPr>
        </p:nvSpPr>
        <p:spPr>
          <a:xfrm>
            <a:off x="1146705" y="1234417"/>
            <a:ext cx="10287489" cy="5250273"/>
          </a:xfrm>
        </p:spPr>
        <p:txBody>
          <a:bodyPr>
            <a:normAutofit/>
          </a:bodyPr>
          <a:lstStyle/>
          <a:p>
            <a:pPr lvl="0" eaLnBrk="0" fontAlgn="base" hangingPunct="0">
              <a:lnSpc>
                <a:spcPct val="100000"/>
              </a:lnSpc>
              <a:spcBef>
                <a:spcPct val="0"/>
              </a:spcBef>
              <a:spcAft>
                <a:spcPct val="0"/>
              </a:spcAft>
              <a:buSzTx/>
            </a:pPr>
            <a:endParaRPr lang="en-US" altLang="en-US" sz="2400" dirty="0">
              <a:latin typeface="Arial" panose="020B0604020202020204" pitchFamily="34" charset="0"/>
            </a:endParaRPr>
          </a:p>
          <a:p>
            <a:pPr lvl="0" eaLnBrk="0" fontAlgn="base" hangingPunct="0">
              <a:lnSpc>
                <a:spcPct val="100000"/>
              </a:lnSpc>
              <a:spcBef>
                <a:spcPct val="0"/>
              </a:spcBef>
              <a:spcAft>
                <a:spcPct val="0"/>
              </a:spcAft>
              <a:buSzTx/>
              <a:buFontTx/>
              <a:buAutoNum type="arabicPeriod"/>
            </a:pPr>
            <a:r>
              <a:rPr lang="en-US" altLang="en-US" sz="2000" u="sng" dirty="0"/>
              <a:t>Name</a:t>
            </a:r>
            <a:br>
              <a:rPr lang="en-US" altLang="en-US" sz="2000" dirty="0"/>
            </a:br>
            <a:r>
              <a:rPr lang="en-US" altLang="en-US" sz="2000" dirty="0"/>
              <a:t>It specifies the name or title of the file which is specified by the user at the time of saving of it. The name is used to specify the title detail of the file.</a:t>
            </a:r>
          </a:p>
          <a:p>
            <a:pPr lvl="0" eaLnBrk="0" fontAlgn="base" hangingPunct="0">
              <a:lnSpc>
                <a:spcPct val="100000"/>
              </a:lnSpc>
              <a:spcBef>
                <a:spcPct val="0"/>
              </a:spcBef>
              <a:spcAft>
                <a:spcPct val="0"/>
              </a:spcAft>
              <a:buSzTx/>
              <a:buFontTx/>
              <a:buAutoNum type="arabicPeriod" startAt="2"/>
            </a:pPr>
            <a:r>
              <a:rPr lang="en-US" altLang="en-US" sz="2000" u="sng" dirty="0"/>
              <a:t>File type</a:t>
            </a:r>
            <a:br>
              <a:rPr lang="en-US" altLang="en-US" sz="2000" dirty="0"/>
            </a:br>
            <a:r>
              <a:rPr lang="en-US" altLang="en-US" sz="2000" dirty="0"/>
              <a:t>It specifies the type of the file such as a word document or an excel document or any other type. Type of the file is important in recognizing the requirement and function of a file.</a:t>
            </a:r>
          </a:p>
          <a:p>
            <a:pPr lvl="0" eaLnBrk="0" fontAlgn="base" hangingPunct="0">
              <a:lnSpc>
                <a:spcPct val="100000"/>
              </a:lnSpc>
              <a:spcBef>
                <a:spcPct val="0"/>
              </a:spcBef>
              <a:spcAft>
                <a:spcPct val="0"/>
              </a:spcAft>
              <a:buSzTx/>
              <a:buFontTx/>
              <a:buAutoNum type="arabicPeriod" startAt="3"/>
            </a:pPr>
            <a:r>
              <a:rPr lang="en-US" altLang="en-US" sz="2000" u="sng" dirty="0"/>
              <a:t>Location</a:t>
            </a:r>
            <a:br>
              <a:rPr lang="en-US" altLang="en-US" sz="2000" dirty="0"/>
            </a:br>
            <a:r>
              <a:rPr lang="en-US" altLang="en-US" sz="2000" dirty="0"/>
              <a:t>It specifies the location of the file where it is stored in memory.</a:t>
            </a:r>
          </a:p>
          <a:p>
            <a:pPr lvl="0" eaLnBrk="0" fontAlgn="base" hangingPunct="0">
              <a:lnSpc>
                <a:spcPct val="100000"/>
              </a:lnSpc>
              <a:spcBef>
                <a:spcPct val="0"/>
              </a:spcBef>
              <a:spcAft>
                <a:spcPct val="0"/>
              </a:spcAft>
              <a:buSzTx/>
              <a:buFontTx/>
              <a:buAutoNum type="arabicPeriod" startAt="4"/>
            </a:pPr>
            <a:r>
              <a:rPr lang="en-US" altLang="en-US" sz="2000" u="sng" dirty="0"/>
              <a:t>Size</a:t>
            </a:r>
            <a:br>
              <a:rPr lang="en-US" altLang="en-US" sz="2000" dirty="0"/>
            </a:br>
            <a:r>
              <a:rPr lang="en-US" altLang="en-US" sz="2000" dirty="0"/>
              <a:t>It specifies the size of the files in bytes. It specifies the memory taken by any data file in the disk.</a:t>
            </a:r>
          </a:p>
          <a:p>
            <a:pPr lvl="0" eaLnBrk="0" fontAlgn="base" hangingPunct="0">
              <a:lnSpc>
                <a:spcPct val="100000"/>
              </a:lnSpc>
              <a:spcBef>
                <a:spcPct val="0"/>
              </a:spcBef>
              <a:spcAft>
                <a:spcPct val="0"/>
              </a:spcAft>
              <a:buSzTx/>
              <a:buFontTx/>
              <a:buAutoNum type="arabicPeriod" startAt="5"/>
            </a:pPr>
            <a:r>
              <a:rPr lang="en-US" altLang="en-US" sz="2000" u="sng" dirty="0"/>
              <a:t>Date and Time</a:t>
            </a:r>
            <a:br>
              <a:rPr lang="en-US" altLang="en-US" sz="2000" dirty="0"/>
            </a:br>
            <a:r>
              <a:rPr lang="en-US" altLang="en-US" sz="2000" dirty="0"/>
              <a:t>It specifies the date and time when the file was created, last accessed and last modified also.</a:t>
            </a:r>
          </a:p>
          <a:p>
            <a:pPr lvl="0" eaLnBrk="0" fontAlgn="base" hangingPunct="0">
              <a:lnSpc>
                <a:spcPct val="100000"/>
              </a:lnSpc>
              <a:spcBef>
                <a:spcPct val="0"/>
              </a:spcBef>
              <a:spcAft>
                <a:spcPct val="0"/>
              </a:spcAft>
              <a:buSzTx/>
              <a:buFontTx/>
              <a:buAutoNum type="arabicPeriod" startAt="6"/>
            </a:pPr>
            <a:r>
              <a:rPr lang="en-US" altLang="en-US" sz="2000" u="sng" dirty="0"/>
              <a:t>Read Only</a:t>
            </a:r>
            <a:br>
              <a:rPr lang="en-US" altLang="en-US" sz="2000" dirty="0"/>
            </a:br>
            <a:r>
              <a:rPr lang="en-US" altLang="en-US" sz="2000" dirty="0"/>
              <a:t>It specifies that the file can be open only for reading purpose.</a:t>
            </a:r>
          </a:p>
          <a:p>
            <a:endParaRPr lang="en-IN" dirty="0"/>
          </a:p>
        </p:txBody>
      </p:sp>
    </p:spTree>
    <p:extLst>
      <p:ext uri="{BB962C8B-B14F-4D97-AF65-F5344CB8AC3E}">
        <p14:creationId xmlns:p14="http://schemas.microsoft.com/office/powerpoint/2010/main" val="47580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3DF4-E964-4DBA-9B5E-7DA4BF477563}"/>
              </a:ext>
            </a:extLst>
          </p:cNvPr>
          <p:cNvSpPr>
            <a:spLocks noGrp="1"/>
          </p:cNvSpPr>
          <p:nvPr>
            <p:ph type="title"/>
          </p:nvPr>
        </p:nvSpPr>
        <p:spPr>
          <a:xfrm>
            <a:off x="1149608" y="310393"/>
            <a:ext cx="3856037" cy="731078"/>
          </a:xfrm>
        </p:spPr>
        <p:txBody>
          <a:bodyPr>
            <a:normAutofit/>
          </a:bodyPr>
          <a:lstStyle/>
          <a:p>
            <a:r>
              <a:rPr lang="en-IN" dirty="0"/>
              <a:t>Contd..</a:t>
            </a:r>
          </a:p>
        </p:txBody>
      </p:sp>
      <p:sp>
        <p:nvSpPr>
          <p:cNvPr id="4" name="Text Placeholder 3">
            <a:extLst>
              <a:ext uri="{FF2B5EF4-FFF2-40B4-BE49-F238E27FC236}">
                <a16:creationId xmlns:a16="http://schemas.microsoft.com/office/drawing/2014/main" id="{47157E0A-D01F-4BC5-AC58-CC8E5B0222C9}"/>
              </a:ext>
            </a:extLst>
          </p:cNvPr>
          <p:cNvSpPr>
            <a:spLocks noGrp="1"/>
          </p:cNvSpPr>
          <p:nvPr>
            <p:ph type="body" sz="half" idx="2"/>
          </p:nvPr>
        </p:nvSpPr>
        <p:spPr>
          <a:xfrm>
            <a:off x="1149608" y="1041470"/>
            <a:ext cx="10284586" cy="5678111"/>
          </a:xfrm>
        </p:spPr>
        <p:txBody>
          <a:bodyPr>
            <a:normAutofit lnSpcReduction="10000"/>
          </a:bodyPr>
          <a:lstStyle/>
          <a:p>
            <a:pPr lvl="0" eaLnBrk="0" fontAlgn="base" hangingPunct="0">
              <a:lnSpc>
                <a:spcPct val="100000"/>
              </a:lnSpc>
              <a:spcBef>
                <a:spcPct val="0"/>
              </a:spcBef>
              <a:spcAft>
                <a:spcPct val="0"/>
              </a:spcAft>
              <a:buSzTx/>
            </a:pPr>
            <a:r>
              <a:rPr lang="en-US" altLang="en-US" sz="2000" dirty="0"/>
              <a:t>2) </a:t>
            </a:r>
            <a:r>
              <a:rPr lang="en-US" altLang="en-US" sz="2000" u="sng" dirty="0"/>
              <a:t>File Operations</a:t>
            </a:r>
            <a:r>
              <a:rPr lang="en-US" altLang="en-US" sz="2000" dirty="0"/>
              <a:t>:-</a:t>
            </a:r>
          </a:p>
          <a:p>
            <a:pPr lvl="0" eaLnBrk="0" fontAlgn="base" hangingPunct="0">
              <a:lnSpc>
                <a:spcPct val="100000"/>
              </a:lnSpc>
              <a:spcBef>
                <a:spcPct val="0"/>
              </a:spcBef>
              <a:spcAft>
                <a:spcPct val="0"/>
              </a:spcAft>
              <a:buSzTx/>
            </a:pPr>
            <a:r>
              <a:rPr lang="en-US" altLang="en-US" sz="2000" dirty="0"/>
              <a:t>File operations are the various tasks that are performed on files. A user can perform these operations by using the commands provided by the operating system. The following are some of the typical file operations:</a:t>
            </a:r>
          </a:p>
          <a:p>
            <a:pPr lvl="0" eaLnBrk="0" fontAlgn="base" hangingPunct="0">
              <a:lnSpc>
                <a:spcPct val="100000"/>
              </a:lnSpc>
              <a:spcBef>
                <a:spcPct val="0"/>
              </a:spcBef>
              <a:spcAft>
                <a:spcPct val="0"/>
              </a:spcAft>
              <a:buSzTx/>
              <a:buFontTx/>
              <a:buAutoNum type="arabicPeriod"/>
            </a:pPr>
            <a:r>
              <a:rPr lang="en-US" altLang="en-US" sz="2000" u="sng" dirty="0"/>
              <a:t>Creating</a:t>
            </a:r>
            <a:br>
              <a:rPr lang="en-US" altLang="en-US" sz="2000" dirty="0"/>
            </a:br>
            <a:r>
              <a:rPr lang="en-US" altLang="en-US" sz="2000" dirty="0"/>
              <a:t>It helps in creating a new file at the specified location in a computer system. The new file could be a word document, an image file or an excel worksheet.</a:t>
            </a:r>
          </a:p>
          <a:p>
            <a:pPr lvl="0" eaLnBrk="0" fontAlgn="base" hangingPunct="0">
              <a:lnSpc>
                <a:spcPct val="100000"/>
              </a:lnSpc>
              <a:spcBef>
                <a:spcPct val="0"/>
              </a:spcBef>
              <a:spcAft>
                <a:spcPct val="0"/>
              </a:spcAft>
              <a:buSzTx/>
              <a:buFontTx/>
              <a:buAutoNum type="arabicPeriod" startAt="2"/>
            </a:pPr>
            <a:r>
              <a:rPr lang="en-US" altLang="en-US" sz="2000" u="sng" dirty="0"/>
              <a:t>Saving</a:t>
            </a:r>
            <a:br>
              <a:rPr lang="en-US" altLang="en-US" sz="2000" dirty="0"/>
            </a:br>
            <a:r>
              <a:rPr lang="en-US" altLang="en-US" sz="2000" dirty="0"/>
              <a:t>It helps in saving the content written in a file at some specified location. The file can be saved by giving it a name of our choice.</a:t>
            </a:r>
          </a:p>
          <a:p>
            <a:pPr lvl="0" eaLnBrk="0" fontAlgn="base" hangingPunct="0">
              <a:lnSpc>
                <a:spcPct val="100000"/>
              </a:lnSpc>
              <a:spcBef>
                <a:spcPct val="0"/>
              </a:spcBef>
              <a:spcAft>
                <a:spcPct val="0"/>
              </a:spcAft>
              <a:buSzTx/>
              <a:buFontTx/>
              <a:buAutoNum type="arabicPeriod" startAt="3"/>
            </a:pPr>
            <a:r>
              <a:rPr lang="en-US" altLang="en-US" sz="2000" u="sng" dirty="0"/>
              <a:t>Opening</a:t>
            </a:r>
            <a:br>
              <a:rPr lang="en-US" altLang="en-US" sz="2000" dirty="0"/>
            </a:br>
            <a:r>
              <a:rPr lang="en-US" altLang="en-US" sz="2000" dirty="0"/>
              <a:t>It helps in viewing the contents of an existing file.</a:t>
            </a:r>
          </a:p>
          <a:p>
            <a:pPr lvl="0" eaLnBrk="0" fontAlgn="base" hangingPunct="0">
              <a:lnSpc>
                <a:spcPct val="100000"/>
              </a:lnSpc>
              <a:spcBef>
                <a:spcPct val="0"/>
              </a:spcBef>
              <a:spcAft>
                <a:spcPct val="0"/>
              </a:spcAft>
              <a:buSzTx/>
              <a:buFontTx/>
              <a:buAutoNum type="arabicPeriod" startAt="4"/>
            </a:pPr>
            <a:r>
              <a:rPr lang="en-US" altLang="en-US" sz="2000" u="sng" dirty="0"/>
              <a:t>Modifying</a:t>
            </a:r>
            <a:br>
              <a:rPr lang="en-US" altLang="en-US" sz="2000" dirty="0"/>
            </a:br>
            <a:r>
              <a:rPr lang="en-US" altLang="en-US" sz="2000" dirty="0"/>
              <a:t>It helps in changing the existing content or adding new to an existing file.</a:t>
            </a:r>
          </a:p>
          <a:p>
            <a:pPr lvl="0" eaLnBrk="0" fontAlgn="base" hangingPunct="0">
              <a:lnSpc>
                <a:spcPct val="100000"/>
              </a:lnSpc>
              <a:spcBef>
                <a:spcPct val="0"/>
              </a:spcBef>
              <a:spcAft>
                <a:spcPct val="0"/>
              </a:spcAft>
              <a:buSzTx/>
              <a:buFontTx/>
              <a:buAutoNum type="arabicPeriod" startAt="5"/>
            </a:pPr>
            <a:r>
              <a:rPr lang="en-US" altLang="en-US" sz="2000" u="sng" dirty="0"/>
              <a:t>Closing</a:t>
            </a:r>
            <a:br>
              <a:rPr lang="en-US" altLang="en-US" sz="2000" dirty="0"/>
            </a:br>
            <a:r>
              <a:rPr lang="en-US" altLang="en-US" sz="2000" dirty="0"/>
              <a:t>It helps in closing an already open file.</a:t>
            </a:r>
          </a:p>
          <a:p>
            <a:pPr lvl="0" eaLnBrk="0" fontAlgn="base" hangingPunct="0">
              <a:lnSpc>
                <a:spcPct val="100000"/>
              </a:lnSpc>
              <a:spcBef>
                <a:spcPct val="0"/>
              </a:spcBef>
              <a:spcAft>
                <a:spcPct val="0"/>
              </a:spcAft>
              <a:buSzTx/>
              <a:buFontTx/>
              <a:buAutoNum type="arabicPeriod" startAt="6"/>
            </a:pPr>
            <a:r>
              <a:rPr lang="en-US" altLang="en-US" sz="2000" u="sng" dirty="0"/>
              <a:t>Renaming</a:t>
            </a:r>
            <a:br>
              <a:rPr lang="en-US" altLang="en-US" sz="2000" dirty="0"/>
            </a:br>
            <a:r>
              <a:rPr lang="en-US" altLang="en-US" sz="2000" dirty="0"/>
              <a:t>It helps in changing the name of an existing file.</a:t>
            </a:r>
          </a:p>
          <a:p>
            <a:pPr lvl="0" eaLnBrk="0" fontAlgn="base" hangingPunct="0">
              <a:lnSpc>
                <a:spcPct val="100000"/>
              </a:lnSpc>
              <a:spcBef>
                <a:spcPct val="0"/>
              </a:spcBef>
              <a:spcAft>
                <a:spcPct val="0"/>
              </a:spcAft>
              <a:buSzTx/>
              <a:buFontTx/>
              <a:buAutoNum type="arabicPeriod" startAt="7"/>
            </a:pPr>
            <a:r>
              <a:rPr lang="en-US" altLang="en-US" sz="2000" u="sng" dirty="0"/>
              <a:t>Deleting</a:t>
            </a:r>
            <a:br>
              <a:rPr lang="en-US" altLang="en-US" sz="2000" dirty="0"/>
            </a:br>
            <a:r>
              <a:rPr lang="en-US" altLang="en-US" sz="2000" dirty="0"/>
              <a:t>It helps in removing a file from the memory of the computer system.</a:t>
            </a:r>
          </a:p>
          <a:p>
            <a:endParaRPr lang="en-IN" dirty="0"/>
          </a:p>
        </p:txBody>
      </p:sp>
    </p:spTree>
    <p:extLst>
      <p:ext uri="{BB962C8B-B14F-4D97-AF65-F5344CB8AC3E}">
        <p14:creationId xmlns:p14="http://schemas.microsoft.com/office/powerpoint/2010/main" val="101575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9000-E3B2-41BF-8F94-AD5C2AEF188D}"/>
              </a:ext>
            </a:extLst>
          </p:cNvPr>
          <p:cNvSpPr>
            <a:spLocks noGrp="1"/>
          </p:cNvSpPr>
          <p:nvPr>
            <p:ph type="title"/>
          </p:nvPr>
        </p:nvSpPr>
        <p:spPr>
          <a:xfrm>
            <a:off x="1146704" y="520281"/>
            <a:ext cx="4884980" cy="546520"/>
          </a:xfrm>
        </p:spPr>
        <p:txBody>
          <a:bodyPr>
            <a:normAutofit/>
          </a:bodyPr>
          <a:lstStyle/>
          <a:p>
            <a:r>
              <a:rPr lang="en-IN" dirty="0"/>
              <a:t>advantages</a:t>
            </a:r>
          </a:p>
        </p:txBody>
      </p:sp>
      <p:sp>
        <p:nvSpPr>
          <p:cNvPr id="4" name="Text Placeholder 3">
            <a:extLst>
              <a:ext uri="{FF2B5EF4-FFF2-40B4-BE49-F238E27FC236}">
                <a16:creationId xmlns:a16="http://schemas.microsoft.com/office/drawing/2014/main" id="{339759EF-F558-4571-B9E5-7596FAA07B87}"/>
              </a:ext>
            </a:extLst>
          </p:cNvPr>
          <p:cNvSpPr>
            <a:spLocks noGrp="1"/>
          </p:cNvSpPr>
          <p:nvPr>
            <p:ph type="body" sz="half" idx="2"/>
          </p:nvPr>
        </p:nvSpPr>
        <p:spPr>
          <a:xfrm>
            <a:off x="1146704" y="2249485"/>
            <a:ext cx="10807608" cy="3541714"/>
          </a:xfrm>
        </p:spPr>
        <p:txBody>
          <a:bodyPr>
            <a:normAutofit/>
          </a:bodyPr>
          <a:lstStyle/>
          <a:p>
            <a:pPr marL="342900" indent="-342900">
              <a:buAutoNum type="arabicParenR"/>
            </a:pPr>
            <a:r>
              <a:rPr lang="en-IN" sz="2000" dirty="0"/>
              <a:t>A file management system allows admins to set limits, permissions and roles for files.</a:t>
            </a:r>
          </a:p>
          <a:p>
            <a:pPr marL="342900" indent="-342900">
              <a:buAutoNum type="arabicParenR"/>
            </a:pPr>
            <a:r>
              <a:rPr lang="en-IN" sz="2000" dirty="0"/>
              <a:t>It includes granting different levels access to files and assigning roles for specific users</a:t>
            </a:r>
          </a:p>
          <a:p>
            <a:pPr marL="342900" indent="-342900">
              <a:buAutoNum type="arabicParenR"/>
            </a:pPr>
            <a:r>
              <a:rPr lang="en-IN" sz="2000" dirty="0"/>
              <a:t>It increases efficiency, as the right user receives the correct files.</a:t>
            </a:r>
          </a:p>
          <a:p>
            <a:pPr marL="342900" indent="-342900">
              <a:buAutoNum type="arabicParenR"/>
            </a:pPr>
            <a:r>
              <a:rPr lang="en-IN" sz="2000" dirty="0"/>
              <a:t>It strengthens system security with modern file management software</a:t>
            </a:r>
          </a:p>
          <a:p>
            <a:pPr marL="342900" indent="-342900">
              <a:buAutoNum type="arabicParenR"/>
            </a:pPr>
            <a:r>
              <a:rPr lang="en-IN" sz="2000" dirty="0"/>
              <a:t>It offers encryptions for logins and supports secure connections.</a:t>
            </a:r>
          </a:p>
          <a:p>
            <a:pPr marL="342900" indent="-342900">
              <a:buAutoNum type="arabicParenR"/>
            </a:pPr>
            <a:r>
              <a:rPr lang="en-IN" sz="2000" dirty="0"/>
              <a:t>It allows other users to receive data reports which help them improve their work efficiency. </a:t>
            </a:r>
          </a:p>
        </p:txBody>
      </p:sp>
    </p:spTree>
    <p:extLst>
      <p:ext uri="{BB962C8B-B14F-4D97-AF65-F5344CB8AC3E}">
        <p14:creationId xmlns:p14="http://schemas.microsoft.com/office/powerpoint/2010/main" val="3465693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TM04033919[[fn=Schaltkreis]]</Template>
  <TotalTime>202</TotalTime>
  <Words>1076</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fM-os</vt:lpstr>
      <vt:lpstr>Index</vt:lpstr>
      <vt:lpstr>Basic diagram of os</vt:lpstr>
      <vt:lpstr>Inspiration</vt:lpstr>
      <vt:lpstr>File management</vt:lpstr>
      <vt:lpstr>WHY Do we need file management system in Operating system</vt:lpstr>
      <vt:lpstr>Modules </vt:lpstr>
      <vt:lpstr>Contd..</vt:lpstr>
      <vt:lpstr>advantages</vt:lpstr>
      <vt:lpstr>Multi User</vt:lpstr>
      <vt:lpstr>Security features</vt:lpstr>
      <vt:lpstr>Advantages</vt:lpstr>
      <vt:lpstr>Scratch code for multi-user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Vm-os</dc:title>
  <dc:creator>Nilkant Kamble</dc:creator>
  <cp:lastModifiedBy>GAURAV</cp:lastModifiedBy>
  <cp:revision>23</cp:revision>
  <dcterms:created xsi:type="dcterms:W3CDTF">2019-12-18T15:38:19Z</dcterms:created>
  <dcterms:modified xsi:type="dcterms:W3CDTF">2020-04-19T04:14:26Z</dcterms:modified>
</cp:coreProperties>
</file>