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Alfa Slab One"/>
      <p:regular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ed486a6a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ed486a6a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ed486a6af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ed486a6af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ed486a6a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ed486a6a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009fa9b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009fa9b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f009fa9b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9f009fa9b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ed486a6af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ed486a6af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ed486a6af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ed486a6af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ed486a6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ed486a6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ed486a6a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ed486a6a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f009fa9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f009fa9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f009fa9b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f009fa9b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f009fa9b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f009fa9b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ed486a6a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ed486a6a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ed486a6af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ed486a6af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2540425" y="1991825"/>
            <a:ext cx="406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2457500" y="1583350"/>
            <a:ext cx="42291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2457500" y="2840054"/>
            <a:ext cx="4229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35950" y="922850"/>
            <a:ext cx="2872200" cy="35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297650" y="4726525"/>
            <a:ext cx="5487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 rot="254369">
            <a:off x="3871013" y="1231044"/>
            <a:ext cx="1406078" cy="118636"/>
          </a:xfrm>
          <a:custGeom>
            <a:rect b="b" l="l" r="r" t="t"/>
            <a:pathLst>
              <a:path extrusionOk="0" h="8963" w="8217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1628275" y="1428825"/>
            <a:ext cx="1786500" cy="29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6" name="Google Shape;66;p16"/>
          <p:cNvSpPr txBox="1"/>
          <p:nvPr>
            <p:ph idx="2" type="body"/>
          </p:nvPr>
        </p:nvSpPr>
        <p:spPr>
          <a:xfrm>
            <a:off x="3646725" y="1428825"/>
            <a:ext cx="1786500" cy="29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7" name="Google Shape;67;p16"/>
          <p:cNvSpPr txBox="1"/>
          <p:nvPr>
            <p:ph idx="3" type="body"/>
          </p:nvPr>
        </p:nvSpPr>
        <p:spPr>
          <a:xfrm>
            <a:off x="5665175" y="1428825"/>
            <a:ext cx="1786500" cy="29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1876225" y="1420400"/>
            <a:ext cx="2345100" cy="3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1876225" y="1853502"/>
            <a:ext cx="2345100" cy="20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dget - Mobile">
  <p:cSld name="BLANK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2137950" y="1973175"/>
            <a:ext cx="1281900" cy="1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dget - Tablet">
  <p:cSld name="BLANK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1752950" y="1475875"/>
            <a:ext cx="1281900" cy="1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_1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E0FZ_gVmA1w" TargetMode="External"/><Relationship Id="rId4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ctrTitle"/>
          </p:nvPr>
        </p:nvSpPr>
        <p:spPr>
          <a:xfrm>
            <a:off x="614825" y="2126875"/>
            <a:ext cx="8219400" cy="16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OOM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9 BOX PUZZLE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2"/>
          <p:cNvSpPr txBox="1"/>
          <p:nvPr>
            <p:ph idx="1" type="subTitle"/>
          </p:nvPr>
        </p:nvSpPr>
        <p:spPr>
          <a:xfrm>
            <a:off x="4429901" y="3130525"/>
            <a:ext cx="4714200" cy="1926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000000"/>
                </a:solidFill>
              </a:rPr>
              <a:t>GROUP 1</a:t>
            </a:r>
            <a:endParaRPr b="1" sz="2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</a:rPr>
              <a:t>IIB2019024  - GAJJALA DEEPAK</a:t>
            </a:r>
            <a:endParaRPr b="1" sz="2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</a:rPr>
              <a:t>IIT2019203  - KRISHNA KAIPA</a:t>
            </a:r>
            <a:endParaRPr b="1" sz="2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</a:rPr>
              <a:t>IIT2019214   - AKSHAT AGRAWAL</a:t>
            </a:r>
            <a:endParaRPr b="1" sz="2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</a:rPr>
              <a:t>IIT2019220  - DIVYATEZ SINGH</a:t>
            </a:r>
            <a:endParaRPr b="1" sz="2200">
              <a:solidFill>
                <a:srgbClr val="434343"/>
              </a:solidFill>
            </a:endParaRPr>
          </a:p>
        </p:txBody>
      </p:sp>
      <p:pic>
        <p:nvPicPr>
          <p:cNvPr id="90" name="Google Shape;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463" y="93225"/>
            <a:ext cx="1369075" cy="136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99175" y="130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141675" y="769900"/>
            <a:ext cx="8831400" cy="39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Use case diagrams model how users, displayed as stick figures called “actors,” interact with the system. This type of UML diagram is a high-level overview of the relationships between actors and systems, so it can be a great tool for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explaining system to a non-technical audience.</a:t>
            </a:r>
            <a:endParaRPr sz="1200">
              <a:solidFill>
                <a:srgbClr val="FF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31"/>
          <p:cNvSpPr/>
          <p:nvPr/>
        </p:nvSpPr>
        <p:spPr>
          <a:xfrm>
            <a:off x="3579083" y="2074776"/>
            <a:ext cx="2014200" cy="799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Characteristics</a:t>
            </a:r>
            <a:endParaRPr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91" name="Google Shape;191;p31"/>
          <p:cNvSpPr/>
          <p:nvPr/>
        </p:nvSpPr>
        <p:spPr>
          <a:xfrm>
            <a:off x="141675" y="3023083"/>
            <a:ext cx="2950800" cy="109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Organizes functional requirements</a:t>
            </a:r>
            <a:endParaRPr sz="1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31"/>
          <p:cNvSpPr/>
          <p:nvPr/>
        </p:nvSpPr>
        <p:spPr>
          <a:xfrm>
            <a:off x="5895593" y="3023083"/>
            <a:ext cx="2950800" cy="109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Describes one main flow of events (main scenarios) and possibly other exceptional flows (alternatives)</a:t>
            </a:r>
            <a:endParaRPr sz="11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6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31"/>
          <p:cNvSpPr/>
          <p:nvPr/>
        </p:nvSpPr>
        <p:spPr>
          <a:xfrm>
            <a:off x="3254291" y="3626070"/>
            <a:ext cx="2479500" cy="109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Models the goals of system / actor (user) interactions</a:t>
            </a:r>
            <a:endParaRPr sz="11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6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4" name="Google Shape;194;p31"/>
          <p:cNvCxnSpPr>
            <a:stCxn id="190" idx="1"/>
            <a:endCxn id="191" idx="0"/>
          </p:cNvCxnSpPr>
          <p:nvPr/>
        </p:nvCxnSpPr>
        <p:spPr>
          <a:xfrm flipH="1">
            <a:off x="1617083" y="2474676"/>
            <a:ext cx="1962000" cy="54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31"/>
          <p:cNvCxnSpPr>
            <a:stCxn id="190" idx="2"/>
            <a:endCxn id="193" idx="0"/>
          </p:cNvCxnSpPr>
          <p:nvPr/>
        </p:nvCxnSpPr>
        <p:spPr>
          <a:xfrm flipH="1">
            <a:off x="4494083" y="2874576"/>
            <a:ext cx="92100" cy="75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31"/>
          <p:cNvCxnSpPr>
            <a:stCxn id="190" idx="3"/>
            <a:endCxn id="192" idx="0"/>
          </p:cNvCxnSpPr>
          <p:nvPr/>
        </p:nvCxnSpPr>
        <p:spPr>
          <a:xfrm>
            <a:off x="5593283" y="2474676"/>
            <a:ext cx="1777800" cy="54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7" name="Google Shape;197;p31"/>
          <p:cNvGrpSpPr/>
          <p:nvPr/>
        </p:nvGrpSpPr>
        <p:grpSpPr>
          <a:xfrm>
            <a:off x="8408481" y="4531402"/>
            <a:ext cx="354053" cy="525463"/>
            <a:chOff x="6157031" y="136750"/>
            <a:chExt cx="1822200" cy="1725092"/>
          </a:xfrm>
        </p:grpSpPr>
        <p:sp>
          <p:nvSpPr>
            <p:cNvPr id="198" name="Google Shape;198;p31"/>
            <p:cNvSpPr/>
            <p:nvPr/>
          </p:nvSpPr>
          <p:spPr>
            <a:xfrm>
              <a:off x="6680176" y="136750"/>
              <a:ext cx="776400" cy="570300"/>
            </a:xfrm>
            <a:prstGeom prst="ellipse">
              <a:avLst/>
            </a:prstGeom>
            <a:solidFill>
              <a:schemeClr val="accent3"/>
            </a:solidFill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9" name="Google Shape;199;p31"/>
            <p:cNvCxnSpPr>
              <a:stCxn id="198" idx="4"/>
            </p:cNvCxnSpPr>
            <p:nvPr/>
          </p:nvCxnSpPr>
          <p:spPr>
            <a:xfrm flipH="1">
              <a:off x="7062076" y="707050"/>
              <a:ext cx="6300" cy="71910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31"/>
            <p:cNvCxnSpPr/>
            <p:nvPr/>
          </p:nvCxnSpPr>
          <p:spPr>
            <a:xfrm>
              <a:off x="7062623" y="1425942"/>
              <a:ext cx="582000" cy="43590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31"/>
            <p:cNvCxnSpPr/>
            <p:nvPr/>
          </p:nvCxnSpPr>
          <p:spPr>
            <a:xfrm flipH="1">
              <a:off x="6480900" y="1436775"/>
              <a:ext cx="580200" cy="39150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31"/>
            <p:cNvCxnSpPr/>
            <p:nvPr/>
          </p:nvCxnSpPr>
          <p:spPr>
            <a:xfrm>
              <a:off x="6157031" y="1003880"/>
              <a:ext cx="18222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3" name="Google Shape;203;p31"/>
          <p:cNvSpPr txBox="1"/>
          <p:nvPr>
            <p:ph idx="12" type="sldNum"/>
          </p:nvPr>
        </p:nvSpPr>
        <p:spPr>
          <a:xfrm>
            <a:off x="8791450" y="4663225"/>
            <a:ext cx="354000" cy="393600"/>
          </a:xfrm>
          <a:prstGeom prst="rect">
            <a:avLst/>
          </a:prstGeom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075" y="-220525"/>
            <a:ext cx="7890400" cy="558677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32"/>
          <p:cNvSpPr txBox="1"/>
          <p:nvPr/>
        </p:nvSpPr>
        <p:spPr>
          <a:xfrm>
            <a:off x="443200" y="3666250"/>
            <a:ext cx="127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Primary Actor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7283450" y="3523225"/>
            <a:ext cx="148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Secondary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Actor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224075" y="138550"/>
            <a:ext cx="8608200" cy="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Responsibility Collaborator CRC DIAGRAM 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267875" y="1246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A Class Responsibility Collaborator (CRC) model is a collection of standard index cards that have been divided into three sections, A class represents a collection of similar objects, a responsibility is something that a class knows or does, and a collaborator is another class that a class interacts with to fulfill its responsibilities.</a:t>
            </a:r>
            <a:endParaRPr sz="57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18" name="Google Shape;218;p33"/>
          <p:cNvGrpSpPr/>
          <p:nvPr/>
        </p:nvGrpSpPr>
        <p:grpSpPr>
          <a:xfrm>
            <a:off x="8421602" y="4531402"/>
            <a:ext cx="354053" cy="525463"/>
            <a:chOff x="6157031" y="136750"/>
            <a:chExt cx="1822200" cy="1725092"/>
          </a:xfrm>
        </p:grpSpPr>
        <p:sp>
          <p:nvSpPr>
            <p:cNvPr id="219" name="Google Shape;219;p33"/>
            <p:cNvSpPr/>
            <p:nvPr/>
          </p:nvSpPr>
          <p:spPr>
            <a:xfrm>
              <a:off x="6680176" y="136750"/>
              <a:ext cx="776400" cy="570300"/>
            </a:xfrm>
            <a:prstGeom prst="ellipse">
              <a:avLst/>
            </a:prstGeom>
            <a:solidFill>
              <a:schemeClr val="accent3"/>
            </a:solidFill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0" name="Google Shape;220;p33"/>
            <p:cNvCxnSpPr>
              <a:stCxn id="219" idx="4"/>
            </p:cNvCxnSpPr>
            <p:nvPr/>
          </p:nvCxnSpPr>
          <p:spPr>
            <a:xfrm flipH="1">
              <a:off x="7062076" y="707050"/>
              <a:ext cx="6300" cy="71910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33"/>
            <p:cNvCxnSpPr/>
            <p:nvPr/>
          </p:nvCxnSpPr>
          <p:spPr>
            <a:xfrm>
              <a:off x="7062623" y="1425942"/>
              <a:ext cx="582000" cy="43590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33"/>
            <p:cNvCxnSpPr/>
            <p:nvPr/>
          </p:nvCxnSpPr>
          <p:spPr>
            <a:xfrm flipH="1">
              <a:off x="6480900" y="1436775"/>
              <a:ext cx="580200" cy="39150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33"/>
            <p:cNvCxnSpPr/>
            <p:nvPr/>
          </p:nvCxnSpPr>
          <p:spPr>
            <a:xfrm>
              <a:off x="6157031" y="1003880"/>
              <a:ext cx="18222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4" name="Google Shape;224;p33"/>
          <p:cNvSpPr txBox="1"/>
          <p:nvPr>
            <p:ph idx="12" type="sldNum"/>
          </p:nvPr>
        </p:nvSpPr>
        <p:spPr>
          <a:xfrm>
            <a:off x="8775648" y="4663225"/>
            <a:ext cx="354000" cy="393600"/>
          </a:xfrm>
          <a:prstGeom prst="rect">
            <a:avLst/>
          </a:prstGeom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900" y="2571751"/>
            <a:ext cx="3562975" cy="20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3"/>
          <p:cNvSpPr txBox="1"/>
          <p:nvPr/>
        </p:nvSpPr>
        <p:spPr>
          <a:xfrm>
            <a:off x="2954800" y="2627000"/>
            <a:ext cx="34431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Class Name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2" name="Google Shape;2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00" y="152400"/>
            <a:ext cx="4101066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0525" y="152400"/>
            <a:ext cx="4101075" cy="2419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000" y="2637474"/>
            <a:ext cx="4101075" cy="2419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0079" y="2637470"/>
            <a:ext cx="4101075" cy="2419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1" name="Google Shape;2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902675" cy="2302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700" y="152400"/>
            <a:ext cx="3902675" cy="2302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550" y="2642220"/>
            <a:ext cx="3902675" cy="2302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2700" y="2642221"/>
            <a:ext cx="3902675" cy="2302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2497250" y="149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Thanks.. </a:t>
            </a:r>
            <a:endParaRPr sz="10000"/>
          </a:p>
        </p:txBody>
      </p:sp>
      <p:grpSp>
        <p:nvGrpSpPr>
          <p:cNvPr id="250" name="Google Shape;250;p36"/>
          <p:cNvGrpSpPr/>
          <p:nvPr/>
        </p:nvGrpSpPr>
        <p:grpSpPr>
          <a:xfrm>
            <a:off x="1458399" y="1584213"/>
            <a:ext cx="918207" cy="1158917"/>
            <a:chOff x="6157031" y="136750"/>
            <a:chExt cx="1822200" cy="1725092"/>
          </a:xfrm>
        </p:grpSpPr>
        <p:sp>
          <p:nvSpPr>
            <p:cNvPr id="251" name="Google Shape;251;p36"/>
            <p:cNvSpPr/>
            <p:nvPr/>
          </p:nvSpPr>
          <p:spPr>
            <a:xfrm>
              <a:off x="6680176" y="136750"/>
              <a:ext cx="776400" cy="570300"/>
            </a:xfrm>
            <a:prstGeom prst="ellipse">
              <a:avLst/>
            </a:prstGeom>
            <a:solidFill>
              <a:schemeClr val="accent3"/>
            </a:solidFill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2" name="Google Shape;252;p36"/>
            <p:cNvCxnSpPr>
              <a:stCxn id="251" idx="4"/>
            </p:cNvCxnSpPr>
            <p:nvPr/>
          </p:nvCxnSpPr>
          <p:spPr>
            <a:xfrm flipH="1">
              <a:off x="7062376" y="707050"/>
              <a:ext cx="6000" cy="71850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36"/>
            <p:cNvCxnSpPr/>
            <p:nvPr/>
          </p:nvCxnSpPr>
          <p:spPr>
            <a:xfrm>
              <a:off x="7062623" y="1425942"/>
              <a:ext cx="582000" cy="43590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36"/>
            <p:cNvCxnSpPr/>
            <p:nvPr/>
          </p:nvCxnSpPr>
          <p:spPr>
            <a:xfrm flipH="1">
              <a:off x="6480900" y="1436775"/>
              <a:ext cx="580200" cy="39150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36"/>
            <p:cNvCxnSpPr/>
            <p:nvPr/>
          </p:nvCxnSpPr>
          <p:spPr>
            <a:xfrm>
              <a:off x="6157031" y="1003880"/>
              <a:ext cx="18222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6" name="Google Shape;25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311700" y="181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 BOX PUZZLE </a:t>
            </a:r>
            <a:r>
              <a:rPr lang="en"/>
              <a:t>🤔🤔 never heard of it!!</a:t>
            </a:r>
            <a:endParaRPr/>
          </a:p>
        </p:txBody>
      </p:sp>
      <p:sp>
        <p:nvSpPr>
          <p:cNvPr id="97" name="Google Shape;97;p23"/>
          <p:cNvSpPr txBox="1"/>
          <p:nvPr>
            <p:ph type="title"/>
          </p:nvPr>
        </p:nvSpPr>
        <p:spPr>
          <a:xfrm>
            <a:off x="2887075" y="71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Worries..</a:t>
            </a:r>
            <a:endParaRPr/>
          </a:p>
        </p:txBody>
      </p:sp>
      <p:pic>
        <p:nvPicPr>
          <p:cNvPr id="98" name="Google Shape;98;p23" title="9 BOX PUZZLE OOM PROJEC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8800" y="143240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title"/>
          </p:nvPr>
        </p:nvSpPr>
        <p:spPr>
          <a:xfrm>
            <a:off x="0" y="0"/>
            <a:ext cx="8520600" cy="10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UML diagram?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it is used?</a:t>
            </a:r>
            <a:endParaRPr/>
          </a:p>
        </p:txBody>
      </p:sp>
      <p:sp>
        <p:nvSpPr>
          <p:cNvPr id="105" name="Google Shape;105;p24"/>
          <p:cNvSpPr txBox="1"/>
          <p:nvPr>
            <p:ph idx="1" type="body"/>
          </p:nvPr>
        </p:nvSpPr>
        <p:spPr>
          <a:xfrm>
            <a:off x="74250" y="1028400"/>
            <a:ext cx="8995500" cy="31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It is based on </a:t>
            </a: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diagrammatic representations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of software components.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BUT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there are lot of different diagrams (models) to get used to.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reason for this is that it is possible to look at a system from many different viewpoints. A software development will have many stakeholders playing a part. For Example: Analysts,Designers,Coders,Testers,QA,The Customer, Technical Authors, etc</a:t>
            </a: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 .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All of these people are interested in different aspects of the system, and each of them require a different level of detail.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👩‍💻👩‍💻 A </a:t>
            </a: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Coder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needs 	-&gt; design of the system and be able to convert the design to a low level code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🤓🤓 A </a:t>
            </a: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Technical writer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-&gt; behavior of the system as a whole, and needs to understand how the product functions.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24"/>
          <p:cNvSpPr/>
          <p:nvPr/>
        </p:nvSpPr>
        <p:spPr>
          <a:xfrm>
            <a:off x="3790922" y="1433475"/>
            <a:ext cx="1368900" cy="476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PURPOSE</a:t>
            </a:r>
            <a:endParaRPr sz="16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07" name="Google Shape;107;p24"/>
          <p:cNvSpPr/>
          <p:nvPr/>
        </p:nvSpPr>
        <p:spPr>
          <a:xfrm>
            <a:off x="356363" y="1909575"/>
            <a:ext cx="2899200" cy="10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" sz="10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" sz="10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eady-to-use and expressive visual modeling language so they can develop and exchange meaningful models.</a:t>
            </a:r>
            <a:endParaRPr sz="10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24"/>
          <p:cNvSpPr/>
          <p:nvPr/>
        </p:nvSpPr>
        <p:spPr>
          <a:xfrm>
            <a:off x="3493476" y="2169016"/>
            <a:ext cx="1963800" cy="10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0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Support higher-level development concepts</a:t>
            </a:r>
            <a:endParaRPr sz="10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6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10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24"/>
          <p:cNvSpPr/>
          <p:nvPr/>
        </p:nvSpPr>
        <p:spPr>
          <a:xfrm>
            <a:off x="5695169" y="1969550"/>
            <a:ext cx="2959200" cy="10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" sz="10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extensibility and specialization mechanisms to extend the core concepts.</a:t>
            </a:r>
            <a:endParaRPr sz="10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0" name="Google Shape;110;p24"/>
          <p:cNvCxnSpPr>
            <a:stCxn id="106" idx="1"/>
            <a:endCxn id="107" idx="0"/>
          </p:cNvCxnSpPr>
          <p:nvPr/>
        </p:nvCxnSpPr>
        <p:spPr>
          <a:xfrm flipH="1">
            <a:off x="1805822" y="1671525"/>
            <a:ext cx="1985100" cy="238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24"/>
          <p:cNvCxnSpPr>
            <a:stCxn id="106" idx="2"/>
            <a:endCxn id="108" idx="0"/>
          </p:cNvCxnSpPr>
          <p:nvPr/>
        </p:nvCxnSpPr>
        <p:spPr>
          <a:xfrm>
            <a:off x="4475372" y="1909575"/>
            <a:ext cx="0" cy="259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24"/>
          <p:cNvCxnSpPr>
            <a:stCxn id="106" idx="3"/>
            <a:endCxn id="109" idx="0"/>
          </p:cNvCxnSpPr>
          <p:nvPr/>
        </p:nvCxnSpPr>
        <p:spPr>
          <a:xfrm>
            <a:off x="5159822" y="1671525"/>
            <a:ext cx="2014800" cy="29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3" name="Google Shape;113;p24"/>
          <p:cNvGrpSpPr/>
          <p:nvPr/>
        </p:nvGrpSpPr>
        <p:grpSpPr>
          <a:xfrm>
            <a:off x="8421602" y="4531402"/>
            <a:ext cx="354053" cy="525463"/>
            <a:chOff x="6157031" y="136750"/>
            <a:chExt cx="1822200" cy="1725092"/>
          </a:xfrm>
        </p:grpSpPr>
        <p:sp>
          <p:nvSpPr>
            <p:cNvPr id="114" name="Google Shape;114;p24"/>
            <p:cNvSpPr/>
            <p:nvPr/>
          </p:nvSpPr>
          <p:spPr>
            <a:xfrm>
              <a:off x="6680176" y="136750"/>
              <a:ext cx="776400" cy="570300"/>
            </a:xfrm>
            <a:prstGeom prst="ellipse">
              <a:avLst/>
            </a:prstGeom>
            <a:solidFill>
              <a:schemeClr val="accent3"/>
            </a:solidFill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5" name="Google Shape;115;p24"/>
            <p:cNvCxnSpPr>
              <a:stCxn id="114" idx="4"/>
            </p:cNvCxnSpPr>
            <p:nvPr/>
          </p:nvCxnSpPr>
          <p:spPr>
            <a:xfrm flipH="1">
              <a:off x="7062076" y="707050"/>
              <a:ext cx="6300" cy="71910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24"/>
            <p:cNvCxnSpPr/>
            <p:nvPr/>
          </p:nvCxnSpPr>
          <p:spPr>
            <a:xfrm>
              <a:off x="7062623" y="1425942"/>
              <a:ext cx="582000" cy="43590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24"/>
            <p:cNvCxnSpPr/>
            <p:nvPr/>
          </p:nvCxnSpPr>
          <p:spPr>
            <a:xfrm flipH="1">
              <a:off x="6480900" y="1436775"/>
              <a:ext cx="580200" cy="39150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24"/>
            <p:cNvCxnSpPr/>
            <p:nvPr/>
          </p:nvCxnSpPr>
          <p:spPr>
            <a:xfrm>
              <a:off x="6157031" y="1003880"/>
              <a:ext cx="18222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8775654" y="4663225"/>
            <a:ext cx="245400" cy="393600"/>
          </a:xfrm>
          <a:prstGeom prst="rect">
            <a:avLst/>
          </a:prstGeom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93050" y="135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Structure diagrams show the static structure of the system and its parts on different abstraction and implementation levels and how they are related to each other.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Behavior diagrams show the 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dynamic behavior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of the objects in a system, which can be described as a series of changes to the system over 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time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75" y="1298945"/>
            <a:ext cx="7494915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/>
          <p:nvPr/>
        </p:nvSpPr>
        <p:spPr>
          <a:xfrm>
            <a:off x="6475156" y="2849764"/>
            <a:ext cx="1017300" cy="4563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5"/>
          <p:cNvSpPr/>
          <p:nvPr/>
        </p:nvSpPr>
        <p:spPr>
          <a:xfrm>
            <a:off x="1324664" y="2849764"/>
            <a:ext cx="1017300" cy="4563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" name="Google Shape;128;p25"/>
          <p:cNvCxnSpPr/>
          <p:nvPr/>
        </p:nvCxnSpPr>
        <p:spPr>
          <a:xfrm>
            <a:off x="336275" y="1898715"/>
            <a:ext cx="1147800" cy="875700"/>
          </a:xfrm>
          <a:prstGeom prst="straightConnector1">
            <a:avLst/>
          </a:prstGeom>
          <a:noFill/>
          <a:ln cap="flat" cmpd="sng" w="1143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5"/>
          <p:cNvCxnSpPr/>
          <p:nvPr/>
        </p:nvCxnSpPr>
        <p:spPr>
          <a:xfrm flipH="1">
            <a:off x="7341025" y="1748028"/>
            <a:ext cx="618000" cy="1046700"/>
          </a:xfrm>
          <a:prstGeom prst="straightConnector1">
            <a:avLst/>
          </a:prstGeom>
          <a:noFill/>
          <a:ln cap="flat" cmpd="sng" w="1143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0" name="Google Shape;130;p25"/>
          <p:cNvGrpSpPr/>
          <p:nvPr/>
        </p:nvGrpSpPr>
        <p:grpSpPr>
          <a:xfrm>
            <a:off x="8421602" y="4531402"/>
            <a:ext cx="354053" cy="525463"/>
            <a:chOff x="6157031" y="136750"/>
            <a:chExt cx="1822200" cy="1725092"/>
          </a:xfrm>
        </p:grpSpPr>
        <p:sp>
          <p:nvSpPr>
            <p:cNvPr id="131" name="Google Shape;131;p25"/>
            <p:cNvSpPr/>
            <p:nvPr/>
          </p:nvSpPr>
          <p:spPr>
            <a:xfrm>
              <a:off x="6680176" y="136750"/>
              <a:ext cx="776400" cy="570300"/>
            </a:xfrm>
            <a:prstGeom prst="ellipse">
              <a:avLst/>
            </a:prstGeom>
            <a:solidFill>
              <a:schemeClr val="accent3"/>
            </a:solidFill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2" name="Google Shape;132;p25"/>
            <p:cNvCxnSpPr>
              <a:stCxn id="131" idx="4"/>
            </p:cNvCxnSpPr>
            <p:nvPr/>
          </p:nvCxnSpPr>
          <p:spPr>
            <a:xfrm flipH="1">
              <a:off x="7062076" y="707050"/>
              <a:ext cx="6300" cy="71910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25"/>
            <p:cNvCxnSpPr/>
            <p:nvPr/>
          </p:nvCxnSpPr>
          <p:spPr>
            <a:xfrm>
              <a:off x="7062623" y="1425942"/>
              <a:ext cx="582000" cy="43590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25"/>
            <p:cNvCxnSpPr/>
            <p:nvPr/>
          </p:nvCxnSpPr>
          <p:spPr>
            <a:xfrm flipH="1">
              <a:off x="6480900" y="1436775"/>
              <a:ext cx="580200" cy="39150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25"/>
            <p:cNvCxnSpPr/>
            <p:nvPr/>
          </p:nvCxnSpPr>
          <p:spPr>
            <a:xfrm>
              <a:off x="6157031" y="1003880"/>
              <a:ext cx="18222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8775654" y="4663225"/>
            <a:ext cx="245400" cy="393600"/>
          </a:xfrm>
          <a:prstGeom prst="rect">
            <a:avLst/>
          </a:prstGeom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asked??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246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Abstract of the project :</a:t>
            </a:r>
            <a:endParaRPr b="1" sz="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-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had to c</a:t>
            </a: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reate a 9-box puzzle game Software 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-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nine box puzzle game consists of nine boxes that are labeled form one to eight. P</a:t>
            </a: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layer needs to arrange the labeled boxes serially.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-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game counts the number of attempts by the player to win the game.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-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puzzle game also accepts the name of the player and keeps track of the Players performance.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167175" y="0"/>
            <a:ext cx="8520600" cy="49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Our </a:t>
            </a:r>
            <a:r>
              <a:rPr b="1" lang="en" sz="1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Approach</a:t>
            </a:r>
            <a:r>
              <a:rPr b="1" lang="en" sz="1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to PROJECT :</a:t>
            </a:r>
            <a:endParaRPr b="1" sz="1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-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ome Screen will redirect the Player to desired -&gt; </a:t>
            </a:r>
            <a:r>
              <a:rPr b="1"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MainView </a:t>
            </a: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extends JPanel.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-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Game b</a:t>
            </a: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oard will have 8 buttons -&gt;  </a:t>
            </a:r>
            <a:r>
              <a:rPr b="1"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Box</a:t>
            </a: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extends JButton.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-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Box will be clicked , so to listening that event -&gt; </a:t>
            </a:r>
            <a:r>
              <a:rPr b="1"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EventHandler</a:t>
            </a: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extends action Listener (with Sound / Other Animation ).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-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needed a panel to hold boxes and display swaps -&gt; </a:t>
            </a:r>
            <a:r>
              <a:rPr b="1"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PlayArea</a:t>
            </a: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extends JPanel.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-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needed a Brain for the Game, that will keep track of algorithm , it will initialise , it will validate moves(right or not)  -&gt; </a:t>
            </a:r>
            <a:r>
              <a:rPr b="1"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GameCPU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-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also had to track Player name and score, we stored it in an Arraylist -&gt; </a:t>
            </a:r>
            <a:r>
              <a:rPr b="1"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ScoreBoard</a:t>
            </a: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extends JPanel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-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But each player data is unique -&gt; </a:t>
            </a:r>
            <a:r>
              <a:rPr b="1"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PlayerData 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-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What if someone does not know how to play game -&gt; </a:t>
            </a:r>
            <a:r>
              <a:rPr b="1"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Rules</a:t>
            </a: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extends JPanel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70825"/>
            <a:ext cx="8520600" cy="43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What if we want to extend this game to Picture puzzle :</a:t>
            </a:r>
            <a:endParaRPr b="1"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Importance of :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-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GameCPU -&gt; Algorithm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-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Box -&gt; To accept picture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-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PlayerData -&gt; Database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375" y="857250"/>
            <a:ext cx="267652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06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class diagram is a central modeling technique that runs through nearly all object-oriented methods. This diagram describes the types of objects in the system and various kinds of static relationships which exist between them.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There are three principal kinds of relationships which are important: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9"/>
          <p:cNvSpPr/>
          <p:nvPr/>
        </p:nvSpPr>
        <p:spPr>
          <a:xfrm>
            <a:off x="3305917" y="2652325"/>
            <a:ext cx="2316600" cy="879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Relationships</a:t>
            </a:r>
            <a:endParaRPr b="1" sz="1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9"/>
          <p:cNvSpPr/>
          <p:nvPr/>
        </p:nvSpPr>
        <p:spPr>
          <a:xfrm>
            <a:off x="385325" y="3628301"/>
            <a:ext cx="2575200" cy="94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b="1" lang="en" sz="19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Association</a:t>
            </a:r>
            <a:r>
              <a:rPr lang="en" sz="19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9"/>
          <p:cNvSpPr/>
          <p:nvPr/>
        </p:nvSpPr>
        <p:spPr>
          <a:xfrm>
            <a:off x="6105000" y="3316950"/>
            <a:ext cx="2316600" cy="106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9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   Aggregation</a:t>
            </a:r>
            <a:endParaRPr sz="18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800"/>
              </a:spcBef>
              <a:spcAft>
                <a:spcPts val="1100"/>
              </a:spcAft>
              <a:buNone/>
            </a:pPr>
            <a:r>
              <a:t/>
            </a:r>
            <a:endParaRPr sz="16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29"/>
          <p:cNvSpPr/>
          <p:nvPr/>
        </p:nvSpPr>
        <p:spPr>
          <a:xfrm>
            <a:off x="3340886" y="3946225"/>
            <a:ext cx="2246700" cy="87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6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b="1" lang="en" sz="19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Inheritance</a:t>
            </a:r>
            <a:endParaRPr sz="23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7" name="Google Shape;167;p29"/>
          <p:cNvCxnSpPr>
            <a:stCxn id="163" idx="1"/>
            <a:endCxn id="164" idx="0"/>
          </p:cNvCxnSpPr>
          <p:nvPr/>
        </p:nvCxnSpPr>
        <p:spPr>
          <a:xfrm flipH="1">
            <a:off x="1673017" y="3091825"/>
            <a:ext cx="1632900" cy="53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9"/>
          <p:cNvCxnSpPr>
            <a:stCxn id="163" idx="2"/>
            <a:endCxn id="166" idx="0"/>
          </p:cNvCxnSpPr>
          <p:nvPr/>
        </p:nvCxnSpPr>
        <p:spPr>
          <a:xfrm>
            <a:off x="4464217" y="3531325"/>
            <a:ext cx="0" cy="41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9"/>
          <p:cNvCxnSpPr>
            <a:stCxn id="163" idx="3"/>
            <a:endCxn id="165" idx="0"/>
          </p:cNvCxnSpPr>
          <p:nvPr/>
        </p:nvCxnSpPr>
        <p:spPr>
          <a:xfrm>
            <a:off x="5622517" y="3091825"/>
            <a:ext cx="1640700" cy="22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0" name="Google Shape;170;p29"/>
          <p:cNvGrpSpPr/>
          <p:nvPr/>
        </p:nvGrpSpPr>
        <p:grpSpPr>
          <a:xfrm>
            <a:off x="8421602" y="4531402"/>
            <a:ext cx="354053" cy="525463"/>
            <a:chOff x="6157031" y="136750"/>
            <a:chExt cx="1822200" cy="1725092"/>
          </a:xfrm>
        </p:grpSpPr>
        <p:sp>
          <p:nvSpPr>
            <p:cNvPr id="171" name="Google Shape;171;p29"/>
            <p:cNvSpPr/>
            <p:nvPr/>
          </p:nvSpPr>
          <p:spPr>
            <a:xfrm>
              <a:off x="6680176" y="136750"/>
              <a:ext cx="776400" cy="570300"/>
            </a:xfrm>
            <a:prstGeom prst="ellipse">
              <a:avLst/>
            </a:prstGeom>
            <a:solidFill>
              <a:schemeClr val="accent3"/>
            </a:solidFill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2" name="Google Shape;172;p29"/>
            <p:cNvCxnSpPr>
              <a:stCxn id="171" idx="4"/>
            </p:cNvCxnSpPr>
            <p:nvPr/>
          </p:nvCxnSpPr>
          <p:spPr>
            <a:xfrm flipH="1">
              <a:off x="7062076" y="707050"/>
              <a:ext cx="6300" cy="71910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29"/>
            <p:cNvCxnSpPr/>
            <p:nvPr/>
          </p:nvCxnSpPr>
          <p:spPr>
            <a:xfrm>
              <a:off x="7062623" y="1425942"/>
              <a:ext cx="582000" cy="43590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29"/>
            <p:cNvCxnSpPr/>
            <p:nvPr/>
          </p:nvCxnSpPr>
          <p:spPr>
            <a:xfrm flipH="1">
              <a:off x="6480900" y="1436775"/>
              <a:ext cx="580200" cy="39150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29"/>
            <p:cNvCxnSpPr/>
            <p:nvPr/>
          </p:nvCxnSpPr>
          <p:spPr>
            <a:xfrm>
              <a:off x="6157031" y="1003880"/>
              <a:ext cx="18222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6" name="Google Shape;176;p29"/>
          <p:cNvSpPr txBox="1"/>
          <p:nvPr>
            <p:ph idx="12" type="sldNum"/>
          </p:nvPr>
        </p:nvSpPr>
        <p:spPr>
          <a:xfrm>
            <a:off x="8775654" y="4663225"/>
            <a:ext cx="245400" cy="393600"/>
          </a:xfrm>
          <a:prstGeom prst="rect">
            <a:avLst/>
          </a:prstGeom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425" y="-91000"/>
            <a:ext cx="6057472" cy="530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 txBox="1"/>
          <p:nvPr/>
        </p:nvSpPr>
        <p:spPr>
          <a:xfrm>
            <a:off x="0" y="0"/>
            <a:ext cx="19290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