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08"/>
  </p:notesMasterIdLst>
  <p:sldIdLst>
    <p:sldId id="256" r:id="rId2"/>
    <p:sldId id="336" r:id="rId3"/>
    <p:sldId id="289" r:id="rId4"/>
    <p:sldId id="335" r:id="rId5"/>
    <p:sldId id="372" r:id="rId6"/>
    <p:sldId id="370" r:id="rId7"/>
    <p:sldId id="338" r:id="rId8"/>
    <p:sldId id="339" r:id="rId9"/>
    <p:sldId id="264" r:id="rId10"/>
    <p:sldId id="265" r:id="rId11"/>
    <p:sldId id="267" r:id="rId12"/>
    <p:sldId id="269" r:id="rId13"/>
    <p:sldId id="273" r:id="rId14"/>
    <p:sldId id="272" r:id="rId15"/>
    <p:sldId id="275" r:id="rId16"/>
    <p:sldId id="276" r:id="rId17"/>
    <p:sldId id="274" r:id="rId18"/>
    <p:sldId id="277" r:id="rId19"/>
    <p:sldId id="373" r:id="rId20"/>
    <p:sldId id="278" r:id="rId21"/>
    <p:sldId id="357" r:id="rId22"/>
    <p:sldId id="279" r:id="rId23"/>
    <p:sldId id="292" r:id="rId24"/>
    <p:sldId id="291" r:id="rId25"/>
    <p:sldId id="293" r:id="rId26"/>
    <p:sldId id="295" r:id="rId27"/>
    <p:sldId id="284" r:id="rId28"/>
    <p:sldId id="294" r:id="rId29"/>
    <p:sldId id="296" r:id="rId30"/>
    <p:sldId id="297" r:id="rId31"/>
    <p:sldId id="298" r:id="rId32"/>
    <p:sldId id="299" r:id="rId33"/>
    <p:sldId id="280" r:id="rId34"/>
    <p:sldId id="281" r:id="rId35"/>
    <p:sldId id="282" r:id="rId36"/>
    <p:sldId id="288" r:id="rId37"/>
    <p:sldId id="287" r:id="rId38"/>
    <p:sldId id="283" r:id="rId39"/>
    <p:sldId id="271" r:id="rId40"/>
    <p:sldId id="270" r:id="rId41"/>
    <p:sldId id="285" r:id="rId42"/>
    <p:sldId id="286" r:id="rId43"/>
    <p:sldId id="318" r:id="rId44"/>
    <p:sldId id="300" r:id="rId45"/>
    <p:sldId id="303" r:id="rId46"/>
    <p:sldId id="301" r:id="rId47"/>
    <p:sldId id="311" r:id="rId48"/>
    <p:sldId id="312" r:id="rId49"/>
    <p:sldId id="314" r:id="rId50"/>
    <p:sldId id="315" r:id="rId51"/>
    <p:sldId id="313" r:id="rId52"/>
    <p:sldId id="319" r:id="rId53"/>
    <p:sldId id="316" r:id="rId54"/>
    <p:sldId id="326" r:id="rId55"/>
    <p:sldId id="324" r:id="rId56"/>
    <p:sldId id="321" r:id="rId57"/>
    <p:sldId id="325" r:id="rId58"/>
    <p:sldId id="341" r:id="rId59"/>
    <p:sldId id="342" r:id="rId60"/>
    <p:sldId id="343" r:id="rId61"/>
    <p:sldId id="344" r:id="rId62"/>
    <p:sldId id="340" r:id="rId63"/>
    <p:sldId id="345" r:id="rId64"/>
    <p:sldId id="346" r:id="rId65"/>
    <p:sldId id="347" r:id="rId66"/>
    <p:sldId id="348" r:id="rId67"/>
    <p:sldId id="349" r:id="rId68"/>
    <p:sldId id="350" r:id="rId69"/>
    <p:sldId id="351" r:id="rId70"/>
    <p:sldId id="352" r:id="rId71"/>
    <p:sldId id="353" r:id="rId72"/>
    <p:sldId id="354" r:id="rId73"/>
    <p:sldId id="356" r:id="rId74"/>
    <p:sldId id="259" r:id="rId75"/>
    <p:sldId id="355" r:id="rId76"/>
    <p:sldId id="359" r:id="rId77"/>
    <p:sldId id="358" r:id="rId78"/>
    <p:sldId id="331" r:id="rId79"/>
    <p:sldId id="360" r:id="rId80"/>
    <p:sldId id="362" r:id="rId81"/>
    <p:sldId id="366" r:id="rId82"/>
    <p:sldId id="367" r:id="rId83"/>
    <p:sldId id="361" r:id="rId84"/>
    <p:sldId id="363" r:id="rId85"/>
    <p:sldId id="368" r:id="rId86"/>
    <p:sldId id="369" r:id="rId87"/>
    <p:sldId id="364" r:id="rId88"/>
    <p:sldId id="365" r:id="rId89"/>
    <p:sldId id="302" r:id="rId90"/>
    <p:sldId id="305" r:id="rId91"/>
    <p:sldId id="307" r:id="rId92"/>
    <p:sldId id="306" r:id="rId93"/>
    <p:sldId id="309" r:id="rId94"/>
    <p:sldId id="308" r:id="rId95"/>
    <p:sldId id="329" r:id="rId96"/>
    <p:sldId id="310" r:id="rId97"/>
    <p:sldId id="320" r:id="rId98"/>
    <p:sldId id="323" r:id="rId99"/>
    <p:sldId id="327" r:id="rId100"/>
    <p:sldId id="328" r:id="rId101"/>
    <p:sldId id="332" r:id="rId102"/>
    <p:sldId id="333" r:id="rId103"/>
    <p:sldId id="330" r:id="rId104"/>
    <p:sldId id="334" r:id="rId105"/>
    <p:sldId id="260" r:id="rId106"/>
    <p:sldId id="290" r:id="rId107"/>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543" autoAdjust="0"/>
  </p:normalViewPr>
  <p:slideViewPr>
    <p:cSldViewPr>
      <p:cViewPr varScale="1">
        <p:scale>
          <a:sx n="107" d="100"/>
          <a:sy n="107" d="100"/>
        </p:scale>
        <p:origin x="-1710"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A0E9F1-6162-445A-A7B0-BC85DB135145}" type="datetimeFigureOut">
              <a:rPr lang="es-AR" smtClean="0"/>
              <a:t>26/09/2015</a:t>
            </a:fld>
            <a:endParaRPr lang="es-A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31281F-6677-44BD-8D4C-93DAE13186E7}" type="slidenum">
              <a:rPr lang="es-AR" smtClean="0"/>
              <a:t>‹Nº›</a:t>
            </a:fld>
            <a:endParaRPr lang="es-AR"/>
          </a:p>
        </p:txBody>
      </p:sp>
    </p:spTree>
    <p:extLst>
      <p:ext uri="{BB962C8B-B14F-4D97-AF65-F5344CB8AC3E}">
        <p14:creationId xmlns:p14="http://schemas.microsoft.com/office/powerpoint/2010/main" val="704440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smtClean="0"/>
              <a:t>Windows</a:t>
            </a:r>
            <a:r>
              <a:rPr lang="es-AR" baseline="0" dirty="0" smtClean="0"/>
              <a:t> </a:t>
            </a:r>
            <a:r>
              <a:rPr lang="es-AR" baseline="0" dirty="0" err="1" smtClean="0"/>
              <a:t>python</a:t>
            </a:r>
            <a:r>
              <a:rPr lang="es-AR" baseline="0" dirty="0" smtClean="0"/>
              <a:t> </a:t>
            </a:r>
            <a:r>
              <a:rPr lang="es-AR" baseline="0" dirty="0" err="1" smtClean="0"/>
              <a:t>libs</a:t>
            </a:r>
            <a:r>
              <a:rPr lang="es-AR" baseline="0" dirty="0" smtClean="0"/>
              <a:t> MSI: http://www.lfd.uci.edu/~gohlke/pythonlibs/</a:t>
            </a:r>
            <a:endParaRPr lang="es-AR" dirty="0"/>
          </a:p>
        </p:txBody>
      </p:sp>
      <p:sp>
        <p:nvSpPr>
          <p:cNvPr id="4" name="3 Marcador de número de diapositiva"/>
          <p:cNvSpPr>
            <a:spLocks noGrp="1"/>
          </p:cNvSpPr>
          <p:nvPr>
            <p:ph type="sldNum" sz="quarter" idx="10"/>
          </p:nvPr>
        </p:nvSpPr>
        <p:spPr/>
        <p:txBody>
          <a:bodyPr/>
          <a:lstStyle/>
          <a:p>
            <a:fld id="{2231281F-6677-44BD-8D4C-93DAE13186E7}" type="slidenum">
              <a:rPr lang="es-AR" smtClean="0"/>
              <a:t>1</a:t>
            </a:fld>
            <a:endParaRPr lang="es-AR"/>
          </a:p>
        </p:txBody>
      </p:sp>
    </p:spTree>
    <p:extLst>
      <p:ext uri="{BB962C8B-B14F-4D97-AF65-F5344CB8AC3E}">
        <p14:creationId xmlns:p14="http://schemas.microsoft.com/office/powerpoint/2010/main" val="1508882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err="1" smtClean="0"/>
              <a:t>Someone</a:t>
            </a:r>
            <a:r>
              <a:rPr lang="es-AR" baseline="0" dirty="0" smtClean="0"/>
              <a:t> can </a:t>
            </a:r>
            <a:r>
              <a:rPr lang="es-AR" baseline="0" dirty="0" err="1" smtClean="0"/>
              <a:t>tell</a:t>
            </a:r>
            <a:r>
              <a:rPr lang="es-AR" baseline="0" dirty="0" smtClean="0"/>
              <a:t> me </a:t>
            </a:r>
            <a:r>
              <a:rPr lang="es-AR" baseline="0" dirty="0" err="1" smtClean="0"/>
              <a:t>why</a:t>
            </a:r>
            <a:r>
              <a:rPr lang="es-AR" baseline="0" dirty="0" smtClean="0"/>
              <a:t> </a:t>
            </a:r>
            <a:r>
              <a:rPr lang="es-AR" baseline="0" dirty="0" err="1" smtClean="0"/>
              <a:t>python</a:t>
            </a:r>
            <a:r>
              <a:rPr lang="es-AR" baseline="0" dirty="0" smtClean="0"/>
              <a:t> uses </a:t>
            </a:r>
            <a:r>
              <a:rPr lang="es-AR" baseline="0" dirty="0" err="1" smtClean="0"/>
              <a:t>immutability</a:t>
            </a:r>
            <a:r>
              <a:rPr lang="es-AR" baseline="0" dirty="0" smtClean="0"/>
              <a:t> </a:t>
            </a:r>
            <a:r>
              <a:rPr lang="es-AR" baseline="0" dirty="0" err="1" smtClean="0"/>
              <a:t>on</a:t>
            </a:r>
            <a:r>
              <a:rPr lang="es-AR" baseline="0" dirty="0" smtClean="0"/>
              <a:t> </a:t>
            </a:r>
            <a:r>
              <a:rPr lang="es-AR" baseline="0" dirty="0" err="1" smtClean="0"/>
              <a:t>strings</a:t>
            </a:r>
            <a:r>
              <a:rPr lang="es-AR" baseline="0" dirty="0" smtClean="0"/>
              <a:t>?</a:t>
            </a:r>
            <a:endParaRPr lang="es-AR" dirty="0"/>
          </a:p>
        </p:txBody>
      </p:sp>
      <p:sp>
        <p:nvSpPr>
          <p:cNvPr id="4" name="3 Marcador de número de diapositiva"/>
          <p:cNvSpPr>
            <a:spLocks noGrp="1"/>
          </p:cNvSpPr>
          <p:nvPr>
            <p:ph type="sldNum" sz="quarter" idx="10"/>
          </p:nvPr>
        </p:nvSpPr>
        <p:spPr/>
        <p:txBody>
          <a:bodyPr/>
          <a:lstStyle/>
          <a:p>
            <a:fld id="{2231281F-6677-44BD-8D4C-93DAE13186E7}" type="slidenum">
              <a:rPr lang="es-AR" smtClean="0"/>
              <a:t>5</a:t>
            </a:fld>
            <a:endParaRPr lang="es-AR"/>
          </a:p>
        </p:txBody>
      </p:sp>
    </p:spTree>
    <p:extLst>
      <p:ext uri="{BB962C8B-B14F-4D97-AF65-F5344CB8AC3E}">
        <p14:creationId xmlns:p14="http://schemas.microsoft.com/office/powerpoint/2010/main" val="51246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smtClean="0"/>
              <a:t>Ejercicio</a:t>
            </a:r>
            <a:r>
              <a:rPr lang="es-AR" baseline="0" dirty="0" smtClean="0"/>
              <a:t>: dado un texto arbitrario, convertir la primera letra de cada palabra en </a:t>
            </a:r>
            <a:r>
              <a:rPr lang="es-AR" baseline="0" dirty="0" err="1" smtClean="0"/>
              <a:t>mayuscula</a:t>
            </a:r>
            <a:endParaRPr lang="es-AR" dirty="0"/>
          </a:p>
        </p:txBody>
      </p:sp>
      <p:sp>
        <p:nvSpPr>
          <p:cNvPr id="4" name="3 Marcador de número de diapositiva"/>
          <p:cNvSpPr>
            <a:spLocks noGrp="1"/>
          </p:cNvSpPr>
          <p:nvPr>
            <p:ph type="sldNum" sz="quarter" idx="10"/>
          </p:nvPr>
        </p:nvSpPr>
        <p:spPr/>
        <p:txBody>
          <a:bodyPr/>
          <a:lstStyle/>
          <a:p>
            <a:fld id="{2231281F-6677-44BD-8D4C-93DAE13186E7}" type="slidenum">
              <a:rPr lang="es-AR" smtClean="0"/>
              <a:t>14</a:t>
            </a:fld>
            <a:endParaRPr lang="es-AR"/>
          </a:p>
        </p:txBody>
      </p:sp>
    </p:spTree>
    <p:extLst>
      <p:ext uri="{BB962C8B-B14F-4D97-AF65-F5344CB8AC3E}">
        <p14:creationId xmlns:p14="http://schemas.microsoft.com/office/powerpoint/2010/main" val="577469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2231281F-6677-44BD-8D4C-93DAE13186E7}" type="slidenum">
              <a:rPr lang="es-AR" smtClean="0"/>
              <a:t>26</a:t>
            </a:fld>
            <a:endParaRPr lang="es-AR"/>
          </a:p>
        </p:txBody>
      </p:sp>
    </p:spTree>
    <p:extLst>
      <p:ext uri="{BB962C8B-B14F-4D97-AF65-F5344CB8AC3E}">
        <p14:creationId xmlns:p14="http://schemas.microsoft.com/office/powerpoint/2010/main" val="1984504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err="1" smtClean="0"/>
              <a:t>We’re</a:t>
            </a:r>
            <a:r>
              <a:rPr lang="es-AR" dirty="0" smtClean="0"/>
              <a:t> </a:t>
            </a:r>
            <a:r>
              <a:rPr lang="es-AR" dirty="0" err="1" smtClean="0"/>
              <a:t>not</a:t>
            </a:r>
            <a:r>
              <a:rPr lang="es-AR" dirty="0" smtClean="0"/>
              <a:t> </a:t>
            </a:r>
            <a:r>
              <a:rPr lang="es-AR" dirty="0" err="1" smtClean="0"/>
              <a:t>going</a:t>
            </a:r>
            <a:r>
              <a:rPr lang="es-AR" dirty="0" smtClean="0"/>
              <a:t> to </a:t>
            </a:r>
            <a:r>
              <a:rPr lang="es-AR" dirty="0" err="1" smtClean="0"/>
              <a:t>talk</a:t>
            </a:r>
            <a:r>
              <a:rPr lang="es-AR" dirty="0" smtClean="0"/>
              <a:t> </a:t>
            </a:r>
            <a:r>
              <a:rPr lang="es-AR" dirty="0" err="1" smtClean="0"/>
              <a:t>about</a:t>
            </a:r>
            <a:r>
              <a:rPr lang="es-AR" dirty="0" smtClean="0"/>
              <a:t> </a:t>
            </a:r>
            <a:r>
              <a:rPr lang="es-AR" dirty="0" err="1" smtClean="0"/>
              <a:t>descriptors</a:t>
            </a:r>
            <a:r>
              <a:rPr lang="es-AR" dirty="0" smtClean="0"/>
              <a:t> in </a:t>
            </a:r>
            <a:r>
              <a:rPr lang="es-AR" dirty="0" err="1" smtClean="0"/>
              <a:t>this</a:t>
            </a:r>
            <a:r>
              <a:rPr lang="es-AR" dirty="0" smtClean="0"/>
              <a:t> </a:t>
            </a:r>
            <a:r>
              <a:rPr lang="es-AR" dirty="0" err="1" smtClean="0"/>
              <a:t>class</a:t>
            </a:r>
            <a:r>
              <a:rPr lang="es-AR" dirty="0" smtClean="0"/>
              <a:t> </a:t>
            </a:r>
            <a:r>
              <a:rPr lang="es-AR" dirty="0" smtClean="0">
                <a:sym typeface="Wingdings" panose="05000000000000000000" pitchFamily="2" charset="2"/>
              </a:rPr>
              <a:t></a:t>
            </a:r>
            <a:endParaRPr lang="es-AR" dirty="0"/>
          </a:p>
        </p:txBody>
      </p:sp>
      <p:sp>
        <p:nvSpPr>
          <p:cNvPr id="4" name="3 Marcador de número de diapositiva"/>
          <p:cNvSpPr>
            <a:spLocks noGrp="1"/>
          </p:cNvSpPr>
          <p:nvPr>
            <p:ph type="sldNum" sz="quarter" idx="10"/>
          </p:nvPr>
        </p:nvSpPr>
        <p:spPr/>
        <p:txBody>
          <a:bodyPr/>
          <a:lstStyle/>
          <a:p>
            <a:fld id="{2231281F-6677-44BD-8D4C-93DAE13186E7}" type="slidenum">
              <a:rPr lang="es-AR" smtClean="0"/>
              <a:t>47</a:t>
            </a:fld>
            <a:endParaRPr lang="es-AR"/>
          </a:p>
        </p:txBody>
      </p:sp>
    </p:spTree>
    <p:extLst>
      <p:ext uri="{BB962C8B-B14F-4D97-AF65-F5344CB8AC3E}">
        <p14:creationId xmlns:p14="http://schemas.microsoft.com/office/powerpoint/2010/main" val="35346960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smtClean="0"/>
              <a:t>http://stackoverflow.com/questions/12179271/python-classmethod-and-staticmethod-for-beginner</a:t>
            </a:r>
            <a:endParaRPr lang="es-AR" dirty="0"/>
          </a:p>
        </p:txBody>
      </p:sp>
      <p:sp>
        <p:nvSpPr>
          <p:cNvPr id="4" name="3 Marcador de número de diapositiva"/>
          <p:cNvSpPr>
            <a:spLocks noGrp="1"/>
          </p:cNvSpPr>
          <p:nvPr>
            <p:ph type="sldNum" sz="quarter" idx="10"/>
          </p:nvPr>
        </p:nvSpPr>
        <p:spPr/>
        <p:txBody>
          <a:bodyPr/>
          <a:lstStyle/>
          <a:p>
            <a:fld id="{2231281F-6677-44BD-8D4C-93DAE13186E7}" type="slidenum">
              <a:rPr lang="es-AR" smtClean="0"/>
              <a:t>51</a:t>
            </a:fld>
            <a:endParaRPr lang="es-AR"/>
          </a:p>
        </p:txBody>
      </p:sp>
    </p:spTree>
    <p:extLst>
      <p:ext uri="{BB962C8B-B14F-4D97-AF65-F5344CB8AC3E}">
        <p14:creationId xmlns:p14="http://schemas.microsoft.com/office/powerpoint/2010/main" val="39982535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err="1" smtClean="0"/>
              <a:t>Give</a:t>
            </a:r>
            <a:r>
              <a:rPr lang="es-AR" dirty="0" smtClean="0"/>
              <a:t> </a:t>
            </a:r>
            <a:r>
              <a:rPr lang="es-AR" dirty="0" err="1" smtClean="0"/>
              <a:t>the</a:t>
            </a:r>
            <a:r>
              <a:rPr lang="es-AR" dirty="0" smtClean="0"/>
              <a:t> </a:t>
            </a:r>
            <a:r>
              <a:rPr lang="es-AR" dirty="0" err="1" smtClean="0"/>
              <a:t>example</a:t>
            </a:r>
            <a:r>
              <a:rPr lang="es-AR" dirty="0" smtClean="0"/>
              <a:t> of </a:t>
            </a:r>
            <a:r>
              <a:rPr lang="es-AR" dirty="0" err="1" smtClean="0"/>
              <a:t>Register</a:t>
            </a:r>
            <a:r>
              <a:rPr lang="es-AR" dirty="0" smtClean="0"/>
              <a:t>,</a:t>
            </a:r>
            <a:r>
              <a:rPr lang="es-AR" baseline="0" dirty="0" smtClean="0"/>
              <a:t> Sale, and </a:t>
            </a:r>
            <a:r>
              <a:rPr lang="es-AR" baseline="0" dirty="0" err="1" smtClean="0"/>
              <a:t>SaleLine</a:t>
            </a:r>
            <a:endParaRPr lang="es-AR" dirty="0"/>
          </a:p>
        </p:txBody>
      </p:sp>
      <p:sp>
        <p:nvSpPr>
          <p:cNvPr id="4" name="3 Marcador de número de diapositiva"/>
          <p:cNvSpPr>
            <a:spLocks noGrp="1"/>
          </p:cNvSpPr>
          <p:nvPr>
            <p:ph type="sldNum" sz="quarter" idx="10"/>
          </p:nvPr>
        </p:nvSpPr>
        <p:spPr/>
        <p:txBody>
          <a:bodyPr/>
          <a:lstStyle/>
          <a:p>
            <a:fld id="{2231281F-6677-44BD-8D4C-93DAE13186E7}" type="slidenum">
              <a:rPr lang="es-AR" smtClean="0"/>
              <a:t>66</a:t>
            </a:fld>
            <a:endParaRPr lang="es-AR"/>
          </a:p>
        </p:txBody>
      </p:sp>
    </p:spTree>
    <p:extLst>
      <p:ext uri="{BB962C8B-B14F-4D97-AF65-F5344CB8AC3E}">
        <p14:creationId xmlns:p14="http://schemas.microsoft.com/office/powerpoint/2010/main" val="35299325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err="1" smtClean="0"/>
              <a:t>The</a:t>
            </a:r>
            <a:r>
              <a:rPr lang="es-AR" dirty="0" smtClean="0"/>
              <a:t> DB </a:t>
            </a:r>
            <a:r>
              <a:rPr lang="es-AR" dirty="0" err="1" smtClean="0"/>
              <a:t>or</a:t>
            </a:r>
            <a:r>
              <a:rPr lang="es-AR" dirty="0" smtClean="0"/>
              <a:t> UI </a:t>
            </a:r>
            <a:r>
              <a:rPr lang="es-AR" dirty="0" err="1" smtClean="0"/>
              <a:t>Facade</a:t>
            </a:r>
            <a:r>
              <a:rPr lang="es-AR" dirty="0" smtClean="0"/>
              <a:t> </a:t>
            </a:r>
            <a:r>
              <a:rPr lang="es-AR" dirty="0" err="1" smtClean="0"/>
              <a:t>example</a:t>
            </a:r>
            <a:endParaRPr lang="es-AR" dirty="0"/>
          </a:p>
        </p:txBody>
      </p:sp>
      <p:sp>
        <p:nvSpPr>
          <p:cNvPr id="4" name="3 Marcador de número de diapositiva"/>
          <p:cNvSpPr>
            <a:spLocks noGrp="1"/>
          </p:cNvSpPr>
          <p:nvPr>
            <p:ph type="sldNum" sz="quarter" idx="10"/>
          </p:nvPr>
        </p:nvSpPr>
        <p:spPr/>
        <p:txBody>
          <a:bodyPr/>
          <a:lstStyle/>
          <a:p>
            <a:fld id="{2231281F-6677-44BD-8D4C-93DAE13186E7}" type="slidenum">
              <a:rPr lang="es-AR" smtClean="0"/>
              <a:t>70</a:t>
            </a:fld>
            <a:endParaRPr lang="es-AR"/>
          </a:p>
        </p:txBody>
      </p:sp>
    </p:spTree>
    <p:extLst>
      <p:ext uri="{BB962C8B-B14F-4D97-AF65-F5344CB8AC3E}">
        <p14:creationId xmlns:p14="http://schemas.microsoft.com/office/powerpoint/2010/main" val="264217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4BDEC43-984C-46D4-9071-C37580B83937}" type="datetimeFigureOut">
              <a:rPr lang="es-AR" smtClean="0"/>
              <a:t>26/09/2015</a:t>
            </a:fld>
            <a:endParaRPr lang="es-AR"/>
          </a:p>
        </p:txBody>
      </p:sp>
      <p:sp>
        <p:nvSpPr>
          <p:cNvPr id="5" name="Footer Placeholder 4"/>
          <p:cNvSpPr>
            <a:spLocks noGrp="1"/>
          </p:cNvSpPr>
          <p:nvPr>
            <p:ph type="ftr" sz="quarter" idx="11"/>
          </p:nvPr>
        </p:nvSpPr>
        <p:spPr/>
        <p:txBody>
          <a:bodyPr/>
          <a:lstStyle/>
          <a:p>
            <a:endParaRPr lang="es-AR"/>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0F55D628-BE74-4862-958D-315D49F70955}" type="slidenum">
              <a:rPr lang="es-AR" smtClean="0"/>
              <a:t>‹Nº›</a:t>
            </a:fld>
            <a:endParaRPr lang="es-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B4BDEC43-984C-46D4-9071-C37580B83937}" type="datetimeFigureOut">
              <a:rPr lang="es-AR" smtClean="0"/>
              <a:t>26/09/2015</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0F55D628-BE74-4862-958D-315D49F70955}" type="slidenum">
              <a:rPr lang="es-AR" smtClean="0"/>
              <a:t>‹Nº›</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B4BDEC43-984C-46D4-9071-C37580B83937}" type="datetimeFigureOut">
              <a:rPr lang="es-AR" smtClean="0"/>
              <a:t>26/09/2015</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0F55D628-BE74-4862-958D-315D49F70955}" type="slidenum">
              <a:rPr lang="es-AR" smtClean="0"/>
              <a:t>‹Nº›</a:t>
            </a:fld>
            <a:endParaRPr lang="es-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4BDEC43-984C-46D4-9071-C37580B83937}" type="datetimeFigureOut">
              <a:rPr lang="es-AR" smtClean="0"/>
              <a:t>26/09/2015</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0F55D628-BE74-4862-958D-315D49F70955}" type="slidenum">
              <a:rPr lang="es-AR" smtClean="0"/>
              <a:t>‹Nº›</a:t>
            </a:fld>
            <a:endParaRPr lang="es-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7" name="Date Placeholder 6"/>
          <p:cNvSpPr>
            <a:spLocks noGrp="1"/>
          </p:cNvSpPr>
          <p:nvPr>
            <p:ph type="dt" sz="half" idx="10"/>
          </p:nvPr>
        </p:nvSpPr>
        <p:spPr/>
        <p:txBody>
          <a:bodyPr/>
          <a:lstStyle/>
          <a:p>
            <a:fld id="{B4BDEC43-984C-46D4-9071-C37580B83937}" type="datetimeFigureOut">
              <a:rPr lang="es-AR" smtClean="0"/>
              <a:t>26/09/2015</a:t>
            </a:fld>
            <a:endParaRPr lang="es-AR"/>
          </a:p>
        </p:txBody>
      </p:sp>
      <p:sp>
        <p:nvSpPr>
          <p:cNvPr id="8" name="Slide Number Placeholder 7"/>
          <p:cNvSpPr>
            <a:spLocks noGrp="1"/>
          </p:cNvSpPr>
          <p:nvPr>
            <p:ph type="sldNum" sz="quarter" idx="11"/>
          </p:nvPr>
        </p:nvSpPr>
        <p:spPr/>
        <p:txBody>
          <a:bodyPr/>
          <a:lstStyle/>
          <a:p>
            <a:fld id="{0F55D628-BE74-4862-958D-315D49F70955}" type="slidenum">
              <a:rPr lang="es-AR" smtClean="0"/>
              <a:t>‹Nº›</a:t>
            </a:fld>
            <a:endParaRPr lang="es-AR"/>
          </a:p>
        </p:txBody>
      </p:sp>
      <p:sp>
        <p:nvSpPr>
          <p:cNvPr id="9" name="Footer Placeholder 8"/>
          <p:cNvSpPr>
            <a:spLocks noGrp="1"/>
          </p:cNvSpPr>
          <p:nvPr>
            <p:ph type="ftr" sz="quarter" idx="12"/>
          </p:nvPr>
        </p:nvSpPr>
        <p:spPr/>
        <p:txBody>
          <a:bodyPr/>
          <a:lstStyle/>
          <a:p>
            <a:endParaRPr lang="es-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4BDEC43-984C-46D4-9071-C37580B83937}" type="datetimeFigureOut">
              <a:rPr lang="es-AR" smtClean="0"/>
              <a:t>26/09/2015</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0F55D628-BE74-4862-958D-315D49F70955}" type="slidenum">
              <a:rPr lang="es-AR" smtClean="0"/>
              <a:t>‹Nº›</a:t>
            </a:fld>
            <a:endParaRPr lang="es-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s-ES" smtClean="0"/>
              <a:t>Haga clic para modificar el estilo de texto del patrón</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4BDEC43-984C-46D4-9071-C37580B83937}" type="datetimeFigureOut">
              <a:rPr lang="es-AR" smtClean="0"/>
              <a:t>26/09/2015</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0F55D628-BE74-4862-958D-315D49F70955}" type="slidenum">
              <a:rPr lang="es-AR" smtClean="0"/>
              <a:t>‹Nº›</a:t>
            </a:fld>
            <a:endParaRPr lang="es-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B4BDEC43-984C-46D4-9071-C37580B83937}" type="datetimeFigureOut">
              <a:rPr lang="es-AR" smtClean="0"/>
              <a:t>26/09/2015</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0F55D628-BE74-4862-958D-315D49F70955}" type="slidenum">
              <a:rPr lang="es-AR" smtClean="0"/>
              <a:t>‹Nº›</a:t>
            </a:fld>
            <a:endParaRPr 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BDEC43-984C-46D4-9071-C37580B83937}" type="datetimeFigureOut">
              <a:rPr lang="es-AR" smtClean="0"/>
              <a:t>26/09/2015</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0F55D628-BE74-4862-958D-315D49F70955}" type="slidenum">
              <a:rPr lang="es-AR" smtClean="0"/>
              <a:t>‹Nº›</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4BDEC43-984C-46D4-9071-C37580B83937}" type="datetimeFigureOut">
              <a:rPr lang="es-AR" smtClean="0"/>
              <a:t>26/09/2015</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0F55D628-BE74-4862-958D-315D49F70955}" type="slidenum">
              <a:rPr lang="es-AR" smtClean="0"/>
              <a:t>‹Nº›</a:t>
            </a:fld>
            <a:endParaRPr lang="es-AR"/>
          </a:p>
        </p:txBody>
      </p:sp>
      <p:sp>
        <p:nvSpPr>
          <p:cNvPr id="8" name="Title 7"/>
          <p:cNvSpPr>
            <a:spLocks noGrp="1"/>
          </p:cNvSpPr>
          <p:nvPr>
            <p:ph type="title"/>
          </p:nvPr>
        </p:nvSpPr>
        <p:spPr/>
        <p:txBody>
          <a:bodyPr/>
          <a:lstStyle/>
          <a:p>
            <a:r>
              <a:rPr lang="es-ES" smtClean="0"/>
              <a:t>Haga clic para modificar el estilo de título del patrón</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4BDEC43-984C-46D4-9071-C37580B83937}" type="datetimeFigureOut">
              <a:rPr lang="es-AR" smtClean="0"/>
              <a:t>26/09/2015</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0F55D628-BE74-4862-958D-315D49F70955}" type="slidenum">
              <a:rPr lang="es-AR" smtClean="0"/>
              <a:t>‹Nº›</a:t>
            </a:fld>
            <a:endParaRPr lang="es-AR"/>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s-ES" smtClean="0"/>
              <a:t>Haga clic para modificar el estilo de título del patrón</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B4BDEC43-984C-46D4-9071-C37580B83937}" type="datetimeFigureOut">
              <a:rPr lang="es-AR" smtClean="0"/>
              <a:t>26/09/2015</a:t>
            </a:fld>
            <a:endParaRPr lang="es-AR"/>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s-AR"/>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0F55D628-BE74-4862-958D-315D49F70955}" type="slidenum">
              <a:rPr lang="es-AR" smtClean="0"/>
              <a:t>‹Nº›</a:t>
            </a:fld>
            <a:endParaRPr lang="es-AR"/>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8" Type="http://schemas.openxmlformats.org/officeDocument/2006/relationships/hyperlink" Target="http://stackoverflow.com/" TargetMode="External"/><Relationship Id="rId3" Type="http://schemas.openxmlformats.org/officeDocument/2006/relationships/hyperlink" Target="http://www.cafepy.com/article/python_types_and_objects/python_types_and_objects.html" TargetMode="External"/><Relationship Id="rId7" Type="http://schemas.openxmlformats.org/officeDocument/2006/relationships/hyperlink" Target="http://eli.thegreenplace.net/2011/08/14/python-metaclasses-by-example/" TargetMode="External"/><Relationship Id="rId2" Type="http://schemas.openxmlformats.org/officeDocument/2006/relationships/hyperlink" Target="http://www.aleax.it/gdd_pydp.pdf" TargetMode="External"/><Relationship Id="rId1" Type="http://schemas.openxmlformats.org/officeDocument/2006/relationships/slideLayout" Target="../slideLayouts/slideLayout2.xml"/><Relationship Id="rId6" Type="http://schemas.openxmlformats.org/officeDocument/2006/relationships/hyperlink" Target="https://speakerdeck.com/kitanata/superadvancedpython" TargetMode="External"/><Relationship Id="rId5" Type="http://schemas.openxmlformats.org/officeDocument/2006/relationships/hyperlink" Target="https://docs.python.org/2/library/" TargetMode="External"/><Relationship Id="rId4" Type="http://schemas.openxmlformats.org/officeDocument/2006/relationships/hyperlink" Target="http://www.slideshare.net/gwiener/metaclasses-in-python" TargetMode="External"/><Relationship Id="rId9" Type="http://schemas.openxmlformats.org/officeDocument/2006/relationships/hyperlink" Target="http://www.programiz.com/" TargetMode="External"/></Relationships>
</file>

<file path=ppt/slides/_rels/slide106.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6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noFill/>
          <a:ln>
            <a:solidFill>
              <a:schemeClr val="bg1"/>
            </a:solidFill>
          </a:ln>
        </p:spPr>
        <p:style>
          <a:lnRef idx="2">
            <a:schemeClr val="accent3"/>
          </a:lnRef>
          <a:fillRef idx="1">
            <a:schemeClr val="lt1"/>
          </a:fillRef>
          <a:effectRef idx="0">
            <a:schemeClr val="accent3"/>
          </a:effectRef>
          <a:fontRef idx="minor">
            <a:schemeClr val="dk1"/>
          </a:fontRef>
        </p:style>
        <p:txBody>
          <a:bodyPr/>
          <a:lstStyle/>
          <a:p>
            <a:r>
              <a:rPr lang="es-AR" dirty="0" smtClean="0">
                <a:latin typeface="Berlin Sans FB" panose="020E0602020502020306" pitchFamily="34" charset="0"/>
              </a:rPr>
              <a:t>Python:</a:t>
            </a:r>
            <a:br>
              <a:rPr lang="es-AR" dirty="0" smtClean="0">
                <a:latin typeface="Berlin Sans FB" panose="020E0602020502020306" pitchFamily="34" charset="0"/>
              </a:rPr>
            </a:br>
            <a:r>
              <a:rPr lang="es-AR" dirty="0" err="1" smtClean="0">
                <a:latin typeface="Berlin Sans FB" panose="020E0602020502020306" pitchFamily="34" charset="0"/>
              </a:rPr>
              <a:t>Crash</a:t>
            </a:r>
            <a:r>
              <a:rPr lang="es-AR" dirty="0" smtClean="0">
                <a:latin typeface="Berlin Sans FB" panose="020E0602020502020306" pitchFamily="34" charset="0"/>
              </a:rPr>
              <a:t> </a:t>
            </a:r>
            <a:r>
              <a:rPr lang="es-AR" dirty="0" err="1" smtClean="0">
                <a:latin typeface="Berlin Sans FB" panose="020E0602020502020306" pitchFamily="34" charset="0"/>
              </a:rPr>
              <a:t>Course</a:t>
            </a:r>
            <a:endParaRPr lang="es-AR" dirty="0">
              <a:latin typeface="Berlin Sans FB" panose="020E0602020502020306" pitchFamily="34" charset="0"/>
            </a:endParaRPr>
          </a:p>
        </p:txBody>
      </p:sp>
      <p:sp>
        <p:nvSpPr>
          <p:cNvPr id="3" name="2 Subtítulo"/>
          <p:cNvSpPr>
            <a:spLocks noGrp="1"/>
          </p:cNvSpPr>
          <p:nvPr>
            <p:ph type="subTitle" idx="1"/>
          </p:nvPr>
        </p:nvSpPr>
        <p:spPr/>
        <p:txBody>
          <a:bodyPr/>
          <a:lstStyle/>
          <a:p>
            <a:r>
              <a:rPr lang="es-AR" dirty="0" err="1" smtClean="0"/>
              <a:t>Darth</a:t>
            </a:r>
            <a:r>
              <a:rPr lang="es-AR" dirty="0" smtClean="0"/>
              <a:t> </a:t>
            </a:r>
            <a:r>
              <a:rPr lang="es-AR" dirty="0" err="1" smtClean="0"/>
              <a:t>Vader</a:t>
            </a:r>
            <a:endParaRPr lang="es-AR" dirty="0"/>
          </a:p>
        </p:txBody>
      </p:sp>
      <p:pic>
        <p:nvPicPr>
          <p:cNvPr id="19460" name="Picture 4" descr="http://t1.gstatic.com/images?q=tbn:ANd9GcSyHZ2NYrS9J4TdreA31eou6fAWfNgQ1hUemZY_Klj2mNiaV2t43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5552256"/>
            <a:ext cx="3852317" cy="1301199"/>
          </a:xfrm>
          <a:prstGeom prst="rect">
            <a:avLst/>
          </a:prstGeom>
          <a:noFill/>
          <a:extLst>
            <a:ext uri="{909E8E84-426E-40DD-AFC4-6F175D3DCCD1}">
              <a14:hiddenFill xmlns:a14="http://schemas.microsoft.com/office/drawing/2010/main">
                <a:solidFill>
                  <a:srgbClr val="FFFFFF"/>
                </a:solidFill>
              </a14:hiddenFill>
            </a:ext>
          </a:extLst>
        </p:spPr>
      </p:pic>
      <p:pic>
        <p:nvPicPr>
          <p:cNvPr id="1946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4370" y="0"/>
            <a:ext cx="1457325"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32100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Union</a:t>
            </a:r>
            <a:endParaRPr lang="es-AR"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700808"/>
            <a:ext cx="7620000" cy="150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1 Título"/>
          <p:cNvSpPr txBox="1">
            <a:spLocks/>
          </p:cNvSpPr>
          <p:nvPr/>
        </p:nvSpPr>
        <p:spPr>
          <a:xfrm>
            <a:off x="467544" y="3429000"/>
            <a:ext cx="5791200" cy="1083568"/>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r>
              <a:rPr lang="es-AR" dirty="0" err="1" smtClean="0"/>
              <a:t>Intersection</a:t>
            </a:r>
            <a:endParaRPr lang="es-AR"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4642474"/>
            <a:ext cx="7620000" cy="14841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1506895"/>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Metaclasses</a:t>
            </a:r>
            <a:endParaRPr lang="es-AR" dirty="0"/>
          </a:p>
        </p:txBody>
      </p:sp>
      <p:sp>
        <p:nvSpPr>
          <p:cNvPr id="3" name="2 Marcador de contenido"/>
          <p:cNvSpPr>
            <a:spLocks noGrp="1"/>
          </p:cNvSpPr>
          <p:nvPr>
            <p:ph idx="1"/>
          </p:nvPr>
        </p:nvSpPr>
        <p:spPr/>
        <p:txBody>
          <a:bodyPr/>
          <a:lstStyle/>
          <a:p>
            <a:r>
              <a:rPr lang="es-AR" dirty="0" err="1" smtClean="0"/>
              <a:t>Metaclasses</a:t>
            </a:r>
            <a:r>
              <a:rPr lang="es-AR" dirty="0" smtClean="0"/>
              <a:t> can </a:t>
            </a:r>
            <a:r>
              <a:rPr lang="es-AR" dirty="0" err="1" smtClean="0"/>
              <a:t>hook</a:t>
            </a:r>
            <a:r>
              <a:rPr lang="es-AR" dirty="0" smtClean="0"/>
              <a:t> </a:t>
            </a:r>
            <a:r>
              <a:rPr lang="es-AR" dirty="0" err="1" smtClean="0"/>
              <a:t>into</a:t>
            </a:r>
            <a:r>
              <a:rPr lang="es-AR" dirty="0" smtClean="0"/>
              <a:t> </a:t>
            </a:r>
            <a:r>
              <a:rPr lang="es-AR" b="0" dirty="0" smtClean="0"/>
              <a:t>__new__</a:t>
            </a:r>
            <a:r>
              <a:rPr lang="es-AR" dirty="0" smtClean="0"/>
              <a:t> and </a:t>
            </a:r>
            <a:r>
              <a:rPr lang="es-AR" b="0" dirty="0" smtClean="0"/>
              <a:t>__</a:t>
            </a:r>
            <a:r>
              <a:rPr lang="es-AR" b="0" dirty="0" err="1" smtClean="0"/>
              <a:t>init</a:t>
            </a:r>
            <a:r>
              <a:rPr lang="es-AR" b="0" dirty="0" smtClean="0"/>
              <a:t>__ </a:t>
            </a:r>
            <a:r>
              <a:rPr lang="es-AR" dirty="0" smtClean="0"/>
              <a:t>to </a:t>
            </a:r>
            <a:r>
              <a:rPr lang="es-AR" dirty="0" err="1" smtClean="0"/>
              <a:t>manage</a:t>
            </a:r>
            <a:r>
              <a:rPr lang="es-AR" dirty="0" smtClean="0"/>
              <a:t> </a:t>
            </a:r>
            <a:r>
              <a:rPr lang="es-AR" dirty="0" err="1" smtClean="0"/>
              <a:t>the</a:t>
            </a:r>
            <a:r>
              <a:rPr lang="es-AR" dirty="0" smtClean="0"/>
              <a:t> </a:t>
            </a:r>
            <a:r>
              <a:rPr lang="es-AR" dirty="0" err="1" smtClean="0"/>
              <a:t>class</a:t>
            </a:r>
            <a:r>
              <a:rPr lang="es-AR" dirty="0"/>
              <a:t> </a:t>
            </a:r>
            <a:r>
              <a:rPr lang="es-AR" dirty="0" smtClean="0"/>
              <a:t>at </a:t>
            </a:r>
            <a:r>
              <a:rPr lang="es-AR" dirty="0" err="1" smtClean="0"/>
              <a:t>creation</a:t>
            </a:r>
            <a:r>
              <a:rPr lang="es-AR" dirty="0" smtClean="0"/>
              <a:t> time. </a:t>
            </a:r>
            <a:r>
              <a:rPr lang="es-AR" dirty="0" err="1" smtClean="0"/>
              <a:t>Both</a:t>
            </a:r>
            <a:r>
              <a:rPr lang="es-AR" dirty="0" smtClean="0"/>
              <a:t> run at </a:t>
            </a:r>
            <a:r>
              <a:rPr lang="es-AR" dirty="0" err="1" smtClean="0"/>
              <a:t>the</a:t>
            </a:r>
            <a:r>
              <a:rPr lang="es-AR" dirty="0" smtClean="0"/>
              <a:t> </a:t>
            </a:r>
            <a:r>
              <a:rPr lang="es-AR" dirty="0" err="1" smtClean="0"/>
              <a:t>the</a:t>
            </a:r>
            <a:r>
              <a:rPr lang="es-AR" dirty="0" smtClean="0"/>
              <a:t> of </a:t>
            </a:r>
            <a:r>
              <a:rPr lang="es-AR" dirty="0" err="1" smtClean="0"/>
              <a:t>the</a:t>
            </a:r>
            <a:r>
              <a:rPr lang="es-AR" dirty="0" smtClean="0"/>
              <a:t> </a:t>
            </a:r>
            <a:r>
              <a:rPr lang="es-AR" b="0" dirty="0" err="1" smtClean="0"/>
              <a:t>class</a:t>
            </a:r>
            <a:r>
              <a:rPr lang="es-AR" b="0" dirty="0" smtClean="0"/>
              <a:t> </a:t>
            </a:r>
            <a:r>
              <a:rPr lang="es-AR" dirty="0" err="1" smtClean="0"/>
              <a:t>statement</a:t>
            </a:r>
            <a:r>
              <a:rPr lang="es-AR" dirty="0" smtClean="0"/>
              <a:t>, </a:t>
            </a:r>
            <a:r>
              <a:rPr lang="es-AR" dirty="0" err="1" smtClean="0"/>
              <a:t>before</a:t>
            </a:r>
            <a:r>
              <a:rPr lang="es-AR" dirty="0" smtClean="0"/>
              <a:t> </a:t>
            </a:r>
            <a:r>
              <a:rPr lang="es-AR" dirty="0" err="1" smtClean="0"/>
              <a:t>any</a:t>
            </a:r>
            <a:r>
              <a:rPr lang="es-AR" dirty="0" smtClean="0"/>
              <a:t> </a:t>
            </a:r>
            <a:r>
              <a:rPr lang="es-AR" dirty="0" err="1" smtClean="0"/>
              <a:t>instaces</a:t>
            </a:r>
            <a:r>
              <a:rPr lang="es-AR" dirty="0" smtClean="0"/>
              <a:t> are </a:t>
            </a:r>
            <a:r>
              <a:rPr lang="es-AR" dirty="0" err="1" smtClean="0"/>
              <a:t>made</a:t>
            </a:r>
            <a:r>
              <a:rPr lang="es-AR" dirty="0" smtClean="0"/>
              <a:t>.</a:t>
            </a:r>
          </a:p>
          <a:p>
            <a:pPr marL="342900" indent="-342900">
              <a:buFont typeface="Arial" panose="020B0604020202020204" pitchFamily="34" charset="0"/>
              <a:buChar char="•"/>
            </a:pPr>
            <a:r>
              <a:rPr lang="es-AR" b="0" dirty="0" smtClean="0"/>
              <a:t>__new__ </a:t>
            </a:r>
            <a:r>
              <a:rPr lang="es-AR" dirty="0" err="1" smtClean="0"/>
              <a:t>should</a:t>
            </a:r>
            <a:r>
              <a:rPr lang="es-AR" dirty="0" smtClean="0"/>
              <a:t> be </a:t>
            </a:r>
            <a:r>
              <a:rPr lang="es-AR" dirty="0" err="1" smtClean="0"/>
              <a:t>implemented</a:t>
            </a:r>
            <a:r>
              <a:rPr lang="es-AR" dirty="0" smtClean="0"/>
              <a:t> </a:t>
            </a:r>
            <a:r>
              <a:rPr lang="es-AR" dirty="0" err="1" smtClean="0"/>
              <a:t>when</a:t>
            </a:r>
            <a:r>
              <a:rPr lang="es-AR" dirty="0" smtClean="0"/>
              <a:t> </a:t>
            </a:r>
            <a:r>
              <a:rPr lang="es-AR" dirty="0" err="1" smtClean="0"/>
              <a:t>you</a:t>
            </a:r>
            <a:r>
              <a:rPr lang="es-AR" dirty="0" smtClean="0"/>
              <a:t> </a:t>
            </a:r>
            <a:r>
              <a:rPr lang="es-AR" dirty="0" err="1" smtClean="0"/>
              <a:t>want</a:t>
            </a:r>
            <a:r>
              <a:rPr lang="es-AR" dirty="0" smtClean="0"/>
              <a:t> to control </a:t>
            </a:r>
            <a:r>
              <a:rPr lang="es-AR" dirty="0" err="1" smtClean="0"/>
              <a:t>the</a:t>
            </a:r>
            <a:r>
              <a:rPr lang="es-AR" dirty="0" smtClean="0"/>
              <a:t> </a:t>
            </a:r>
            <a:r>
              <a:rPr lang="es-AR" dirty="0" err="1" smtClean="0"/>
              <a:t>creation</a:t>
            </a:r>
            <a:r>
              <a:rPr lang="es-AR" dirty="0" smtClean="0"/>
              <a:t> of a new </a:t>
            </a:r>
            <a:r>
              <a:rPr lang="es-AR" dirty="0" err="1" smtClean="0"/>
              <a:t>object</a:t>
            </a:r>
            <a:r>
              <a:rPr lang="es-AR" dirty="0" smtClean="0"/>
              <a:t>, </a:t>
            </a:r>
            <a:r>
              <a:rPr lang="es-AR" dirty="0" err="1" smtClean="0"/>
              <a:t>eg</a:t>
            </a:r>
            <a:r>
              <a:rPr lang="es-AR" dirty="0" smtClean="0"/>
              <a:t>: </a:t>
            </a:r>
            <a:r>
              <a:rPr lang="es-AR" dirty="0" err="1" smtClean="0"/>
              <a:t>change</a:t>
            </a:r>
            <a:r>
              <a:rPr lang="es-AR" dirty="0" smtClean="0"/>
              <a:t> </a:t>
            </a:r>
            <a:r>
              <a:rPr lang="es-AR" dirty="0" err="1" smtClean="0"/>
              <a:t>the</a:t>
            </a:r>
            <a:r>
              <a:rPr lang="es-AR" dirty="0" smtClean="0"/>
              <a:t> bases </a:t>
            </a:r>
            <a:r>
              <a:rPr lang="es-AR" dirty="0" err="1" smtClean="0"/>
              <a:t>tuple</a:t>
            </a:r>
            <a:r>
              <a:rPr lang="es-AR" dirty="0" smtClean="0"/>
              <a:t>.</a:t>
            </a:r>
          </a:p>
          <a:p>
            <a:pPr marL="342900" indent="-342900">
              <a:buFont typeface="Arial" panose="020B0604020202020204" pitchFamily="34" charset="0"/>
              <a:buChar char="•"/>
            </a:pPr>
            <a:r>
              <a:rPr lang="es-AR" b="0" dirty="0" smtClean="0"/>
              <a:t>__</a:t>
            </a:r>
            <a:r>
              <a:rPr lang="es-AR" b="0" dirty="0" err="1" smtClean="0"/>
              <a:t>init</a:t>
            </a:r>
            <a:r>
              <a:rPr lang="es-AR" b="0" dirty="0" smtClean="0"/>
              <a:t>__ </a:t>
            </a:r>
            <a:r>
              <a:rPr lang="es-AR" dirty="0" err="1" smtClean="0"/>
              <a:t>should</a:t>
            </a:r>
            <a:r>
              <a:rPr lang="es-AR" dirty="0" smtClean="0"/>
              <a:t> be </a:t>
            </a:r>
            <a:r>
              <a:rPr lang="es-AR" dirty="0" err="1" smtClean="0"/>
              <a:t>implemented</a:t>
            </a:r>
            <a:r>
              <a:rPr lang="es-AR" dirty="0" smtClean="0"/>
              <a:t> </a:t>
            </a:r>
            <a:r>
              <a:rPr lang="es-AR" dirty="0" err="1" smtClean="0"/>
              <a:t>when</a:t>
            </a:r>
            <a:r>
              <a:rPr lang="es-AR" dirty="0" smtClean="0"/>
              <a:t> </a:t>
            </a:r>
            <a:r>
              <a:rPr lang="es-AR" dirty="0" err="1" smtClean="0"/>
              <a:t>you</a:t>
            </a:r>
            <a:r>
              <a:rPr lang="es-AR" dirty="0" smtClean="0"/>
              <a:t> </a:t>
            </a:r>
            <a:r>
              <a:rPr lang="es-AR" dirty="0" err="1" smtClean="0"/>
              <a:t>want</a:t>
            </a:r>
            <a:r>
              <a:rPr lang="es-AR" dirty="0" smtClean="0"/>
              <a:t> to control </a:t>
            </a:r>
            <a:r>
              <a:rPr lang="es-AR" dirty="0" err="1" smtClean="0"/>
              <a:t>the</a:t>
            </a:r>
            <a:r>
              <a:rPr lang="es-AR" dirty="0" smtClean="0"/>
              <a:t> </a:t>
            </a:r>
            <a:r>
              <a:rPr lang="es-AR" dirty="0" err="1" smtClean="0"/>
              <a:t>initialization</a:t>
            </a:r>
            <a:r>
              <a:rPr lang="es-AR" dirty="0" smtClean="0"/>
              <a:t> of </a:t>
            </a:r>
            <a:r>
              <a:rPr lang="es-AR" dirty="0" err="1" smtClean="0"/>
              <a:t>the</a:t>
            </a:r>
            <a:r>
              <a:rPr lang="es-AR" dirty="0" smtClean="0"/>
              <a:t> new </a:t>
            </a:r>
            <a:r>
              <a:rPr lang="es-AR" dirty="0" err="1" smtClean="0"/>
              <a:t>object</a:t>
            </a:r>
            <a:r>
              <a:rPr lang="es-AR" dirty="0" smtClean="0"/>
              <a:t> </a:t>
            </a:r>
            <a:r>
              <a:rPr lang="es-AR" dirty="0" err="1" smtClean="0"/>
              <a:t>after</a:t>
            </a:r>
            <a:r>
              <a:rPr lang="es-AR" dirty="0" smtClean="0"/>
              <a:t> </a:t>
            </a:r>
            <a:r>
              <a:rPr lang="es-AR" dirty="0" err="1" smtClean="0"/>
              <a:t>it</a:t>
            </a:r>
            <a:r>
              <a:rPr lang="es-AR" dirty="0" smtClean="0"/>
              <a:t> has </a:t>
            </a:r>
            <a:r>
              <a:rPr lang="es-AR" dirty="0" err="1" smtClean="0"/>
              <a:t>been</a:t>
            </a:r>
            <a:r>
              <a:rPr lang="es-AR" dirty="0" smtClean="0"/>
              <a:t> </a:t>
            </a:r>
            <a:r>
              <a:rPr lang="es-AR" dirty="0" err="1" smtClean="0"/>
              <a:t>created</a:t>
            </a:r>
            <a:r>
              <a:rPr lang="es-AR" dirty="0" smtClean="0"/>
              <a:t>.</a:t>
            </a:r>
          </a:p>
          <a:p>
            <a:r>
              <a:rPr lang="es-AR" dirty="0" err="1" smtClean="0"/>
              <a:t>Metaclass</a:t>
            </a:r>
            <a:r>
              <a:rPr lang="es-AR" dirty="0" smtClean="0"/>
              <a:t> can </a:t>
            </a:r>
            <a:r>
              <a:rPr lang="es-AR" dirty="0" err="1" smtClean="0"/>
              <a:t>also</a:t>
            </a:r>
            <a:r>
              <a:rPr lang="es-AR" dirty="0" smtClean="0"/>
              <a:t> </a:t>
            </a:r>
            <a:r>
              <a:rPr lang="es-AR" dirty="0" err="1" smtClean="0"/>
              <a:t>hook</a:t>
            </a:r>
            <a:r>
              <a:rPr lang="es-AR" dirty="0" smtClean="0"/>
              <a:t> </a:t>
            </a:r>
            <a:r>
              <a:rPr lang="es-AR" dirty="0" err="1" smtClean="0"/>
              <a:t>into</a:t>
            </a:r>
            <a:r>
              <a:rPr lang="es-AR" dirty="0" smtClean="0"/>
              <a:t>  </a:t>
            </a:r>
            <a:r>
              <a:rPr lang="es-AR" b="0" dirty="0" smtClean="0"/>
              <a:t>__</a:t>
            </a:r>
            <a:r>
              <a:rPr lang="es-AR" b="0" dirty="0" err="1" smtClean="0"/>
              <a:t>call</a:t>
            </a:r>
            <a:r>
              <a:rPr lang="es-AR" b="0" dirty="0" smtClean="0"/>
              <a:t>__ </a:t>
            </a:r>
            <a:r>
              <a:rPr lang="es-AR" dirty="0" err="1" smtClean="0"/>
              <a:t>method</a:t>
            </a:r>
            <a:r>
              <a:rPr lang="es-AR" dirty="0" smtClean="0"/>
              <a:t>. In </a:t>
            </a:r>
            <a:r>
              <a:rPr lang="es-AR" dirty="0" err="1" smtClean="0"/>
              <a:t>this</a:t>
            </a:r>
            <a:r>
              <a:rPr lang="es-AR" dirty="0" smtClean="0"/>
              <a:t> case </a:t>
            </a:r>
            <a:r>
              <a:rPr lang="es-AR" dirty="0" err="1" smtClean="0"/>
              <a:t>however</a:t>
            </a:r>
            <a:r>
              <a:rPr lang="es-AR" dirty="0" smtClean="0"/>
              <a:t>, </a:t>
            </a:r>
            <a:r>
              <a:rPr lang="es-AR" dirty="0" err="1" smtClean="0"/>
              <a:t>the</a:t>
            </a:r>
            <a:r>
              <a:rPr lang="es-AR" dirty="0" smtClean="0"/>
              <a:t> </a:t>
            </a:r>
            <a:r>
              <a:rPr lang="es-AR" dirty="0" err="1" smtClean="0"/>
              <a:t>class</a:t>
            </a:r>
            <a:r>
              <a:rPr lang="es-AR" dirty="0" smtClean="0"/>
              <a:t> </a:t>
            </a:r>
            <a:r>
              <a:rPr lang="es-AR" dirty="0" err="1" smtClean="0"/>
              <a:t>is</a:t>
            </a:r>
            <a:r>
              <a:rPr lang="es-AR" dirty="0" smtClean="0"/>
              <a:t> </a:t>
            </a:r>
            <a:r>
              <a:rPr lang="es-AR" dirty="0" err="1" smtClean="0"/>
              <a:t>already</a:t>
            </a:r>
            <a:r>
              <a:rPr lang="es-AR" dirty="0" smtClean="0"/>
              <a:t> </a:t>
            </a:r>
            <a:r>
              <a:rPr lang="es-AR" dirty="0" err="1" smtClean="0"/>
              <a:t>created</a:t>
            </a:r>
            <a:r>
              <a:rPr lang="es-AR" dirty="0" smtClean="0"/>
              <a:t>, and </a:t>
            </a:r>
            <a:r>
              <a:rPr lang="es-AR" dirty="0" err="1" smtClean="0"/>
              <a:t>it</a:t>
            </a:r>
            <a:r>
              <a:rPr lang="es-AR" dirty="0" smtClean="0"/>
              <a:t> </a:t>
            </a:r>
            <a:r>
              <a:rPr lang="es-AR" dirty="0" err="1" smtClean="0"/>
              <a:t>will</a:t>
            </a:r>
            <a:r>
              <a:rPr lang="es-AR" dirty="0" smtClean="0"/>
              <a:t> </a:t>
            </a:r>
            <a:r>
              <a:rPr lang="es-AR" dirty="0" err="1" smtClean="0"/>
              <a:t>take</a:t>
            </a:r>
            <a:r>
              <a:rPr lang="es-AR" dirty="0" smtClean="0"/>
              <a:t> control </a:t>
            </a:r>
            <a:r>
              <a:rPr lang="es-AR" dirty="0" err="1" smtClean="0"/>
              <a:t>when</a:t>
            </a:r>
            <a:r>
              <a:rPr lang="es-AR" dirty="0" smtClean="0"/>
              <a:t> </a:t>
            </a:r>
            <a:r>
              <a:rPr lang="es-AR" dirty="0" err="1" smtClean="0"/>
              <a:t>the</a:t>
            </a:r>
            <a:r>
              <a:rPr lang="es-AR" dirty="0" smtClean="0"/>
              <a:t> </a:t>
            </a:r>
            <a:r>
              <a:rPr lang="es-AR" dirty="0" err="1" smtClean="0"/>
              <a:t>class</a:t>
            </a:r>
            <a:r>
              <a:rPr lang="es-AR" dirty="0" smtClean="0"/>
              <a:t> </a:t>
            </a:r>
            <a:r>
              <a:rPr lang="es-AR" dirty="0" err="1" smtClean="0"/>
              <a:t>instance</a:t>
            </a:r>
            <a:r>
              <a:rPr lang="es-AR" dirty="0" smtClean="0"/>
              <a:t> (</a:t>
            </a:r>
            <a:r>
              <a:rPr lang="es-AR" dirty="0" err="1" smtClean="0"/>
              <a:t>not</a:t>
            </a:r>
            <a:r>
              <a:rPr lang="es-AR" dirty="0" smtClean="0"/>
              <a:t> </a:t>
            </a:r>
            <a:r>
              <a:rPr lang="es-AR" dirty="0" err="1" smtClean="0"/>
              <a:t>the</a:t>
            </a:r>
            <a:r>
              <a:rPr lang="es-AR" dirty="0" smtClean="0"/>
              <a:t> </a:t>
            </a:r>
            <a:r>
              <a:rPr lang="es-AR" dirty="0" err="1" smtClean="0"/>
              <a:t>metaclass</a:t>
            </a:r>
            <a:r>
              <a:rPr lang="es-AR" dirty="0" smtClean="0"/>
              <a:t>) </a:t>
            </a:r>
            <a:r>
              <a:rPr lang="es-AR" dirty="0" err="1" smtClean="0"/>
              <a:t>gets</a:t>
            </a:r>
            <a:r>
              <a:rPr lang="es-AR" dirty="0" smtClean="0"/>
              <a:t> “</a:t>
            </a:r>
            <a:r>
              <a:rPr lang="es-AR" dirty="0" err="1" smtClean="0"/>
              <a:t>called</a:t>
            </a:r>
            <a:r>
              <a:rPr lang="es-AR" dirty="0" smtClean="0"/>
              <a:t>”</a:t>
            </a:r>
            <a:endParaRPr lang="es-AR" dirty="0"/>
          </a:p>
        </p:txBody>
      </p:sp>
    </p:spTree>
    <p:extLst>
      <p:ext uri="{BB962C8B-B14F-4D97-AF65-F5344CB8AC3E}">
        <p14:creationId xmlns:p14="http://schemas.microsoft.com/office/powerpoint/2010/main" val="375123666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5" y="1412776"/>
            <a:ext cx="8784976" cy="43255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2809066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endParaRPr lang="es-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628800"/>
            <a:ext cx="8239125" cy="3981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542701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Singleton</a:t>
            </a:r>
            <a:r>
              <a:rPr lang="es-AR" dirty="0" smtClean="0"/>
              <a:t> </a:t>
            </a:r>
            <a:r>
              <a:rPr lang="es-AR" dirty="0" err="1" smtClean="0"/>
              <a:t>Metaclass</a:t>
            </a:r>
            <a:endParaRPr lang="es-AR"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2132856"/>
            <a:ext cx="7620000" cy="36843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877980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52718"/>
            <a:ext cx="6347048" cy="1371600"/>
          </a:xfrm>
        </p:spPr>
        <p:txBody>
          <a:bodyPr/>
          <a:lstStyle/>
          <a:p>
            <a:r>
              <a:rPr lang="es-AR" dirty="0" err="1" smtClean="0"/>
              <a:t>When</a:t>
            </a:r>
            <a:r>
              <a:rPr lang="es-AR" dirty="0" smtClean="0"/>
              <a:t> to use </a:t>
            </a:r>
            <a:r>
              <a:rPr lang="es-AR" dirty="0" err="1" smtClean="0"/>
              <a:t>metaclasses</a:t>
            </a:r>
            <a:r>
              <a:rPr lang="es-AR" dirty="0" smtClean="0"/>
              <a:t>?</a:t>
            </a:r>
            <a:endParaRPr lang="es-AR" dirty="0"/>
          </a:p>
        </p:txBody>
      </p:sp>
      <p:sp>
        <p:nvSpPr>
          <p:cNvPr id="3" name="2 Marcador de contenido"/>
          <p:cNvSpPr>
            <a:spLocks noGrp="1"/>
          </p:cNvSpPr>
          <p:nvPr>
            <p:ph idx="1"/>
          </p:nvPr>
        </p:nvSpPr>
        <p:spPr/>
        <p:txBody>
          <a:bodyPr/>
          <a:lstStyle/>
          <a:p>
            <a:endParaRPr lang="es-AR" dirty="0" smtClean="0"/>
          </a:p>
          <a:p>
            <a:endParaRPr lang="es-AR" dirty="0"/>
          </a:p>
          <a:p>
            <a:pPr algn="ctr"/>
            <a:r>
              <a:rPr lang="es-AR" b="0" i="1" dirty="0" err="1" smtClean="0"/>
              <a:t>Metaclasses</a:t>
            </a:r>
            <a:r>
              <a:rPr lang="es-AR" b="0" i="1" dirty="0" smtClean="0"/>
              <a:t> are </a:t>
            </a:r>
            <a:r>
              <a:rPr lang="es-AR" b="0" i="1" dirty="0" err="1" smtClean="0"/>
              <a:t>deeper</a:t>
            </a:r>
            <a:r>
              <a:rPr lang="es-AR" b="0" i="1" dirty="0" smtClean="0"/>
              <a:t> </a:t>
            </a:r>
            <a:r>
              <a:rPr lang="es-AR" b="0" i="1" dirty="0" err="1" smtClean="0"/>
              <a:t>magic</a:t>
            </a:r>
            <a:r>
              <a:rPr lang="es-AR" b="0" i="1" dirty="0" smtClean="0"/>
              <a:t> </a:t>
            </a:r>
            <a:r>
              <a:rPr lang="es-AR" b="0" i="1" dirty="0" err="1" smtClean="0"/>
              <a:t>than</a:t>
            </a:r>
            <a:r>
              <a:rPr lang="es-AR" b="0" i="1" dirty="0" smtClean="0"/>
              <a:t> 99% of </a:t>
            </a:r>
            <a:r>
              <a:rPr lang="es-AR" b="0" i="1" dirty="0" err="1" smtClean="0"/>
              <a:t>users</a:t>
            </a:r>
            <a:r>
              <a:rPr lang="es-AR" b="0" i="1" dirty="0" smtClean="0"/>
              <a:t> </a:t>
            </a:r>
            <a:r>
              <a:rPr lang="es-AR" b="0" i="1" dirty="0" err="1" smtClean="0"/>
              <a:t>should</a:t>
            </a:r>
            <a:r>
              <a:rPr lang="es-AR" b="0" i="1" dirty="0" smtClean="0"/>
              <a:t> </a:t>
            </a:r>
            <a:r>
              <a:rPr lang="es-AR" b="0" i="1" dirty="0" err="1" smtClean="0"/>
              <a:t>ever</a:t>
            </a:r>
            <a:r>
              <a:rPr lang="es-AR" b="0" i="1" dirty="0" smtClean="0"/>
              <a:t> </a:t>
            </a:r>
            <a:r>
              <a:rPr lang="es-AR" b="0" i="1" dirty="0" err="1" smtClean="0"/>
              <a:t>worry</a:t>
            </a:r>
            <a:r>
              <a:rPr lang="es-AR" b="0" i="1" dirty="0" smtClean="0"/>
              <a:t> </a:t>
            </a:r>
            <a:r>
              <a:rPr lang="es-AR" b="0" i="1" dirty="0" err="1" smtClean="0"/>
              <a:t>about</a:t>
            </a:r>
            <a:r>
              <a:rPr lang="es-AR" b="0" i="1" dirty="0" smtClean="0"/>
              <a:t>. </a:t>
            </a:r>
            <a:r>
              <a:rPr lang="es-AR" b="0" i="1" dirty="0" err="1" smtClean="0"/>
              <a:t>If</a:t>
            </a:r>
            <a:r>
              <a:rPr lang="es-AR" b="0" i="1" dirty="0" smtClean="0"/>
              <a:t> </a:t>
            </a:r>
            <a:r>
              <a:rPr lang="es-AR" b="0" i="1" dirty="0" err="1" smtClean="0"/>
              <a:t>you</a:t>
            </a:r>
            <a:r>
              <a:rPr lang="es-AR" b="0" i="1" dirty="0" smtClean="0"/>
              <a:t> </a:t>
            </a:r>
            <a:r>
              <a:rPr lang="es-AR" b="0" i="1" dirty="0" err="1" smtClean="0"/>
              <a:t>wonder</a:t>
            </a:r>
            <a:r>
              <a:rPr lang="es-AR" b="0" i="1" dirty="0" smtClean="0"/>
              <a:t> </a:t>
            </a:r>
            <a:r>
              <a:rPr lang="es-AR" b="0" i="1" dirty="0" err="1" smtClean="0"/>
              <a:t>wheter</a:t>
            </a:r>
            <a:r>
              <a:rPr lang="es-AR" b="0" i="1" dirty="0" smtClean="0"/>
              <a:t> </a:t>
            </a:r>
            <a:r>
              <a:rPr lang="es-AR" b="0" i="1" dirty="0" err="1" smtClean="0"/>
              <a:t>you</a:t>
            </a:r>
            <a:r>
              <a:rPr lang="es-AR" b="0" i="1" dirty="0" smtClean="0"/>
              <a:t> </a:t>
            </a:r>
            <a:r>
              <a:rPr lang="es-AR" b="0" i="1" dirty="0" err="1" smtClean="0"/>
              <a:t>need</a:t>
            </a:r>
            <a:r>
              <a:rPr lang="es-AR" b="0" i="1" dirty="0" smtClean="0"/>
              <a:t> </a:t>
            </a:r>
            <a:r>
              <a:rPr lang="es-AR" b="0" i="1" dirty="0" err="1" smtClean="0"/>
              <a:t>them</a:t>
            </a:r>
            <a:r>
              <a:rPr lang="es-AR" b="0" i="1" dirty="0" smtClean="0"/>
              <a:t>, </a:t>
            </a:r>
            <a:r>
              <a:rPr lang="es-AR" b="0" i="1" dirty="0" err="1" smtClean="0"/>
              <a:t>you</a:t>
            </a:r>
            <a:r>
              <a:rPr lang="es-AR" b="0" i="1" dirty="0" smtClean="0"/>
              <a:t> </a:t>
            </a:r>
            <a:r>
              <a:rPr lang="es-AR" b="0" i="1" dirty="0" err="1" smtClean="0"/>
              <a:t>don’t</a:t>
            </a:r>
            <a:r>
              <a:rPr lang="es-AR" b="0" i="1" dirty="0" smtClean="0"/>
              <a:t> (</a:t>
            </a:r>
            <a:r>
              <a:rPr lang="es-AR" b="0" i="1" dirty="0" err="1" smtClean="0"/>
              <a:t>the</a:t>
            </a:r>
            <a:r>
              <a:rPr lang="es-AR" b="0" i="1" dirty="0" smtClean="0"/>
              <a:t> </a:t>
            </a:r>
            <a:r>
              <a:rPr lang="es-AR" b="0" i="1" dirty="0" err="1" smtClean="0"/>
              <a:t>people</a:t>
            </a:r>
            <a:r>
              <a:rPr lang="es-AR" b="0" i="1" dirty="0" smtClean="0"/>
              <a:t> </a:t>
            </a:r>
            <a:r>
              <a:rPr lang="es-AR" b="0" i="1" dirty="0" err="1" smtClean="0"/>
              <a:t>who</a:t>
            </a:r>
            <a:r>
              <a:rPr lang="es-AR" b="0" i="1" dirty="0" smtClean="0"/>
              <a:t> </a:t>
            </a:r>
            <a:r>
              <a:rPr lang="es-AR" b="0" i="1" dirty="0" err="1" smtClean="0"/>
              <a:t>actually</a:t>
            </a:r>
            <a:r>
              <a:rPr lang="es-AR" b="0" i="1" dirty="0" smtClean="0"/>
              <a:t> </a:t>
            </a:r>
            <a:r>
              <a:rPr lang="es-AR" b="0" i="1" dirty="0" err="1" smtClean="0"/>
              <a:t>need</a:t>
            </a:r>
            <a:r>
              <a:rPr lang="es-AR" b="0" i="1" dirty="0" smtClean="0"/>
              <a:t> </a:t>
            </a:r>
            <a:r>
              <a:rPr lang="es-AR" b="0" i="1" dirty="0" err="1" smtClean="0"/>
              <a:t>them</a:t>
            </a:r>
            <a:r>
              <a:rPr lang="es-AR" b="0" i="1" dirty="0" smtClean="0"/>
              <a:t> </a:t>
            </a:r>
            <a:r>
              <a:rPr lang="es-AR" b="0" i="1" dirty="0" err="1" smtClean="0"/>
              <a:t>know</a:t>
            </a:r>
            <a:r>
              <a:rPr lang="es-AR" b="0" i="1" dirty="0" smtClean="0"/>
              <a:t> </a:t>
            </a:r>
            <a:r>
              <a:rPr lang="es-AR" b="0" i="1" dirty="0" err="1" smtClean="0"/>
              <a:t>with</a:t>
            </a:r>
            <a:r>
              <a:rPr lang="es-AR" b="0" i="1" dirty="0" smtClean="0"/>
              <a:t> </a:t>
            </a:r>
            <a:r>
              <a:rPr lang="es-AR" b="0" i="1" dirty="0" err="1" smtClean="0"/>
              <a:t>certainty</a:t>
            </a:r>
            <a:r>
              <a:rPr lang="es-AR" b="0" i="1" dirty="0" smtClean="0"/>
              <a:t> </a:t>
            </a:r>
            <a:r>
              <a:rPr lang="es-AR" b="0" i="1" dirty="0" err="1" smtClean="0"/>
              <a:t>that</a:t>
            </a:r>
            <a:r>
              <a:rPr lang="es-AR" b="0" i="1" dirty="0" smtClean="0"/>
              <a:t> </a:t>
            </a:r>
            <a:r>
              <a:rPr lang="es-AR" b="0" i="1" dirty="0" err="1" smtClean="0"/>
              <a:t>they</a:t>
            </a:r>
            <a:r>
              <a:rPr lang="es-AR" b="0" i="1" dirty="0" smtClean="0"/>
              <a:t> </a:t>
            </a:r>
            <a:r>
              <a:rPr lang="es-AR" b="0" i="1" dirty="0" err="1" smtClean="0"/>
              <a:t>need</a:t>
            </a:r>
            <a:r>
              <a:rPr lang="es-AR" b="0" i="1" dirty="0" smtClean="0"/>
              <a:t> </a:t>
            </a:r>
            <a:r>
              <a:rPr lang="es-AR" b="0" i="1" dirty="0" err="1" smtClean="0"/>
              <a:t>them</a:t>
            </a:r>
            <a:r>
              <a:rPr lang="es-AR" b="0" i="1" dirty="0" smtClean="0"/>
              <a:t>, and </a:t>
            </a:r>
            <a:r>
              <a:rPr lang="es-AR" b="0" i="1" dirty="0" err="1" smtClean="0"/>
              <a:t>don’t</a:t>
            </a:r>
            <a:r>
              <a:rPr lang="es-AR" b="0" i="1" dirty="0" smtClean="0"/>
              <a:t> </a:t>
            </a:r>
            <a:r>
              <a:rPr lang="es-AR" b="0" i="1" dirty="0" err="1" smtClean="0"/>
              <a:t>need</a:t>
            </a:r>
            <a:r>
              <a:rPr lang="es-AR" b="0" i="1" dirty="0" smtClean="0"/>
              <a:t> </a:t>
            </a:r>
            <a:r>
              <a:rPr lang="es-AR" b="0" i="1" dirty="0" err="1" smtClean="0"/>
              <a:t>an</a:t>
            </a:r>
            <a:r>
              <a:rPr lang="es-AR" b="0" i="1" dirty="0" smtClean="0"/>
              <a:t> </a:t>
            </a:r>
            <a:r>
              <a:rPr lang="es-AR" b="0" i="1" dirty="0" err="1" smtClean="0"/>
              <a:t>explanation</a:t>
            </a:r>
            <a:r>
              <a:rPr lang="es-AR" b="0" i="1" dirty="0" smtClean="0"/>
              <a:t> </a:t>
            </a:r>
            <a:r>
              <a:rPr lang="es-AR" b="0" i="1" dirty="0" err="1" smtClean="0"/>
              <a:t>about</a:t>
            </a:r>
            <a:r>
              <a:rPr lang="es-AR" b="0" i="1" dirty="0" smtClean="0"/>
              <a:t> </a:t>
            </a:r>
            <a:r>
              <a:rPr lang="es-AR" b="0" i="1" dirty="0" err="1" smtClean="0"/>
              <a:t>why</a:t>
            </a:r>
            <a:r>
              <a:rPr lang="es-AR" b="0" i="1" dirty="0" smtClean="0"/>
              <a:t>)</a:t>
            </a:r>
            <a:endParaRPr lang="es-AR" b="0" i="1" dirty="0"/>
          </a:p>
        </p:txBody>
      </p:sp>
    </p:spTree>
    <p:extLst>
      <p:ext uri="{BB962C8B-B14F-4D97-AF65-F5344CB8AC3E}">
        <p14:creationId xmlns:p14="http://schemas.microsoft.com/office/powerpoint/2010/main" val="85995036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References</a:t>
            </a:r>
            <a:endParaRPr lang="es-AR" dirty="0"/>
          </a:p>
        </p:txBody>
      </p:sp>
      <p:sp>
        <p:nvSpPr>
          <p:cNvPr id="3" name="2 Marcador de contenido"/>
          <p:cNvSpPr>
            <a:spLocks noGrp="1"/>
          </p:cNvSpPr>
          <p:nvPr>
            <p:ph idx="1"/>
          </p:nvPr>
        </p:nvSpPr>
        <p:spPr>
          <a:xfrm>
            <a:off x="457200" y="1752600"/>
            <a:ext cx="7620000" cy="4700736"/>
          </a:xfrm>
        </p:spPr>
        <p:txBody>
          <a:bodyPr>
            <a:normAutofit fontScale="25000" lnSpcReduction="20000"/>
          </a:bodyPr>
          <a:lstStyle/>
          <a:p>
            <a:r>
              <a:rPr lang="es-AR" sz="6400" dirty="0" smtClean="0">
                <a:hlinkClick r:id="rId2"/>
              </a:rPr>
              <a:t>http://www.aleax.it/gdd_pydp.pdf</a:t>
            </a:r>
            <a:endParaRPr lang="es-AR" sz="6400" dirty="0" smtClean="0"/>
          </a:p>
          <a:p>
            <a:r>
              <a:rPr lang="es-AR" sz="6400" dirty="0">
                <a:hlinkClick r:id="rId3"/>
              </a:rPr>
              <a:t>http://</a:t>
            </a:r>
            <a:r>
              <a:rPr lang="es-AR" sz="6400" dirty="0" smtClean="0">
                <a:hlinkClick r:id="rId3"/>
              </a:rPr>
              <a:t>www.cafepy.com/article/python_types_and_objects/python_types_and_objects.html</a:t>
            </a:r>
            <a:endParaRPr lang="es-AR" sz="6400" dirty="0" smtClean="0"/>
          </a:p>
          <a:p>
            <a:r>
              <a:rPr lang="es-AR" sz="6400" dirty="0">
                <a:hlinkClick r:id="rId4"/>
              </a:rPr>
              <a:t>http://</a:t>
            </a:r>
            <a:r>
              <a:rPr lang="es-AR" sz="6400" dirty="0" smtClean="0">
                <a:hlinkClick r:id="rId4"/>
              </a:rPr>
              <a:t>www.slideshare.net/gwiener/metaclasses-in-python</a:t>
            </a:r>
            <a:endParaRPr lang="es-AR" sz="6400" dirty="0" smtClean="0"/>
          </a:p>
          <a:p>
            <a:r>
              <a:rPr lang="es-AR" sz="6400" dirty="0" smtClean="0">
                <a:hlinkClick r:id="rId5"/>
              </a:rPr>
              <a:t>https</a:t>
            </a:r>
            <a:r>
              <a:rPr lang="es-AR" sz="6400" dirty="0">
                <a:hlinkClick r:id="rId5"/>
              </a:rPr>
              <a:t>://docs.python.org/2/library</a:t>
            </a:r>
            <a:r>
              <a:rPr lang="es-AR" sz="6400" dirty="0" smtClean="0">
                <a:hlinkClick r:id="rId5"/>
              </a:rPr>
              <a:t>/</a:t>
            </a:r>
            <a:endParaRPr lang="es-AR" sz="6400" dirty="0" smtClean="0"/>
          </a:p>
          <a:p>
            <a:r>
              <a:rPr lang="es-AR" sz="6400" dirty="0">
                <a:hlinkClick r:id="rId6"/>
              </a:rPr>
              <a:t>https://</a:t>
            </a:r>
            <a:r>
              <a:rPr lang="es-AR" sz="6400" dirty="0" smtClean="0">
                <a:hlinkClick r:id="rId6"/>
              </a:rPr>
              <a:t>speakerdeck.com/kitanata/superadvancedpython</a:t>
            </a:r>
            <a:endParaRPr lang="es-AR" sz="6400" dirty="0" smtClean="0"/>
          </a:p>
          <a:p>
            <a:r>
              <a:rPr lang="es-AR" sz="6400" dirty="0">
                <a:hlinkClick r:id="rId7"/>
              </a:rPr>
              <a:t>http://eli.thegreenplace.net/2011/08/14/python-metaclasses-by-example</a:t>
            </a:r>
            <a:r>
              <a:rPr lang="es-AR" sz="6400" dirty="0" smtClean="0">
                <a:hlinkClick r:id="rId7"/>
              </a:rPr>
              <a:t>/</a:t>
            </a:r>
            <a:endParaRPr lang="es-AR" sz="6400" dirty="0" smtClean="0"/>
          </a:p>
          <a:p>
            <a:r>
              <a:rPr lang="es-AR" sz="6400" dirty="0" smtClean="0">
                <a:hlinkClick r:id="rId8"/>
              </a:rPr>
              <a:t>http</a:t>
            </a:r>
            <a:r>
              <a:rPr lang="es-AR" sz="6400" dirty="0">
                <a:hlinkClick r:id="rId8"/>
              </a:rPr>
              <a:t>://</a:t>
            </a:r>
            <a:r>
              <a:rPr lang="es-AR" sz="6400" dirty="0" smtClean="0">
                <a:hlinkClick r:id="rId8"/>
              </a:rPr>
              <a:t>stackoverflow.com</a:t>
            </a:r>
            <a:endParaRPr lang="es-AR" sz="6400" dirty="0" smtClean="0"/>
          </a:p>
          <a:p>
            <a:r>
              <a:rPr lang="es-AR" sz="6400" dirty="0" smtClean="0">
                <a:hlinkClick r:id="rId9"/>
              </a:rPr>
              <a:t>http</a:t>
            </a:r>
            <a:r>
              <a:rPr lang="es-AR" sz="6400" dirty="0">
                <a:hlinkClick r:id="rId9"/>
              </a:rPr>
              <a:t>://</a:t>
            </a:r>
            <a:r>
              <a:rPr lang="es-AR" sz="6400" dirty="0" smtClean="0">
                <a:hlinkClick r:id="rId9"/>
              </a:rPr>
              <a:t>www.programiz.com/</a:t>
            </a:r>
            <a:endParaRPr lang="es-AR" sz="6400" dirty="0" smtClean="0"/>
          </a:p>
          <a:p>
            <a:r>
              <a:rPr lang="es-AR" sz="6400" dirty="0" smtClean="0"/>
              <a:t>Pro Python “</a:t>
            </a:r>
            <a:r>
              <a:rPr lang="es-AR" sz="6400" dirty="0" err="1" smtClean="0"/>
              <a:t>Advance</a:t>
            </a:r>
            <a:r>
              <a:rPr lang="es-AR" sz="6400" dirty="0" smtClean="0"/>
              <a:t> </a:t>
            </a:r>
            <a:r>
              <a:rPr lang="es-AR" sz="6400" dirty="0" err="1" smtClean="0"/>
              <a:t>coding</a:t>
            </a:r>
            <a:r>
              <a:rPr lang="es-AR" sz="6400" dirty="0" smtClean="0"/>
              <a:t> </a:t>
            </a:r>
            <a:r>
              <a:rPr lang="es-AR" sz="6400" dirty="0" err="1" smtClean="0"/>
              <a:t>techniques</a:t>
            </a:r>
            <a:r>
              <a:rPr lang="es-AR" sz="6400" dirty="0" smtClean="0"/>
              <a:t> and </a:t>
            </a:r>
            <a:r>
              <a:rPr lang="es-AR" sz="6400" dirty="0" err="1" smtClean="0"/>
              <a:t>tools</a:t>
            </a:r>
            <a:r>
              <a:rPr lang="es-AR" sz="6400" dirty="0" smtClean="0"/>
              <a:t>”  – </a:t>
            </a:r>
            <a:r>
              <a:rPr lang="es-AR" sz="6400" dirty="0" err="1" smtClean="0"/>
              <a:t>Marty</a:t>
            </a:r>
            <a:r>
              <a:rPr lang="es-AR" sz="6400" dirty="0" smtClean="0"/>
              <a:t> </a:t>
            </a:r>
            <a:r>
              <a:rPr lang="es-AR" sz="6400" dirty="0" err="1" smtClean="0"/>
              <a:t>Alchin</a:t>
            </a:r>
            <a:r>
              <a:rPr lang="es-AR" sz="6400" dirty="0" smtClean="0"/>
              <a:t> – </a:t>
            </a:r>
            <a:r>
              <a:rPr lang="es-AR" sz="6400" dirty="0" err="1" smtClean="0"/>
              <a:t>Apress</a:t>
            </a:r>
            <a:endParaRPr lang="es-AR" sz="6400" dirty="0" smtClean="0"/>
          </a:p>
          <a:p>
            <a:r>
              <a:rPr lang="es-AR" sz="6400" dirty="0" err="1"/>
              <a:t>Learning</a:t>
            </a:r>
            <a:r>
              <a:rPr lang="es-AR" sz="6400" dirty="0"/>
              <a:t> Python, 5th </a:t>
            </a:r>
            <a:r>
              <a:rPr lang="es-AR" sz="6400" dirty="0" err="1" smtClean="0"/>
              <a:t>Edition</a:t>
            </a:r>
            <a:r>
              <a:rPr lang="es-AR" sz="6400" dirty="0" smtClean="0"/>
              <a:t> – Mark </a:t>
            </a:r>
            <a:r>
              <a:rPr lang="es-AR" sz="6400" dirty="0" err="1" smtClean="0"/>
              <a:t>Lutz</a:t>
            </a:r>
            <a:endParaRPr lang="es-AR" sz="6400" dirty="0" smtClean="0"/>
          </a:p>
          <a:p>
            <a:r>
              <a:rPr lang="en-US" sz="6400" dirty="0"/>
              <a:t>Applying UML and Patterns: An Introduction to Object-Oriented Analysis and Design and </a:t>
            </a:r>
            <a:r>
              <a:rPr lang="en-US" sz="6400" dirty="0" smtClean="0"/>
              <a:t>Iterative – Craig </a:t>
            </a:r>
            <a:r>
              <a:rPr lang="en-US" sz="6400" dirty="0" err="1" smtClean="0"/>
              <a:t>Larman</a:t>
            </a:r>
            <a:endParaRPr lang="en-US" sz="6400" dirty="0" smtClean="0"/>
          </a:p>
          <a:p>
            <a:r>
              <a:rPr lang="en-US" sz="6400" dirty="0" smtClean="0"/>
              <a:t>Design Patterns: Elements of Reusable Objected-Oriented Software</a:t>
            </a:r>
          </a:p>
          <a:p>
            <a:r>
              <a:rPr lang="en-US" sz="6400" dirty="0" smtClean="0"/>
              <a:t>Learning Python Design Patterns – </a:t>
            </a:r>
            <a:r>
              <a:rPr lang="en-US" sz="6400" dirty="0" err="1" smtClean="0"/>
              <a:t>Gennadly</a:t>
            </a:r>
            <a:r>
              <a:rPr lang="en-US" sz="6400" dirty="0" smtClean="0"/>
              <a:t> </a:t>
            </a:r>
            <a:r>
              <a:rPr lang="en-US" sz="6400" dirty="0" err="1" smtClean="0"/>
              <a:t>Zlobin</a:t>
            </a:r>
            <a:endParaRPr lang="en-US" sz="6400" dirty="0" smtClean="0"/>
          </a:p>
          <a:p>
            <a:endParaRPr lang="en-US" sz="6400" dirty="0" smtClean="0"/>
          </a:p>
          <a:p>
            <a:endParaRPr lang="es-AR" sz="6400" dirty="0" smtClean="0"/>
          </a:p>
          <a:p>
            <a:endParaRPr lang="es-AR" dirty="0" smtClean="0"/>
          </a:p>
          <a:p>
            <a:endParaRPr lang="es-AR" dirty="0" smtClean="0"/>
          </a:p>
          <a:p>
            <a:endParaRPr lang="es-AR" dirty="0" smtClean="0"/>
          </a:p>
          <a:p>
            <a:endParaRPr lang="es-AR" dirty="0" smtClean="0"/>
          </a:p>
          <a:p>
            <a:endParaRPr lang="es-AR" dirty="0" smtClean="0"/>
          </a:p>
        </p:txBody>
      </p:sp>
    </p:spTree>
    <p:extLst>
      <p:ext uri="{BB962C8B-B14F-4D97-AF65-F5344CB8AC3E}">
        <p14:creationId xmlns:p14="http://schemas.microsoft.com/office/powerpoint/2010/main" val="75742313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mg.genbetadev.com/galleries/mitos-python/Pyth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44001"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23084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Difference</a:t>
            </a:r>
            <a:endParaRPr lang="es-AR"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700808"/>
            <a:ext cx="7620000" cy="14614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1 Título"/>
          <p:cNvSpPr txBox="1">
            <a:spLocks/>
          </p:cNvSpPr>
          <p:nvPr/>
        </p:nvSpPr>
        <p:spPr>
          <a:xfrm>
            <a:off x="467544" y="3429000"/>
            <a:ext cx="5791200" cy="101156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r>
              <a:rPr lang="es-AR" dirty="0" smtClean="0"/>
              <a:t>XOR</a:t>
            </a:r>
            <a:endParaRPr lang="es-AR"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4509120"/>
            <a:ext cx="7620000" cy="1462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485001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Cartessian</a:t>
            </a:r>
            <a:r>
              <a:rPr lang="es-AR" dirty="0" smtClean="0"/>
              <a:t> </a:t>
            </a:r>
            <a:r>
              <a:rPr lang="es-AR" dirty="0" err="1" smtClean="0"/>
              <a:t>Product</a:t>
            </a:r>
            <a:endParaRPr lang="es-AR"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2564904"/>
            <a:ext cx="7620000" cy="22055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437510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Comprehensions</a:t>
            </a:r>
            <a:endParaRPr lang="es-AR" dirty="0"/>
          </a:p>
        </p:txBody>
      </p:sp>
      <p:sp>
        <p:nvSpPr>
          <p:cNvPr id="3" name="2 Marcador de contenido"/>
          <p:cNvSpPr>
            <a:spLocks noGrp="1"/>
          </p:cNvSpPr>
          <p:nvPr>
            <p:ph idx="1"/>
          </p:nvPr>
        </p:nvSpPr>
        <p:spPr/>
        <p:txBody>
          <a:bodyPr/>
          <a:lstStyle/>
          <a:p>
            <a:r>
              <a:rPr lang="en-US" dirty="0"/>
              <a:t>List comprehensions provide a concise way to create lists. </a:t>
            </a:r>
            <a:endParaRPr lang="en-US" dirty="0" smtClean="0"/>
          </a:p>
          <a:p>
            <a:r>
              <a:rPr lang="en-US" dirty="0" smtClean="0"/>
              <a:t>Common </a:t>
            </a:r>
            <a:r>
              <a:rPr lang="en-US" dirty="0"/>
              <a:t>applications are to make new lists where each element is the result of some operations applied to each member of another sequence or </a:t>
            </a:r>
            <a:r>
              <a:rPr lang="en-US" dirty="0" err="1"/>
              <a:t>iterable</a:t>
            </a:r>
            <a:r>
              <a:rPr lang="en-US" dirty="0"/>
              <a:t>, or to create a subsequence of those elements that satisfy a certain condition.</a:t>
            </a:r>
            <a:endParaRPr lang="es-AR" dirty="0"/>
          </a:p>
        </p:txBody>
      </p:sp>
    </p:spTree>
    <p:extLst>
      <p:ext uri="{BB962C8B-B14F-4D97-AF65-F5344CB8AC3E}">
        <p14:creationId xmlns:p14="http://schemas.microsoft.com/office/powerpoint/2010/main" val="9857304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List</a:t>
            </a:r>
            <a:r>
              <a:rPr lang="es-AR" dirty="0" smtClean="0"/>
              <a:t> </a:t>
            </a:r>
            <a:r>
              <a:rPr lang="es-AR" dirty="0" err="1" smtClean="0"/>
              <a:t>Comprehension</a:t>
            </a:r>
            <a:endParaRPr lang="es-AR" dirty="0"/>
          </a:p>
        </p:txBody>
      </p:sp>
      <p:pic>
        <p:nvPicPr>
          <p:cNvPr id="921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67544" y="1844824"/>
            <a:ext cx="7620000" cy="8447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1 Título"/>
          <p:cNvSpPr txBox="1">
            <a:spLocks/>
          </p:cNvSpPr>
          <p:nvPr/>
        </p:nvSpPr>
        <p:spPr>
          <a:xfrm>
            <a:off x="467544" y="2852936"/>
            <a:ext cx="5791200" cy="13716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r>
              <a:rPr lang="es-AR" dirty="0" smtClean="0"/>
              <a:t>DICT </a:t>
            </a:r>
            <a:r>
              <a:rPr lang="es-AR" dirty="0" err="1" smtClean="0"/>
              <a:t>Comprehension</a:t>
            </a:r>
            <a:endParaRPr lang="es-AR" dirty="0"/>
          </a:p>
        </p:txBody>
      </p:sp>
      <p:pic>
        <p:nvPicPr>
          <p:cNvPr id="92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4437112"/>
            <a:ext cx="7704856" cy="1343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53905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Another</a:t>
            </a:r>
            <a:r>
              <a:rPr lang="es-AR" dirty="0" smtClean="0"/>
              <a:t> </a:t>
            </a:r>
            <a:r>
              <a:rPr lang="es-AR" dirty="0" err="1" smtClean="0"/>
              <a:t>Example</a:t>
            </a:r>
            <a:endParaRPr lang="es-AR" dirty="0"/>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2420888"/>
            <a:ext cx="7200900" cy="2257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CuadroTexto"/>
          <p:cNvSpPr txBox="1"/>
          <p:nvPr/>
        </p:nvSpPr>
        <p:spPr>
          <a:xfrm>
            <a:off x="1907704" y="4818696"/>
            <a:ext cx="5904656" cy="307777"/>
          </a:xfrm>
          <a:prstGeom prst="rect">
            <a:avLst/>
          </a:prstGeom>
          <a:noFill/>
        </p:spPr>
        <p:txBody>
          <a:bodyPr wrap="square" rtlCol="0">
            <a:spAutoFit/>
          </a:bodyPr>
          <a:lstStyle/>
          <a:p>
            <a:pPr algn="r"/>
            <a:r>
              <a:rPr lang="es-AR" sz="1400" i="1" dirty="0" smtClean="0"/>
              <a:t>https://docs.python.org/2/tutorial/datastructures.html</a:t>
            </a:r>
            <a:endParaRPr lang="es-AR" sz="1400" i="1" dirty="0"/>
          </a:p>
        </p:txBody>
      </p:sp>
    </p:spTree>
    <p:extLst>
      <p:ext uri="{BB962C8B-B14F-4D97-AF65-F5344CB8AC3E}">
        <p14:creationId xmlns:p14="http://schemas.microsoft.com/office/powerpoint/2010/main" val="400797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Filters</a:t>
            </a:r>
            <a:endParaRPr lang="es-AR" dirty="0"/>
          </a:p>
        </p:txBody>
      </p:sp>
      <p:sp>
        <p:nvSpPr>
          <p:cNvPr id="5" name="4 CuadroTexto"/>
          <p:cNvSpPr txBox="1"/>
          <p:nvPr/>
        </p:nvSpPr>
        <p:spPr>
          <a:xfrm>
            <a:off x="478035" y="1628800"/>
            <a:ext cx="2664296" cy="369332"/>
          </a:xfrm>
          <a:prstGeom prst="rect">
            <a:avLst/>
          </a:prstGeom>
          <a:noFill/>
        </p:spPr>
        <p:txBody>
          <a:bodyPr wrap="square" rtlCol="0">
            <a:spAutoFit/>
          </a:bodyPr>
          <a:lstStyle/>
          <a:p>
            <a:r>
              <a:rPr lang="es-AR" dirty="0" err="1" smtClean="0"/>
              <a:t>Comprehension</a:t>
            </a:r>
            <a:r>
              <a:rPr lang="es-AR" dirty="0" smtClean="0"/>
              <a:t> </a:t>
            </a:r>
            <a:r>
              <a:rPr lang="es-AR" dirty="0" err="1"/>
              <a:t>W</a:t>
            </a:r>
            <a:r>
              <a:rPr lang="es-AR" dirty="0" err="1" smtClean="0"/>
              <a:t>ay</a:t>
            </a:r>
            <a:endParaRPr lang="es-AR" dirty="0"/>
          </a:p>
        </p:txBody>
      </p:sp>
      <p:sp>
        <p:nvSpPr>
          <p:cNvPr id="11" name="10 CuadroTexto"/>
          <p:cNvSpPr txBox="1"/>
          <p:nvPr/>
        </p:nvSpPr>
        <p:spPr>
          <a:xfrm>
            <a:off x="467544" y="3645024"/>
            <a:ext cx="2664296" cy="369332"/>
          </a:xfrm>
          <a:prstGeom prst="rect">
            <a:avLst/>
          </a:prstGeom>
          <a:noFill/>
        </p:spPr>
        <p:txBody>
          <a:bodyPr wrap="square" rtlCol="0">
            <a:spAutoFit/>
          </a:bodyPr>
          <a:lstStyle/>
          <a:p>
            <a:r>
              <a:rPr lang="es-AR" dirty="0" err="1" smtClean="0"/>
              <a:t>Using</a:t>
            </a:r>
            <a:r>
              <a:rPr lang="es-AR" dirty="0" smtClean="0"/>
              <a:t> </a:t>
            </a:r>
            <a:r>
              <a:rPr lang="es-AR" dirty="0" err="1" smtClean="0"/>
              <a:t>filter</a:t>
            </a:r>
            <a:endParaRPr lang="es-AR"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035" y="2132856"/>
            <a:ext cx="7694365" cy="714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4149080"/>
            <a:ext cx="7694365" cy="742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477684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MAP</a:t>
            </a:r>
            <a:endParaRPr lang="es-AR" dirty="0"/>
          </a:p>
        </p:txBody>
      </p:sp>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3" y="2060848"/>
            <a:ext cx="7992888"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4221088"/>
            <a:ext cx="7992888" cy="1104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6 CuadroTexto"/>
          <p:cNvSpPr txBox="1"/>
          <p:nvPr/>
        </p:nvSpPr>
        <p:spPr>
          <a:xfrm>
            <a:off x="563217" y="1628800"/>
            <a:ext cx="2664296" cy="369332"/>
          </a:xfrm>
          <a:prstGeom prst="rect">
            <a:avLst/>
          </a:prstGeom>
          <a:noFill/>
        </p:spPr>
        <p:txBody>
          <a:bodyPr wrap="square" rtlCol="0">
            <a:spAutoFit/>
          </a:bodyPr>
          <a:lstStyle/>
          <a:p>
            <a:r>
              <a:rPr lang="es-AR" dirty="0" err="1" smtClean="0"/>
              <a:t>Comprehension</a:t>
            </a:r>
            <a:r>
              <a:rPr lang="es-AR" dirty="0" smtClean="0"/>
              <a:t> </a:t>
            </a:r>
            <a:r>
              <a:rPr lang="es-AR" dirty="0" err="1"/>
              <a:t>W</a:t>
            </a:r>
            <a:r>
              <a:rPr lang="es-AR" dirty="0" err="1" smtClean="0"/>
              <a:t>ay</a:t>
            </a:r>
            <a:endParaRPr lang="es-AR" dirty="0"/>
          </a:p>
        </p:txBody>
      </p:sp>
      <p:sp>
        <p:nvSpPr>
          <p:cNvPr id="8" name="7 CuadroTexto"/>
          <p:cNvSpPr txBox="1"/>
          <p:nvPr/>
        </p:nvSpPr>
        <p:spPr>
          <a:xfrm>
            <a:off x="539759" y="3717032"/>
            <a:ext cx="2664296" cy="369332"/>
          </a:xfrm>
          <a:prstGeom prst="rect">
            <a:avLst/>
          </a:prstGeom>
          <a:noFill/>
        </p:spPr>
        <p:txBody>
          <a:bodyPr wrap="square" rtlCol="0">
            <a:spAutoFit/>
          </a:bodyPr>
          <a:lstStyle/>
          <a:p>
            <a:r>
              <a:rPr lang="es-AR" dirty="0" err="1" smtClean="0"/>
              <a:t>Using</a:t>
            </a:r>
            <a:r>
              <a:rPr lang="es-AR" dirty="0" smtClean="0"/>
              <a:t> </a:t>
            </a:r>
            <a:r>
              <a:rPr lang="es-AR" dirty="0" err="1" smtClean="0"/>
              <a:t>map</a:t>
            </a:r>
            <a:endParaRPr lang="es-AR" dirty="0"/>
          </a:p>
        </p:txBody>
      </p:sp>
    </p:spTree>
    <p:extLst>
      <p:ext uri="{BB962C8B-B14F-4D97-AF65-F5344CB8AC3E}">
        <p14:creationId xmlns:p14="http://schemas.microsoft.com/office/powerpoint/2010/main" val="14900049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Reduce</a:t>
            </a:r>
            <a:endParaRPr lang="es-AR" dirty="0"/>
          </a:p>
        </p:txBody>
      </p:sp>
      <p:pic>
        <p:nvPicPr>
          <p:cNvPr id="133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9095" y="1772816"/>
            <a:ext cx="7391400"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629" y="3140967"/>
            <a:ext cx="7416824"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1 Título"/>
          <p:cNvSpPr txBox="1">
            <a:spLocks/>
          </p:cNvSpPr>
          <p:nvPr/>
        </p:nvSpPr>
        <p:spPr>
          <a:xfrm>
            <a:off x="515629" y="4509120"/>
            <a:ext cx="5791200" cy="6858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r>
              <a:rPr lang="es-AR" dirty="0" smtClean="0"/>
              <a:t>SUM</a:t>
            </a:r>
            <a:endParaRPr lang="es-AR" dirty="0"/>
          </a:p>
        </p:txBody>
      </p:sp>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629" y="5194920"/>
            <a:ext cx="7416824" cy="1123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478718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Reduce?</a:t>
            </a:r>
            <a:endParaRPr lang="es-AR" dirty="0"/>
          </a:p>
        </p:txBody>
      </p:sp>
      <p:sp>
        <p:nvSpPr>
          <p:cNvPr id="3" name="2 Marcador de contenido"/>
          <p:cNvSpPr>
            <a:spLocks noGrp="1"/>
          </p:cNvSpPr>
          <p:nvPr>
            <p:ph idx="1"/>
          </p:nvPr>
        </p:nvSpPr>
        <p:spPr/>
        <p:txBody>
          <a:bodyPr/>
          <a:lstStyle/>
          <a:p>
            <a:r>
              <a:rPr lang="en-US" b="0" dirty="0" smtClean="0"/>
              <a:t>Common usages?</a:t>
            </a:r>
          </a:p>
          <a:p>
            <a:endParaRPr lang="en-US" b="0" dirty="0"/>
          </a:p>
          <a:p>
            <a:endParaRPr lang="en-US" b="0" dirty="0" smtClean="0"/>
          </a:p>
          <a:p>
            <a:endParaRPr lang="en-US" b="0" dirty="0"/>
          </a:p>
          <a:p>
            <a:endParaRPr lang="en-US" b="0" dirty="0" smtClean="0"/>
          </a:p>
          <a:p>
            <a:endParaRPr lang="en-US" b="0" dirty="0"/>
          </a:p>
          <a:p>
            <a:r>
              <a:rPr lang="en-US" i="1" dirty="0" smtClean="0"/>
              <a:t>Ok maybe not…</a:t>
            </a:r>
          </a:p>
          <a:p>
            <a:r>
              <a:rPr lang="en-US" b="0" i="1" dirty="0" smtClean="0"/>
              <a:t>reduce(lambda </a:t>
            </a:r>
            <a:r>
              <a:rPr lang="en-US" b="0" i="1" dirty="0" err="1"/>
              <a:t>hold,next:hold+chr</a:t>
            </a:r>
            <a:r>
              <a:rPr lang="en-US" b="0" i="1" dirty="0"/>
              <a:t>(((</a:t>
            </a:r>
            <a:r>
              <a:rPr lang="en-US" b="0" i="1" dirty="0" err="1"/>
              <a:t>ord</a:t>
            </a:r>
            <a:r>
              <a:rPr lang="en-US" b="0" i="1" dirty="0"/>
              <a:t>(</a:t>
            </a:r>
            <a:r>
              <a:rPr lang="en-US" b="0" i="1" dirty="0" err="1"/>
              <a:t>next.upper</a:t>
            </a:r>
            <a:r>
              <a:rPr lang="en-US" b="0" i="1" dirty="0"/>
              <a:t>())-65)+13)%26+65),'</a:t>
            </a:r>
            <a:r>
              <a:rPr lang="en-US" b="0" i="1" dirty="0" err="1"/>
              <a:t>znlorabggbbhfrshy</a:t>
            </a:r>
            <a:r>
              <a:rPr lang="en-US" b="0" i="1" dirty="0"/>
              <a:t>','')</a:t>
            </a:r>
            <a:endParaRPr lang="es-AR" b="0" i="1" dirty="0"/>
          </a:p>
        </p:txBody>
      </p:sp>
      <p:pic>
        <p:nvPicPr>
          <p:cNvPr id="286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905" y="2348880"/>
            <a:ext cx="7896225" cy="723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100743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whoami</a:t>
            </a:r>
            <a:endParaRPr lang="es-AR" dirty="0"/>
          </a:p>
        </p:txBody>
      </p:sp>
      <p:sp>
        <p:nvSpPr>
          <p:cNvPr id="3" name="2 Marcador de contenido"/>
          <p:cNvSpPr>
            <a:spLocks noGrp="1"/>
          </p:cNvSpPr>
          <p:nvPr>
            <p:ph idx="1"/>
          </p:nvPr>
        </p:nvSpPr>
        <p:spPr>
          <a:solidFill>
            <a:schemeClr val="bg1">
              <a:lumMod val="95000"/>
            </a:schemeClr>
          </a:solidFill>
        </p:spPr>
        <p:txBody>
          <a:bodyPr>
            <a:normAutofit lnSpcReduction="10000"/>
          </a:bodyPr>
          <a:lstStyle/>
          <a:p>
            <a:r>
              <a:rPr lang="es-AR" dirty="0"/>
              <a:t>ID = </a:t>
            </a:r>
            <a:r>
              <a:rPr lang="es-AR" dirty="0" smtClean="0"/>
              <a:t>{</a:t>
            </a:r>
          </a:p>
          <a:p>
            <a:r>
              <a:rPr lang="es-AR" dirty="0"/>
              <a:t> </a:t>
            </a:r>
            <a:r>
              <a:rPr lang="es-AR" dirty="0" smtClean="0"/>
              <a:t>     "</a:t>
            </a:r>
            <a:r>
              <a:rPr lang="es-AR" dirty="0" err="1"/>
              <a:t>name</a:t>
            </a:r>
            <a:r>
              <a:rPr lang="es-AR" dirty="0"/>
              <a:t>" : "Enrique E. </a:t>
            </a:r>
            <a:r>
              <a:rPr lang="es-AR" dirty="0" err="1"/>
              <a:t>Nissim</a:t>
            </a:r>
            <a:r>
              <a:rPr lang="es-AR" dirty="0"/>
              <a:t>",</a:t>
            </a:r>
          </a:p>
          <a:p>
            <a:r>
              <a:rPr lang="es-AR" dirty="0"/>
              <a:t>      </a:t>
            </a:r>
            <a:r>
              <a:rPr lang="es-AR" dirty="0" smtClean="0"/>
              <a:t>“</a:t>
            </a:r>
            <a:r>
              <a:rPr lang="es-AR" dirty="0" err="1" smtClean="0"/>
              <a:t>age</a:t>
            </a:r>
            <a:r>
              <a:rPr lang="es-AR" dirty="0"/>
              <a:t>" : 24,</a:t>
            </a:r>
          </a:p>
          <a:p>
            <a:r>
              <a:rPr lang="es-AR" dirty="0"/>
              <a:t>      </a:t>
            </a:r>
            <a:r>
              <a:rPr lang="es-AR" dirty="0" smtClean="0"/>
              <a:t>“</a:t>
            </a:r>
            <a:r>
              <a:rPr lang="es-AR" dirty="0" err="1" smtClean="0"/>
              <a:t>profession</a:t>
            </a:r>
            <a:r>
              <a:rPr lang="es-AR" dirty="0"/>
              <a:t>" : "</a:t>
            </a:r>
            <a:r>
              <a:rPr lang="es-AR" dirty="0" err="1"/>
              <a:t>Information</a:t>
            </a:r>
            <a:r>
              <a:rPr lang="es-AR" dirty="0"/>
              <a:t> </a:t>
            </a:r>
            <a:r>
              <a:rPr lang="es-AR" dirty="0" err="1"/>
              <a:t>System</a:t>
            </a:r>
            <a:r>
              <a:rPr lang="es-AR" dirty="0"/>
              <a:t> </a:t>
            </a:r>
            <a:r>
              <a:rPr lang="es-AR" dirty="0" err="1"/>
              <a:t>Engineering</a:t>
            </a:r>
            <a:r>
              <a:rPr lang="es-AR" dirty="0"/>
              <a:t>",</a:t>
            </a:r>
          </a:p>
          <a:p>
            <a:r>
              <a:rPr lang="es-AR" dirty="0"/>
              <a:t>      </a:t>
            </a:r>
            <a:r>
              <a:rPr lang="es-AR" dirty="0" smtClean="0"/>
              <a:t>“</a:t>
            </a:r>
            <a:r>
              <a:rPr lang="es-AR" dirty="0" err="1" smtClean="0"/>
              <a:t>description</a:t>
            </a:r>
            <a:r>
              <a:rPr lang="es-AR" dirty="0"/>
              <a:t>" : </a:t>
            </a:r>
            <a:r>
              <a:rPr lang="es-AR" dirty="0" smtClean="0"/>
              <a:t>["</a:t>
            </a:r>
            <a:r>
              <a:rPr lang="es-AR" dirty="0" err="1"/>
              <a:t>Infosec</a:t>
            </a:r>
            <a:r>
              <a:rPr lang="es-AR" dirty="0"/>
              <a:t> </a:t>
            </a:r>
            <a:r>
              <a:rPr lang="es-AR" dirty="0" err="1"/>
              <a:t>enthusiast</a:t>
            </a:r>
            <a:r>
              <a:rPr lang="es-AR" dirty="0"/>
              <a:t>",</a:t>
            </a:r>
            <a:r>
              <a:rPr lang="es-AR" dirty="0" smtClean="0"/>
              <a:t/>
            </a:r>
            <a:br>
              <a:rPr lang="es-AR" dirty="0" smtClean="0"/>
            </a:br>
            <a:r>
              <a:rPr lang="es-AR" dirty="0" smtClean="0"/>
              <a:t>		    </a:t>
            </a:r>
            <a:r>
              <a:rPr lang="es-AR" dirty="0"/>
              <a:t>"</a:t>
            </a:r>
            <a:r>
              <a:rPr lang="es-AR" dirty="0" err="1"/>
              <a:t>Exploit</a:t>
            </a:r>
            <a:r>
              <a:rPr lang="es-AR" dirty="0"/>
              <a:t> </a:t>
            </a:r>
            <a:r>
              <a:rPr lang="es-AR" dirty="0" err="1"/>
              <a:t>Writer</a:t>
            </a:r>
            <a:r>
              <a:rPr lang="es-AR" dirty="0"/>
              <a:t> </a:t>
            </a:r>
            <a:r>
              <a:rPr lang="es-AR" dirty="0" err="1" smtClean="0"/>
              <a:t>Tester</a:t>
            </a:r>
            <a:r>
              <a:rPr lang="es-AR" dirty="0" smtClean="0"/>
              <a:t> </a:t>
            </a:r>
            <a:r>
              <a:rPr lang="es-AR" dirty="0" err="1" smtClean="0"/>
              <a:t>SSr</a:t>
            </a:r>
            <a:r>
              <a:rPr lang="es-AR" dirty="0" smtClean="0"/>
              <a:t> at Core </a:t>
            </a:r>
            <a:r>
              <a:rPr lang="es-AR" dirty="0"/>
              <a:t>Security",</a:t>
            </a:r>
            <a:r>
              <a:rPr lang="es-AR" dirty="0" smtClean="0"/>
              <a:t/>
            </a:r>
            <a:br>
              <a:rPr lang="es-AR" dirty="0" smtClean="0"/>
            </a:br>
            <a:r>
              <a:rPr lang="es-AR" dirty="0" smtClean="0"/>
              <a:t>  	    	    </a:t>
            </a:r>
            <a:r>
              <a:rPr lang="es-AR" dirty="0"/>
              <a:t>"</a:t>
            </a:r>
            <a:r>
              <a:rPr lang="es-AR" dirty="0" err="1"/>
              <a:t>Offensive</a:t>
            </a:r>
            <a:r>
              <a:rPr lang="es-AR" dirty="0"/>
              <a:t> </a:t>
            </a:r>
            <a:r>
              <a:rPr lang="es-AR" dirty="0" smtClean="0"/>
              <a:t>Security </a:t>
            </a:r>
            <a:r>
              <a:rPr lang="es-AR" dirty="0" err="1" smtClean="0"/>
              <a:t>Certified</a:t>
            </a:r>
            <a:r>
              <a:rPr lang="es-AR" dirty="0" smtClean="0"/>
              <a:t> </a:t>
            </a:r>
            <a:r>
              <a:rPr lang="es-AR" dirty="0"/>
              <a:t>Professional",</a:t>
            </a:r>
            <a:r>
              <a:rPr lang="es-AR" dirty="0" smtClean="0"/>
              <a:t/>
            </a:r>
            <a:br>
              <a:rPr lang="es-AR" dirty="0" smtClean="0"/>
            </a:br>
            <a:r>
              <a:rPr lang="es-AR" dirty="0" smtClean="0"/>
              <a:t>		    </a:t>
            </a:r>
            <a:r>
              <a:rPr lang="es-AR" dirty="0"/>
              <a:t>"I </a:t>
            </a:r>
            <a:r>
              <a:rPr lang="es-AR" dirty="0" err="1" smtClean="0"/>
              <a:t>Like</a:t>
            </a:r>
            <a:r>
              <a:rPr lang="es-AR" dirty="0" smtClean="0"/>
              <a:t> to </a:t>
            </a:r>
            <a:r>
              <a:rPr lang="es-AR" dirty="0" err="1" smtClean="0"/>
              <a:t>code</a:t>
            </a:r>
            <a:r>
              <a:rPr lang="es-AR" dirty="0" smtClean="0"/>
              <a:t> </a:t>
            </a:r>
            <a:r>
              <a:rPr lang="es-AR" dirty="0" err="1" smtClean="0"/>
              <a:t>tools</a:t>
            </a:r>
            <a:r>
              <a:rPr lang="es-AR" dirty="0" smtClean="0"/>
              <a:t>, reverse </a:t>
            </a:r>
            <a:r>
              <a:rPr lang="es-AR" dirty="0" err="1" smtClean="0"/>
              <a:t>stuff</a:t>
            </a:r>
            <a:r>
              <a:rPr lang="es-AR" dirty="0"/>
              <a:t> </a:t>
            </a:r>
            <a:r>
              <a:rPr lang="es-AR" dirty="0" smtClean="0"/>
              <a:t>&amp; </a:t>
            </a:r>
            <a:r>
              <a:rPr lang="es-AR" dirty="0" err="1" smtClean="0"/>
              <a:t>find</a:t>
            </a:r>
            <a:r>
              <a:rPr lang="es-AR" dirty="0" smtClean="0"/>
              <a:t> bugs </a:t>
            </a:r>
            <a:r>
              <a:rPr lang="es-AR" dirty="0" smtClean="0">
                <a:sym typeface="Wingdings" panose="05000000000000000000" pitchFamily="2" charset="2"/>
              </a:rPr>
              <a:t></a:t>
            </a:r>
            <a:r>
              <a:rPr lang="es-AR" dirty="0" smtClean="0"/>
              <a:t>“]</a:t>
            </a:r>
            <a:r>
              <a:rPr lang="es-AR" dirty="0" smtClean="0">
                <a:sym typeface="Wingdings" panose="05000000000000000000" pitchFamily="2" charset="2"/>
              </a:rPr>
              <a:t>,</a:t>
            </a:r>
            <a:endParaRPr lang="es-AR" dirty="0" smtClean="0"/>
          </a:p>
          <a:p>
            <a:r>
              <a:rPr lang="es-AR" dirty="0" smtClean="0"/>
              <a:t>      “twitter</a:t>
            </a:r>
            <a:r>
              <a:rPr lang="es-AR" dirty="0"/>
              <a:t>" : "@</a:t>
            </a:r>
            <a:r>
              <a:rPr lang="es-AR" dirty="0" err="1"/>
              <a:t>kiqueNissim</a:t>
            </a:r>
            <a:r>
              <a:rPr lang="es-AR" dirty="0"/>
              <a:t>",</a:t>
            </a:r>
          </a:p>
          <a:p>
            <a:r>
              <a:rPr lang="es-AR" dirty="0"/>
              <a:t>      "</a:t>
            </a:r>
            <a:r>
              <a:rPr lang="es-AR" dirty="0" err="1"/>
              <a:t>website</a:t>
            </a:r>
            <a:r>
              <a:rPr lang="es-AR" dirty="0"/>
              <a:t>" : "http://www.movediedi.com.ar/"</a:t>
            </a:r>
          </a:p>
          <a:p>
            <a:r>
              <a:rPr lang="es-AR" dirty="0"/>
              <a:t>      }</a:t>
            </a:r>
          </a:p>
        </p:txBody>
      </p:sp>
    </p:spTree>
    <p:extLst>
      <p:ext uri="{BB962C8B-B14F-4D97-AF65-F5344CB8AC3E}">
        <p14:creationId xmlns:p14="http://schemas.microsoft.com/office/powerpoint/2010/main" val="21699545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*ARGS</a:t>
            </a:r>
            <a:endParaRPr lang="es-AR" dirty="0"/>
          </a:p>
        </p:txBody>
      </p:sp>
      <p:sp>
        <p:nvSpPr>
          <p:cNvPr id="3" name="2 Marcador de contenido"/>
          <p:cNvSpPr>
            <a:spLocks noGrp="1"/>
          </p:cNvSpPr>
          <p:nvPr>
            <p:ph idx="1"/>
          </p:nvPr>
        </p:nvSpPr>
        <p:spPr/>
        <p:txBody>
          <a:bodyPr/>
          <a:lstStyle/>
          <a:p>
            <a:r>
              <a:rPr lang="es-AR" dirty="0" smtClean="0"/>
              <a:t>*</a:t>
            </a:r>
            <a:r>
              <a:rPr lang="es-AR" dirty="0" err="1" smtClean="0"/>
              <a:t>args</a:t>
            </a:r>
            <a:r>
              <a:rPr lang="es-AR" dirty="0" smtClean="0"/>
              <a:t> </a:t>
            </a:r>
            <a:r>
              <a:rPr lang="es-AR" dirty="0" err="1" smtClean="0"/>
              <a:t>definitions</a:t>
            </a:r>
            <a:r>
              <a:rPr lang="es-AR" dirty="0" smtClean="0"/>
              <a:t> are </a:t>
            </a:r>
            <a:r>
              <a:rPr lang="es-AR" dirty="0" err="1" smtClean="0"/>
              <a:t>used</a:t>
            </a:r>
            <a:r>
              <a:rPr lang="es-AR" dirty="0" smtClean="0"/>
              <a:t> </a:t>
            </a:r>
            <a:r>
              <a:rPr lang="es-AR" dirty="0" err="1" smtClean="0"/>
              <a:t>ot</a:t>
            </a:r>
            <a:r>
              <a:rPr lang="es-AR" dirty="0" smtClean="0"/>
              <a:t> </a:t>
            </a:r>
            <a:r>
              <a:rPr lang="es-AR" dirty="0" err="1" smtClean="0"/>
              <a:t>pass</a:t>
            </a:r>
            <a:r>
              <a:rPr lang="es-AR" dirty="0" smtClean="0"/>
              <a:t> a variable </a:t>
            </a:r>
            <a:r>
              <a:rPr lang="es-AR" dirty="0" err="1" smtClean="0"/>
              <a:t>number</a:t>
            </a:r>
            <a:r>
              <a:rPr lang="es-AR" dirty="0" smtClean="0"/>
              <a:t> of </a:t>
            </a:r>
            <a:r>
              <a:rPr lang="es-AR" dirty="0" err="1" smtClean="0"/>
              <a:t>arguments</a:t>
            </a:r>
            <a:r>
              <a:rPr lang="es-AR" dirty="0" smtClean="0"/>
              <a:t> to a </a:t>
            </a:r>
            <a:r>
              <a:rPr lang="es-AR" dirty="0" err="1" smtClean="0"/>
              <a:t>function</a:t>
            </a:r>
            <a:r>
              <a:rPr lang="es-AR" dirty="0" smtClean="0"/>
              <a:t>.</a:t>
            </a:r>
            <a:endParaRPr lang="es-AR"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008" y="2852936"/>
            <a:ext cx="6768752" cy="1902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56530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**KWARGS</a:t>
            </a:r>
            <a:endParaRPr lang="es-AR" dirty="0"/>
          </a:p>
        </p:txBody>
      </p:sp>
      <p:sp>
        <p:nvSpPr>
          <p:cNvPr id="3" name="2 Marcador de contenido"/>
          <p:cNvSpPr>
            <a:spLocks noGrp="1"/>
          </p:cNvSpPr>
          <p:nvPr>
            <p:ph idx="1"/>
          </p:nvPr>
        </p:nvSpPr>
        <p:spPr/>
        <p:txBody>
          <a:bodyPr/>
          <a:lstStyle/>
          <a:p>
            <a:r>
              <a:rPr lang="es-AR" dirty="0" smtClean="0"/>
              <a:t>**</a:t>
            </a:r>
            <a:r>
              <a:rPr lang="es-AR" dirty="0" err="1" smtClean="0"/>
              <a:t>kwargs</a:t>
            </a:r>
            <a:r>
              <a:rPr lang="es-AR" dirty="0" smtClean="0"/>
              <a:t> </a:t>
            </a:r>
            <a:r>
              <a:rPr lang="es-AR" dirty="0" err="1" smtClean="0"/>
              <a:t>allows</a:t>
            </a:r>
            <a:r>
              <a:rPr lang="es-AR" dirty="0" smtClean="0"/>
              <a:t> </a:t>
            </a:r>
            <a:r>
              <a:rPr lang="es-AR" dirty="0" err="1" smtClean="0"/>
              <a:t>you</a:t>
            </a:r>
            <a:r>
              <a:rPr lang="es-AR" dirty="0" smtClean="0"/>
              <a:t> to </a:t>
            </a:r>
            <a:r>
              <a:rPr lang="es-AR" dirty="0" err="1" smtClean="0"/>
              <a:t>handle</a:t>
            </a:r>
            <a:r>
              <a:rPr lang="es-AR" dirty="0" smtClean="0"/>
              <a:t> </a:t>
            </a:r>
            <a:r>
              <a:rPr lang="es-AR" b="0" i="1" u="sng" dirty="0" err="1" smtClean="0"/>
              <a:t>named</a:t>
            </a:r>
            <a:r>
              <a:rPr lang="es-AR" b="0" i="1" u="sng" dirty="0" smtClean="0"/>
              <a:t> </a:t>
            </a:r>
            <a:r>
              <a:rPr lang="es-AR" b="0" i="1" u="sng" dirty="0" err="1" smtClean="0"/>
              <a:t>arguments</a:t>
            </a:r>
            <a:r>
              <a:rPr lang="es-AR" b="0" i="1" u="sng" dirty="0" smtClean="0"/>
              <a:t> </a:t>
            </a:r>
            <a:r>
              <a:rPr lang="es-AR" dirty="0" err="1" smtClean="0"/>
              <a:t>that</a:t>
            </a:r>
            <a:r>
              <a:rPr lang="es-AR" dirty="0" smtClean="0"/>
              <a:t> </a:t>
            </a:r>
            <a:r>
              <a:rPr lang="es-AR" dirty="0" err="1" smtClean="0"/>
              <a:t>you</a:t>
            </a:r>
            <a:r>
              <a:rPr lang="es-AR" dirty="0" smtClean="0"/>
              <a:t> </a:t>
            </a:r>
            <a:r>
              <a:rPr lang="es-AR" dirty="0" err="1" smtClean="0"/>
              <a:t>have</a:t>
            </a:r>
            <a:r>
              <a:rPr lang="es-AR" dirty="0" smtClean="0"/>
              <a:t> </a:t>
            </a:r>
            <a:r>
              <a:rPr lang="es-AR" dirty="0" err="1" smtClean="0"/>
              <a:t>not</a:t>
            </a:r>
            <a:r>
              <a:rPr lang="es-AR" dirty="0" smtClean="0"/>
              <a:t> </a:t>
            </a:r>
            <a:r>
              <a:rPr lang="es-AR" dirty="0" err="1" smtClean="0"/>
              <a:t>defined</a:t>
            </a:r>
            <a:r>
              <a:rPr lang="es-AR" dirty="0" smtClean="0"/>
              <a:t> in </a:t>
            </a:r>
            <a:r>
              <a:rPr lang="es-AR" dirty="0" err="1" smtClean="0"/>
              <a:t>advance</a:t>
            </a:r>
            <a:endParaRPr lang="es-AR"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700" y="2687869"/>
            <a:ext cx="8105775" cy="2047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348719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Iterators</a:t>
            </a:r>
            <a:endParaRPr lang="es-AR" dirty="0"/>
          </a:p>
        </p:txBody>
      </p:sp>
      <p:sp>
        <p:nvSpPr>
          <p:cNvPr id="3" name="2 Marcador de contenido"/>
          <p:cNvSpPr>
            <a:spLocks noGrp="1"/>
          </p:cNvSpPr>
          <p:nvPr>
            <p:ph idx="1"/>
          </p:nvPr>
        </p:nvSpPr>
        <p:spPr/>
        <p:txBody>
          <a:bodyPr>
            <a:normAutofit/>
          </a:bodyPr>
          <a:lstStyle/>
          <a:p>
            <a:r>
              <a:rPr lang="es-AR" dirty="0" err="1" smtClean="0"/>
              <a:t>Most</a:t>
            </a:r>
            <a:r>
              <a:rPr lang="es-AR" dirty="0" smtClean="0"/>
              <a:t> of </a:t>
            </a:r>
            <a:r>
              <a:rPr lang="es-AR" dirty="0" err="1" smtClean="0"/>
              <a:t>the</a:t>
            </a:r>
            <a:r>
              <a:rPr lang="es-AR" dirty="0" smtClean="0"/>
              <a:t> </a:t>
            </a:r>
            <a:r>
              <a:rPr lang="es-AR" dirty="0" err="1" smtClean="0"/>
              <a:t>code</a:t>
            </a:r>
            <a:r>
              <a:rPr lang="es-AR" dirty="0" smtClean="0"/>
              <a:t> </a:t>
            </a:r>
            <a:r>
              <a:rPr lang="es-AR" dirty="0" err="1" smtClean="0"/>
              <a:t>that</a:t>
            </a:r>
            <a:r>
              <a:rPr lang="es-AR" dirty="0" smtClean="0"/>
              <a:t> use </a:t>
            </a:r>
            <a:r>
              <a:rPr lang="es-AR" dirty="0" err="1" smtClean="0"/>
              <a:t>sequences</a:t>
            </a:r>
            <a:r>
              <a:rPr lang="es-AR" dirty="0" smtClean="0"/>
              <a:t> can be placed in </a:t>
            </a:r>
            <a:r>
              <a:rPr lang="es-AR" dirty="0" err="1" smtClean="0"/>
              <a:t>one</a:t>
            </a:r>
            <a:r>
              <a:rPr lang="es-AR" dirty="0" smtClean="0"/>
              <a:t> of </a:t>
            </a:r>
            <a:r>
              <a:rPr lang="es-AR" dirty="0" err="1" smtClean="0"/>
              <a:t>two</a:t>
            </a:r>
            <a:r>
              <a:rPr lang="es-AR" dirty="0" smtClean="0"/>
              <a:t> </a:t>
            </a:r>
            <a:r>
              <a:rPr lang="es-AR" dirty="0" err="1" smtClean="0"/>
              <a:t>categories</a:t>
            </a:r>
            <a:r>
              <a:rPr lang="es-AR" dirty="0" smtClean="0"/>
              <a:t>:</a:t>
            </a:r>
          </a:p>
          <a:p>
            <a:pPr marL="457200" indent="-457200">
              <a:buFont typeface="+mj-lt"/>
              <a:buAutoNum type="arabicPeriod"/>
            </a:pPr>
            <a:r>
              <a:rPr lang="es-AR" dirty="0" err="1" smtClean="0"/>
              <a:t>Those</a:t>
            </a:r>
            <a:r>
              <a:rPr lang="es-AR" dirty="0" smtClean="0"/>
              <a:t> </a:t>
            </a:r>
            <a:r>
              <a:rPr lang="es-AR" dirty="0" err="1" smtClean="0"/>
              <a:t>that</a:t>
            </a:r>
            <a:r>
              <a:rPr lang="es-AR" dirty="0" smtClean="0"/>
              <a:t> use </a:t>
            </a:r>
            <a:r>
              <a:rPr lang="es-AR" dirty="0" err="1" smtClean="0"/>
              <a:t>the</a:t>
            </a:r>
            <a:r>
              <a:rPr lang="es-AR" dirty="0" smtClean="0"/>
              <a:t> </a:t>
            </a:r>
            <a:r>
              <a:rPr lang="es-AR" dirty="0" err="1" smtClean="0"/>
              <a:t>sequence</a:t>
            </a:r>
            <a:r>
              <a:rPr lang="es-AR" dirty="0" smtClean="0"/>
              <a:t> as a </a:t>
            </a:r>
            <a:r>
              <a:rPr lang="es-AR" dirty="0" err="1" smtClean="0"/>
              <a:t>whole</a:t>
            </a:r>
            <a:endParaRPr lang="es-AR" dirty="0" smtClean="0"/>
          </a:p>
          <a:p>
            <a:pPr marL="457200" indent="-457200">
              <a:buFont typeface="+mj-lt"/>
              <a:buAutoNum type="arabicPeriod"/>
            </a:pPr>
            <a:r>
              <a:rPr lang="es-AR" dirty="0" err="1" smtClean="0"/>
              <a:t>Those</a:t>
            </a:r>
            <a:r>
              <a:rPr lang="es-AR" dirty="0" smtClean="0"/>
              <a:t> </a:t>
            </a:r>
            <a:r>
              <a:rPr lang="es-AR" dirty="0" err="1" smtClean="0"/>
              <a:t>that</a:t>
            </a:r>
            <a:r>
              <a:rPr lang="es-AR" dirty="0" smtClean="0"/>
              <a:t> </a:t>
            </a:r>
            <a:r>
              <a:rPr lang="es-AR" dirty="0" err="1" smtClean="0"/>
              <a:t>just</a:t>
            </a:r>
            <a:r>
              <a:rPr lang="es-AR" dirty="0" smtClean="0"/>
              <a:t> </a:t>
            </a:r>
            <a:r>
              <a:rPr lang="es-AR" dirty="0" err="1" smtClean="0"/>
              <a:t>need</a:t>
            </a:r>
            <a:r>
              <a:rPr lang="es-AR" dirty="0" smtClean="0"/>
              <a:t> </a:t>
            </a:r>
            <a:r>
              <a:rPr lang="es-AR" dirty="0" err="1" smtClean="0"/>
              <a:t>the</a:t>
            </a:r>
            <a:r>
              <a:rPr lang="es-AR" dirty="0" smtClean="0"/>
              <a:t> </a:t>
            </a:r>
            <a:r>
              <a:rPr lang="es-AR" dirty="0" err="1" smtClean="0"/>
              <a:t>items</a:t>
            </a:r>
            <a:r>
              <a:rPr lang="es-AR" dirty="0" smtClean="0"/>
              <a:t> </a:t>
            </a:r>
            <a:r>
              <a:rPr lang="es-AR" dirty="0" err="1" smtClean="0"/>
              <a:t>within</a:t>
            </a:r>
            <a:r>
              <a:rPr lang="es-AR" dirty="0" smtClean="0"/>
              <a:t> </a:t>
            </a:r>
            <a:r>
              <a:rPr lang="es-AR" dirty="0" err="1" smtClean="0"/>
              <a:t>the</a:t>
            </a:r>
            <a:r>
              <a:rPr lang="es-AR" dirty="0" smtClean="0"/>
              <a:t> </a:t>
            </a:r>
            <a:r>
              <a:rPr lang="es-AR" dirty="0" err="1" smtClean="0"/>
              <a:t>sequence</a:t>
            </a:r>
            <a:endParaRPr lang="es-AR" dirty="0" smtClean="0"/>
          </a:p>
          <a:p>
            <a:endParaRPr lang="es-AR" dirty="0" smtClean="0"/>
          </a:p>
          <a:p>
            <a:r>
              <a:rPr lang="es-AR" i="1" dirty="0" err="1" smtClean="0"/>
              <a:t>Not</a:t>
            </a:r>
            <a:r>
              <a:rPr lang="es-AR" i="1" dirty="0" smtClean="0"/>
              <a:t> </a:t>
            </a:r>
            <a:r>
              <a:rPr lang="es-AR" i="1" dirty="0" err="1" smtClean="0"/>
              <a:t>all</a:t>
            </a:r>
            <a:r>
              <a:rPr lang="es-AR" i="1" dirty="0" smtClean="0"/>
              <a:t> </a:t>
            </a:r>
            <a:r>
              <a:rPr lang="es-AR" i="1" dirty="0" err="1" smtClean="0"/>
              <a:t>sequences</a:t>
            </a:r>
            <a:r>
              <a:rPr lang="es-AR" i="1" dirty="0" smtClean="0"/>
              <a:t> </a:t>
            </a:r>
            <a:r>
              <a:rPr lang="es-AR" i="1" dirty="0" err="1" smtClean="0"/>
              <a:t>need</a:t>
            </a:r>
            <a:r>
              <a:rPr lang="es-AR" i="1" dirty="0" smtClean="0"/>
              <a:t> to be </a:t>
            </a:r>
            <a:r>
              <a:rPr lang="es-AR" i="1" dirty="0" err="1" smtClean="0"/>
              <a:t>loaded</a:t>
            </a:r>
            <a:r>
              <a:rPr lang="es-AR" i="1" dirty="0" smtClean="0"/>
              <a:t> in </a:t>
            </a:r>
            <a:r>
              <a:rPr lang="es-AR" i="1" dirty="0" err="1" smtClean="0"/>
              <a:t>their</a:t>
            </a:r>
            <a:r>
              <a:rPr lang="es-AR" i="1" dirty="0" smtClean="0"/>
              <a:t> </a:t>
            </a:r>
            <a:r>
              <a:rPr lang="es-AR" i="1" dirty="0" err="1" smtClean="0"/>
              <a:t>entirety</a:t>
            </a:r>
            <a:r>
              <a:rPr lang="es-AR" i="1" dirty="0" smtClean="0"/>
              <a:t> in </a:t>
            </a:r>
            <a:r>
              <a:rPr lang="es-AR" i="1" dirty="0" err="1" smtClean="0"/>
              <a:t>advance</a:t>
            </a:r>
            <a:r>
              <a:rPr lang="es-AR" i="1" dirty="0" smtClean="0"/>
              <a:t>. </a:t>
            </a:r>
            <a:r>
              <a:rPr lang="es-AR" i="1" dirty="0" err="1" smtClean="0"/>
              <a:t>Eg</a:t>
            </a:r>
            <a:r>
              <a:rPr lang="es-AR" i="1" dirty="0" smtClean="0"/>
              <a:t>: set of positive </a:t>
            </a:r>
            <a:r>
              <a:rPr lang="es-AR" i="1" dirty="0" err="1" smtClean="0"/>
              <a:t>integers</a:t>
            </a:r>
            <a:r>
              <a:rPr lang="es-AR" i="1" dirty="0" smtClean="0"/>
              <a:t>, </a:t>
            </a:r>
            <a:r>
              <a:rPr lang="es-AR" i="1" dirty="0" err="1" smtClean="0"/>
              <a:t>the</a:t>
            </a:r>
            <a:r>
              <a:rPr lang="es-AR" i="1" dirty="0" smtClean="0"/>
              <a:t> </a:t>
            </a:r>
            <a:r>
              <a:rPr lang="es-AR" i="1" dirty="0" err="1" smtClean="0"/>
              <a:t>fibonacci</a:t>
            </a:r>
            <a:r>
              <a:rPr lang="es-AR" i="1" dirty="0" smtClean="0"/>
              <a:t> </a:t>
            </a:r>
            <a:r>
              <a:rPr lang="es-AR" i="1" dirty="0" err="1" smtClean="0"/>
              <a:t>sequence</a:t>
            </a:r>
            <a:r>
              <a:rPr lang="es-AR" i="1" dirty="0" smtClean="0"/>
              <a:t>, etc.</a:t>
            </a:r>
          </a:p>
          <a:p>
            <a:pPr marL="342900" indent="-342900">
              <a:buFont typeface="Arial" panose="020B0604020202020204" pitchFamily="34" charset="0"/>
              <a:buChar char="•"/>
            </a:pPr>
            <a:endParaRPr lang="es-AR" dirty="0" smtClean="0"/>
          </a:p>
          <a:p>
            <a:endParaRPr lang="es-AR" dirty="0"/>
          </a:p>
        </p:txBody>
      </p:sp>
    </p:spTree>
    <p:extLst>
      <p:ext uri="{BB962C8B-B14F-4D97-AF65-F5344CB8AC3E}">
        <p14:creationId xmlns:p14="http://schemas.microsoft.com/office/powerpoint/2010/main" val="36320524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ITERATORS</a:t>
            </a:r>
            <a:endParaRPr lang="es-AR" dirty="0"/>
          </a:p>
        </p:txBody>
      </p:sp>
      <p:sp>
        <p:nvSpPr>
          <p:cNvPr id="3" name="2 Marcador de contenido"/>
          <p:cNvSpPr>
            <a:spLocks noGrp="1"/>
          </p:cNvSpPr>
          <p:nvPr>
            <p:ph idx="1"/>
          </p:nvPr>
        </p:nvSpPr>
        <p:spPr/>
        <p:txBody>
          <a:bodyPr/>
          <a:lstStyle/>
          <a:p>
            <a:pPr marL="342900" indent="-342900">
              <a:buFont typeface="Arial" panose="020B0604020202020204" pitchFamily="34" charset="0"/>
              <a:buChar char="•"/>
            </a:pPr>
            <a:r>
              <a:rPr lang="es-AR" dirty="0" err="1"/>
              <a:t>An</a:t>
            </a:r>
            <a:r>
              <a:rPr lang="es-AR" dirty="0"/>
              <a:t> </a:t>
            </a:r>
            <a:r>
              <a:rPr lang="es-AR" dirty="0" err="1"/>
              <a:t>Iterator</a:t>
            </a:r>
            <a:r>
              <a:rPr lang="es-AR" dirty="0"/>
              <a:t> </a:t>
            </a:r>
            <a:r>
              <a:rPr lang="es-AR" dirty="0" err="1"/>
              <a:t>is</a:t>
            </a:r>
            <a:r>
              <a:rPr lang="es-AR" dirty="0"/>
              <a:t> </a:t>
            </a:r>
            <a:r>
              <a:rPr lang="es-AR" dirty="0" err="1"/>
              <a:t>an</a:t>
            </a:r>
            <a:r>
              <a:rPr lang="es-AR" dirty="0"/>
              <a:t> </a:t>
            </a:r>
            <a:r>
              <a:rPr lang="es-AR" dirty="0" err="1"/>
              <a:t>object</a:t>
            </a:r>
            <a:r>
              <a:rPr lang="es-AR" dirty="0"/>
              <a:t> </a:t>
            </a:r>
            <a:r>
              <a:rPr lang="es-AR" dirty="0" err="1"/>
              <a:t>which</a:t>
            </a:r>
            <a:r>
              <a:rPr lang="es-AR" dirty="0"/>
              <a:t> can be </a:t>
            </a:r>
            <a:r>
              <a:rPr lang="es-AR" dirty="0" err="1"/>
              <a:t>iterated</a:t>
            </a:r>
            <a:r>
              <a:rPr lang="es-AR" dirty="0"/>
              <a:t> </a:t>
            </a:r>
            <a:r>
              <a:rPr lang="es-AR" dirty="0" err="1"/>
              <a:t>upon</a:t>
            </a:r>
            <a:r>
              <a:rPr lang="es-AR" dirty="0"/>
              <a:t>, and </a:t>
            </a:r>
            <a:r>
              <a:rPr lang="es-AR" dirty="0" err="1"/>
              <a:t>which</a:t>
            </a:r>
            <a:r>
              <a:rPr lang="es-AR" dirty="0"/>
              <a:t> </a:t>
            </a:r>
            <a:r>
              <a:rPr lang="es-AR" dirty="0" err="1"/>
              <a:t>will</a:t>
            </a:r>
            <a:r>
              <a:rPr lang="es-AR" dirty="0"/>
              <a:t> </a:t>
            </a:r>
            <a:r>
              <a:rPr lang="es-AR" dirty="0" err="1"/>
              <a:t>return</a:t>
            </a:r>
            <a:r>
              <a:rPr lang="es-AR" dirty="0"/>
              <a:t> </a:t>
            </a:r>
            <a:r>
              <a:rPr lang="es-AR" dirty="0" err="1"/>
              <a:t>one</a:t>
            </a:r>
            <a:r>
              <a:rPr lang="es-AR" dirty="0"/>
              <a:t> </a:t>
            </a:r>
            <a:r>
              <a:rPr lang="es-AR" dirty="0" err="1"/>
              <a:t>element</a:t>
            </a:r>
            <a:r>
              <a:rPr lang="es-AR" dirty="0"/>
              <a:t> at a time</a:t>
            </a:r>
            <a:r>
              <a:rPr lang="es-AR" dirty="0" smtClean="0"/>
              <a:t>.</a:t>
            </a:r>
          </a:p>
          <a:p>
            <a:pPr marL="342900" indent="-342900">
              <a:buFont typeface="Arial" panose="020B0604020202020204" pitchFamily="34" charset="0"/>
              <a:buChar char="•"/>
            </a:pPr>
            <a:r>
              <a:rPr lang="es-AR" dirty="0" err="1" smtClean="0"/>
              <a:t>An</a:t>
            </a:r>
            <a:r>
              <a:rPr lang="es-AR" dirty="0" smtClean="0"/>
              <a:t> </a:t>
            </a:r>
            <a:r>
              <a:rPr lang="es-AR" dirty="0" err="1" smtClean="0"/>
              <a:t>object</a:t>
            </a:r>
            <a:r>
              <a:rPr lang="es-AR" dirty="0" smtClean="0"/>
              <a:t> </a:t>
            </a:r>
            <a:r>
              <a:rPr lang="es-AR" dirty="0" err="1" smtClean="0"/>
              <a:t>is</a:t>
            </a:r>
            <a:r>
              <a:rPr lang="es-AR" dirty="0" smtClean="0"/>
              <a:t> </a:t>
            </a:r>
            <a:r>
              <a:rPr lang="es-AR" dirty="0" err="1" smtClean="0"/>
              <a:t>called</a:t>
            </a:r>
            <a:r>
              <a:rPr lang="es-AR" dirty="0" smtClean="0"/>
              <a:t> </a:t>
            </a:r>
            <a:r>
              <a:rPr lang="es-AR" i="1" dirty="0" smtClean="0"/>
              <a:t>Iterable </a:t>
            </a:r>
            <a:r>
              <a:rPr lang="es-AR" dirty="0" smtClean="0"/>
              <a:t> </a:t>
            </a:r>
            <a:r>
              <a:rPr lang="es-AR" dirty="0" err="1" smtClean="0"/>
              <a:t>if</a:t>
            </a:r>
            <a:r>
              <a:rPr lang="es-AR" dirty="0" smtClean="0"/>
              <a:t> </a:t>
            </a:r>
            <a:r>
              <a:rPr lang="es-AR" dirty="0" err="1" smtClean="0"/>
              <a:t>we</a:t>
            </a:r>
            <a:r>
              <a:rPr lang="es-AR" dirty="0" smtClean="0"/>
              <a:t> can </a:t>
            </a:r>
            <a:r>
              <a:rPr lang="es-AR" dirty="0" err="1" smtClean="0"/>
              <a:t>get</a:t>
            </a:r>
            <a:r>
              <a:rPr lang="es-AR" dirty="0" smtClean="0"/>
              <a:t> </a:t>
            </a:r>
            <a:r>
              <a:rPr lang="es-AR" dirty="0" err="1" smtClean="0"/>
              <a:t>an</a:t>
            </a:r>
            <a:r>
              <a:rPr lang="es-AR" dirty="0" smtClean="0"/>
              <a:t> </a:t>
            </a:r>
            <a:r>
              <a:rPr lang="es-AR" dirty="0" err="1" smtClean="0"/>
              <a:t>iterator</a:t>
            </a:r>
            <a:r>
              <a:rPr lang="es-AR" dirty="0" smtClean="0"/>
              <a:t> </a:t>
            </a:r>
            <a:r>
              <a:rPr lang="es-AR" dirty="0" err="1" smtClean="0"/>
              <a:t>from</a:t>
            </a:r>
            <a:r>
              <a:rPr lang="es-AR" dirty="0" smtClean="0"/>
              <a:t> </a:t>
            </a:r>
            <a:r>
              <a:rPr lang="es-AR" dirty="0" err="1" smtClean="0"/>
              <a:t>it</a:t>
            </a:r>
            <a:r>
              <a:rPr lang="es-AR" dirty="0" smtClean="0"/>
              <a:t> (</a:t>
            </a:r>
            <a:r>
              <a:rPr lang="es-AR" dirty="0" err="1" smtClean="0"/>
              <a:t>lists</a:t>
            </a:r>
            <a:r>
              <a:rPr lang="es-AR" dirty="0" smtClean="0"/>
              <a:t>, </a:t>
            </a:r>
            <a:r>
              <a:rPr lang="es-AR" dirty="0" err="1" smtClean="0"/>
              <a:t>tuples</a:t>
            </a:r>
            <a:r>
              <a:rPr lang="es-AR" dirty="0" smtClean="0"/>
              <a:t>, </a:t>
            </a:r>
            <a:r>
              <a:rPr lang="es-AR" dirty="0" err="1" smtClean="0"/>
              <a:t>strings</a:t>
            </a:r>
            <a:r>
              <a:rPr lang="es-AR" dirty="0" smtClean="0"/>
              <a:t>, etc.). </a:t>
            </a:r>
            <a:r>
              <a:rPr lang="es-AR" dirty="0" err="1" smtClean="0"/>
              <a:t>The</a:t>
            </a:r>
            <a:r>
              <a:rPr lang="es-AR" dirty="0" smtClean="0"/>
              <a:t> </a:t>
            </a:r>
            <a:r>
              <a:rPr lang="es-AR" dirty="0" err="1" smtClean="0"/>
              <a:t>iter</a:t>
            </a:r>
            <a:r>
              <a:rPr lang="es-AR" dirty="0" smtClean="0"/>
              <a:t>() </a:t>
            </a:r>
            <a:r>
              <a:rPr lang="es-AR" dirty="0" err="1" smtClean="0"/>
              <a:t>function</a:t>
            </a:r>
            <a:r>
              <a:rPr lang="es-AR" dirty="0"/>
              <a:t> </a:t>
            </a:r>
            <a:r>
              <a:rPr lang="es-AR" dirty="0" smtClean="0"/>
              <a:t>(</a:t>
            </a:r>
            <a:r>
              <a:rPr lang="es-AR" dirty="0" err="1" smtClean="0"/>
              <a:t>which</a:t>
            </a:r>
            <a:r>
              <a:rPr lang="es-AR" dirty="0" smtClean="0"/>
              <a:t> </a:t>
            </a:r>
            <a:r>
              <a:rPr lang="es-AR" dirty="0" err="1" smtClean="0"/>
              <a:t>then</a:t>
            </a:r>
            <a:r>
              <a:rPr lang="es-AR" dirty="0" smtClean="0"/>
              <a:t> </a:t>
            </a:r>
            <a:r>
              <a:rPr lang="es-AR" dirty="0" err="1" smtClean="0"/>
              <a:t>calls</a:t>
            </a:r>
            <a:r>
              <a:rPr lang="es-AR" dirty="0" smtClean="0"/>
              <a:t> </a:t>
            </a:r>
            <a:r>
              <a:rPr lang="es-AR" dirty="0" err="1" smtClean="0"/>
              <a:t>the</a:t>
            </a:r>
            <a:r>
              <a:rPr lang="es-AR" dirty="0" smtClean="0"/>
              <a:t> __</a:t>
            </a:r>
            <a:r>
              <a:rPr lang="es-AR" dirty="0" err="1" smtClean="0"/>
              <a:t>iter</a:t>
            </a:r>
            <a:r>
              <a:rPr lang="es-AR" dirty="0" smtClean="0"/>
              <a:t>__() </a:t>
            </a:r>
            <a:r>
              <a:rPr lang="es-AR" dirty="0" err="1" smtClean="0"/>
              <a:t>method</a:t>
            </a:r>
            <a:r>
              <a:rPr lang="es-AR" dirty="0" smtClean="0"/>
              <a:t>), </a:t>
            </a:r>
            <a:r>
              <a:rPr lang="es-AR" dirty="0" err="1" smtClean="0"/>
              <a:t>returns</a:t>
            </a:r>
            <a:r>
              <a:rPr lang="es-AR" dirty="0" smtClean="0"/>
              <a:t> </a:t>
            </a:r>
            <a:r>
              <a:rPr lang="es-AR" dirty="0" err="1" smtClean="0"/>
              <a:t>an</a:t>
            </a:r>
            <a:r>
              <a:rPr lang="es-AR" dirty="0" smtClean="0"/>
              <a:t> </a:t>
            </a:r>
            <a:r>
              <a:rPr lang="es-AR" dirty="0" err="1" smtClean="0"/>
              <a:t>iterator</a:t>
            </a:r>
            <a:r>
              <a:rPr lang="es-AR" dirty="0" smtClean="0"/>
              <a:t> </a:t>
            </a:r>
            <a:r>
              <a:rPr lang="es-AR" dirty="0" err="1" smtClean="0"/>
              <a:t>from</a:t>
            </a:r>
            <a:r>
              <a:rPr lang="es-AR" dirty="0" smtClean="0"/>
              <a:t> </a:t>
            </a:r>
            <a:r>
              <a:rPr lang="es-AR" dirty="0" err="1" smtClean="0"/>
              <a:t>them</a:t>
            </a:r>
            <a:r>
              <a:rPr lang="es-AR" dirty="0" smtClean="0"/>
              <a:t>.</a:t>
            </a:r>
            <a:endParaRPr lang="es-AR" dirty="0"/>
          </a:p>
          <a:p>
            <a:endParaRPr lang="es-AR" dirty="0"/>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3976805"/>
            <a:ext cx="7534275" cy="1571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06186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Iterators</a:t>
            </a:r>
            <a:endParaRPr lang="es-AR" dirty="0"/>
          </a:p>
        </p:txBody>
      </p:sp>
      <p:sp>
        <p:nvSpPr>
          <p:cNvPr id="3" name="2 Marcador de contenido"/>
          <p:cNvSpPr>
            <a:spLocks noGrp="1"/>
          </p:cNvSpPr>
          <p:nvPr>
            <p:ph idx="1"/>
          </p:nvPr>
        </p:nvSpPr>
        <p:spPr/>
        <p:txBody>
          <a:bodyPr/>
          <a:lstStyle/>
          <a:p>
            <a:r>
              <a:rPr lang="es-AR" dirty="0" err="1"/>
              <a:t>An</a:t>
            </a:r>
            <a:r>
              <a:rPr lang="es-AR" dirty="0"/>
              <a:t> </a:t>
            </a:r>
            <a:r>
              <a:rPr lang="es-AR" dirty="0" err="1"/>
              <a:t>iterator</a:t>
            </a:r>
            <a:r>
              <a:rPr lang="es-AR" dirty="0"/>
              <a:t> </a:t>
            </a:r>
            <a:r>
              <a:rPr lang="es-AR" dirty="0" err="1"/>
              <a:t>object</a:t>
            </a:r>
            <a:r>
              <a:rPr lang="es-AR" dirty="0"/>
              <a:t> </a:t>
            </a:r>
            <a:r>
              <a:rPr lang="es-AR" dirty="0" err="1"/>
              <a:t>must</a:t>
            </a:r>
            <a:r>
              <a:rPr lang="es-AR" dirty="0"/>
              <a:t> </a:t>
            </a:r>
            <a:r>
              <a:rPr lang="es-AR" dirty="0" err="1"/>
              <a:t>implement</a:t>
            </a:r>
            <a:r>
              <a:rPr lang="es-AR" dirty="0"/>
              <a:t> </a:t>
            </a:r>
            <a:r>
              <a:rPr lang="es-AR" dirty="0" err="1"/>
              <a:t>two</a:t>
            </a:r>
            <a:r>
              <a:rPr lang="es-AR" dirty="0"/>
              <a:t> </a:t>
            </a:r>
            <a:r>
              <a:rPr lang="es-AR" dirty="0" err="1"/>
              <a:t>special</a:t>
            </a:r>
            <a:r>
              <a:rPr lang="es-AR" dirty="0"/>
              <a:t> </a:t>
            </a:r>
            <a:r>
              <a:rPr lang="es-AR" dirty="0" err="1"/>
              <a:t>methods</a:t>
            </a:r>
            <a:r>
              <a:rPr lang="es-AR" dirty="0"/>
              <a:t>:</a:t>
            </a:r>
          </a:p>
          <a:p>
            <a:pPr marL="800100" lvl="1" indent="-342900"/>
            <a:r>
              <a:rPr lang="es-AR" dirty="0"/>
              <a:t>__</a:t>
            </a:r>
            <a:r>
              <a:rPr lang="es-AR" dirty="0" err="1"/>
              <a:t>iter</a:t>
            </a:r>
            <a:r>
              <a:rPr lang="es-AR" dirty="0"/>
              <a:t>__()</a:t>
            </a:r>
          </a:p>
          <a:p>
            <a:pPr marL="800100" lvl="1" indent="-342900"/>
            <a:r>
              <a:rPr lang="es-AR" dirty="0"/>
              <a:t>__</a:t>
            </a:r>
            <a:r>
              <a:rPr lang="es-AR" dirty="0" err="1"/>
              <a:t>next</a:t>
            </a:r>
            <a:r>
              <a:rPr lang="es-AR" dirty="0"/>
              <a:t>__()</a:t>
            </a:r>
          </a:p>
          <a:p>
            <a:pPr marL="342900" indent="-342900"/>
            <a:r>
              <a:rPr lang="es-AR" dirty="0" err="1"/>
              <a:t>This</a:t>
            </a:r>
            <a:r>
              <a:rPr lang="es-AR" dirty="0"/>
              <a:t> </a:t>
            </a:r>
            <a:r>
              <a:rPr lang="es-AR" dirty="0" err="1"/>
              <a:t>is</a:t>
            </a:r>
            <a:r>
              <a:rPr lang="es-AR" dirty="0"/>
              <a:t> </a:t>
            </a:r>
            <a:r>
              <a:rPr lang="es-AR" dirty="0" err="1"/>
              <a:t>called</a:t>
            </a:r>
            <a:r>
              <a:rPr lang="es-AR" dirty="0"/>
              <a:t> </a:t>
            </a:r>
            <a:r>
              <a:rPr lang="es-AR" dirty="0" err="1"/>
              <a:t>the</a:t>
            </a:r>
            <a:r>
              <a:rPr lang="es-AR" dirty="0"/>
              <a:t> </a:t>
            </a:r>
            <a:r>
              <a:rPr lang="es-AR" i="1" dirty="0" err="1"/>
              <a:t>Iterator</a:t>
            </a:r>
            <a:r>
              <a:rPr lang="es-AR" i="1" dirty="0"/>
              <a:t> </a:t>
            </a:r>
            <a:r>
              <a:rPr lang="es-AR" i="1" dirty="0" err="1"/>
              <a:t>Protocol</a:t>
            </a:r>
            <a:endParaRPr lang="es-AR" dirty="0"/>
          </a:p>
          <a:p>
            <a:endParaRPr lang="es-AR" dirty="0"/>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3501008"/>
            <a:ext cx="6480720" cy="31892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10518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ITERATORS</a:t>
            </a:r>
            <a:endParaRPr lang="es-AR" dirty="0"/>
          </a:p>
        </p:txBody>
      </p:sp>
      <p:sp>
        <p:nvSpPr>
          <p:cNvPr id="3" name="2 Marcador de contenido"/>
          <p:cNvSpPr>
            <a:spLocks noGrp="1"/>
          </p:cNvSpPr>
          <p:nvPr>
            <p:ph idx="1"/>
          </p:nvPr>
        </p:nvSpPr>
        <p:spPr/>
        <p:txBody>
          <a:bodyPr/>
          <a:lstStyle/>
          <a:p>
            <a:r>
              <a:rPr lang="es-AR" dirty="0" err="1" smtClean="0"/>
              <a:t>The</a:t>
            </a:r>
            <a:r>
              <a:rPr lang="es-AR" dirty="0" smtClean="0"/>
              <a:t> </a:t>
            </a:r>
            <a:r>
              <a:rPr lang="es-AR" i="1" dirty="0" err="1" smtClean="0"/>
              <a:t>for</a:t>
            </a:r>
            <a:r>
              <a:rPr lang="es-AR" i="1" dirty="0" smtClean="0"/>
              <a:t> </a:t>
            </a:r>
            <a:r>
              <a:rPr lang="es-AR" i="1" dirty="0" err="1" smtClean="0"/>
              <a:t>loop</a:t>
            </a:r>
            <a:r>
              <a:rPr lang="es-AR" i="1" dirty="0" smtClean="0"/>
              <a:t> </a:t>
            </a:r>
            <a:r>
              <a:rPr lang="es-AR" dirty="0" smtClean="0"/>
              <a:t> </a:t>
            </a:r>
            <a:r>
              <a:rPr lang="es-AR" dirty="0" err="1" smtClean="0"/>
              <a:t>automatically</a:t>
            </a:r>
            <a:r>
              <a:rPr lang="es-AR" dirty="0" smtClean="0"/>
              <a:t> </a:t>
            </a:r>
            <a:r>
              <a:rPr lang="es-AR" dirty="0" err="1" smtClean="0"/>
              <a:t>creates</a:t>
            </a:r>
            <a:r>
              <a:rPr lang="es-AR" dirty="0" smtClean="0"/>
              <a:t> </a:t>
            </a:r>
            <a:r>
              <a:rPr lang="es-AR" dirty="0" err="1" smtClean="0"/>
              <a:t>an</a:t>
            </a:r>
            <a:r>
              <a:rPr lang="es-AR" dirty="0" smtClean="0"/>
              <a:t> </a:t>
            </a:r>
            <a:r>
              <a:rPr lang="es-AR" dirty="0" err="1" smtClean="0"/>
              <a:t>iterator</a:t>
            </a:r>
            <a:r>
              <a:rPr lang="es-AR" dirty="0" smtClean="0"/>
              <a:t> </a:t>
            </a:r>
            <a:r>
              <a:rPr lang="es-AR" dirty="0" err="1" smtClean="0"/>
              <a:t>object</a:t>
            </a:r>
            <a:r>
              <a:rPr lang="es-AR" dirty="0" smtClean="0"/>
              <a:t> </a:t>
            </a:r>
            <a:r>
              <a:rPr lang="es-AR" dirty="0" err="1" smtClean="0"/>
              <a:t>by</a:t>
            </a:r>
            <a:r>
              <a:rPr lang="es-AR" dirty="0" smtClean="0"/>
              <a:t> </a:t>
            </a:r>
            <a:r>
              <a:rPr lang="es-AR" dirty="0" err="1" smtClean="0"/>
              <a:t>calling</a:t>
            </a:r>
            <a:r>
              <a:rPr lang="es-AR" dirty="0" smtClean="0"/>
              <a:t> </a:t>
            </a:r>
            <a:r>
              <a:rPr lang="es-AR" dirty="0" err="1" smtClean="0"/>
              <a:t>iter</a:t>
            </a:r>
            <a:r>
              <a:rPr lang="es-AR" dirty="0" smtClean="0"/>
              <a:t>() </a:t>
            </a:r>
            <a:r>
              <a:rPr lang="es-AR" dirty="0" err="1" smtClean="0"/>
              <a:t>over</a:t>
            </a:r>
            <a:r>
              <a:rPr lang="es-AR" dirty="0" smtClean="0"/>
              <a:t> </a:t>
            </a:r>
            <a:r>
              <a:rPr lang="es-AR" dirty="0" err="1" smtClean="0"/>
              <a:t>the</a:t>
            </a:r>
            <a:r>
              <a:rPr lang="es-AR" dirty="0" smtClean="0"/>
              <a:t> iterable </a:t>
            </a:r>
            <a:r>
              <a:rPr lang="es-AR" dirty="0" err="1" smtClean="0"/>
              <a:t>object</a:t>
            </a:r>
            <a:r>
              <a:rPr lang="es-AR" dirty="0" smtClean="0"/>
              <a:t>.</a:t>
            </a:r>
            <a:endParaRPr lang="es-AR"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8211" y="2564904"/>
            <a:ext cx="4572000" cy="3409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64275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ITERATOR </a:t>
            </a:r>
            <a:r>
              <a:rPr lang="es-AR" dirty="0" err="1" smtClean="0"/>
              <a:t>Example</a:t>
            </a:r>
            <a:endParaRPr lang="es-AR" dirty="0"/>
          </a:p>
        </p:txBody>
      </p:sp>
      <p:pic>
        <p:nvPicPr>
          <p:cNvPr id="2867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67544" y="2348880"/>
            <a:ext cx="7620000" cy="3165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469870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Generators</a:t>
            </a:r>
            <a:endParaRPr lang="es-AR" dirty="0"/>
          </a:p>
        </p:txBody>
      </p:sp>
      <p:sp>
        <p:nvSpPr>
          <p:cNvPr id="3" name="2 Marcador de contenido"/>
          <p:cNvSpPr>
            <a:spLocks noGrp="1"/>
          </p:cNvSpPr>
          <p:nvPr>
            <p:ph idx="1"/>
          </p:nvPr>
        </p:nvSpPr>
        <p:spPr/>
        <p:txBody>
          <a:bodyPr>
            <a:normAutofit/>
          </a:bodyPr>
          <a:lstStyle/>
          <a:p>
            <a:pPr marL="342900" indent="-342900">
              <a:buFont typeface="Arial" panose="020B0604020202020204" pitchFamily="34" charset="0"/>
              <a:buChar char="•"/>
            </a:pPr>
            <a:r>
              <a:rPr lang="en-US" dirty="0" smtClean="0"/>
              <a:t>A generator is function that returns an object (iterator) which we can iterate over. </a:t>
            </a:r>
          </a:p>
          <a:p>
            <a:pPr marL="342900" indent="-342900">
              <a:buFont typeface="Arial" panose="020B0604020202020204" pitchFamily="34" charset="0"/>
              <a:buChar char="•"/>
            </a:pPr>
            <a:r>
              <a:rPr lang="en-US" dirty="0" smtClean="0"/>
              <a:t>Python generators are a simple way of creating iterators</a:t>
            </a:r>
          </a:p>
          <a:p>
            <a:pPr marL="342900" indent="-342900">
              <a:buFont typeface="Arial" panose="020B0604020202020204" pitchFamily="34" charset="0"/>
              <a:buChar char="•"/>
            </a:pPr>
            <a:r>
              <a:rPr lang="es-AR" dirty="0" err="1"/>
              <a:t>If</a:t>
            </a:r>
            <a:r>
              <a:rPr lang="es-AR" dirty="0"/>
              <a:t> a </a:t>
            </a:r>
            <a:r>
              <a:rPr lang="es-AR" dirty="0" err="1"/>
              <a:t>function</a:t>
            </a:r>
            <a:r>
              <a:rPr lang="es-AR" dirty="0"/>
              <a:t> </a:t>
            </a:r>
            <a:r>
              <a:rPr lang="es-AR" dirty="0" err="1"/>
              <a:t>contains</a:t>
            </a:r>
            <a:r>
              <a:rPr lang="es-AR" dirty="0"/>
              <a:t> a </a:t>
            </a:r>
            <a:r>
              <a:rPr lang="es-AR" i="1" u="sng" dirty="0" err="1"/>
              <a:t>yield</a:t>
            </a:r>
            <a:r>
              <a:rPr lang="es-AR" dirty="0"/>
              <a:t> </a:t>
            </a:r>
            <a:r>
              <a:rPr lang="es-AR" dirty="0" err="1"/>
              <a:t>statement</a:t>
            </a:r>
            <a:r>
              <a:rPr lang="es-AR" dirty="0"/>
              <a:t>, </a:t>
            </a:r>
            <a:r>
              <a:rPr lang="es-AR" dirty="0" err="1"/>
              <a:t>it</a:t>
            </a:r>
            <a:r>
              <a:rPr lang="es-AR" dirty="0"/>
              <a:t> </a:t>
            </a:r>
            <a:r>
              <a:rPr lang="es-AR" dirty="0" err="1" smtClean="0"/>
              <a:t>becomes</a:t>
            </a:r>
            <a:r>
              <a:rPr lang="es-AR" dirty="0" smtClean="0"/>
              <a:t> </a:t>
            </a:r>
            <a:r>
              <a:rPr lang="es-AR" dirty="0"/>
              <a:t>a </a:t>
            </a:r>
            <a:r>
              <a:rPr lang="es-AR" dirty="0" err="1"/>
              <a:t>generator</a:t>
            </a:r>
            <a:r>
              <a:rPr lang="es-AR" dirty="0"/>
              <a:t> </a:t>
            </a:r>
            <a:r>
              <a:rPr lang="es-AR" dirty="0" err="1"/>
              <a:t>function</a:t>
            </a:r>
            <a:r>
              <a:rPr lang="es-AR" dirty="0"/>
              <a:t>. </a:t>
            </a:r>
          </a:p>
          <a:p>
            <a:pPr marL="342900" indent="-342900">
              <a:buFont typeface="Arial" panose="020B0604020202020204" pitchFamily="34" charset="0"/>
              <a:buChar char="•"/>
            </a:pPr>
            <a:r>
              <a:rPr lang="es-AR" dirty="0" err="1"/>
              <a:t>Both</a:t>
            </a:r>
            <a:r>
              <a:rPr lang="es-AR" dirty="0"/>
              <a:t> </a:t>
            </a:r>
            <a:r>
              <a:rPr lang="es-AR" i="1" u="sng" dirty="0" err="1"/>
              <a:t>yield</a:t>
            </a:r>
            <a:r>
              <a:rPr lang="es-AR" dirty="0"/>
              <a:t> and </a:t>
            </a:r>
            <a:r>
              <a:rPr lang="es-AR" i="1" u="sng" dirty="0" err="1"/>
              <a:t>return</a:t>
            </a:r>
            <a:r>
              <a:rPr lang="es-AR" dirty="0"/>
              <a:t> </a:t>
            </a:r>
            <a:r>
              <a:rPr lang="es-AR" dirty="0" err="1"/>
              <a:t>will</a:t>
            </a:r>
            <a:r>
              <a:rPr lang="es-AR" dirty="0"/>
              <a:t> </a:t>
            </a:r>
            <a:r>
              <a:rPr lang="es-AR" dirty="0" err="1"/>
              <a:t>return</a:t>
            </a:r>
            <a:r>
              <a:rPr lang="es-AR" dirty="0"/>
              <a:t> </a:t>
            </a:r>
            <a:r>
              <a:rPr lang="es-AR" dirty="0" err="1"/>
              <a:t>some</a:t>
            </a:r>
            <a:r>
              <a:rPr lang="es-AR" dirty="0"/>
              <a:t> </a:t>
            </a:r>
            <a:r>
              <a:rPr lang="es-AR" dirty="0" err="1"/>
              <a:t>value</a:t>
            </a:r>
            <a:r>
              <a:rPr lang="es-AR" dirty="0"/>
              <a:t> </a:t>
            </a:r>
            <a:r>
              <a:rPr lang="es-AR" dirty="0" err="1"/>
              <a:t>from</a:t>
            </a:r>
            <a:r>
              <a:rPr lang="es-AR" dirty="0"/>
              <a:t> a </a:t>
            </a:r>
            <a:r>
              <a:rPr lang="es-AR" dirty="0" err="1"/>
              <a:t>function</a:t>
            </a:r>
            <a:r>
              <a:rPr lang="es-AR" dirty="0"/>
              <a:t>. </a:t>
            </a:r>
            <a:r>
              <a:rPr lang="es-AR" dirty="0" err="1"/>
              <a:t>The</a:t>
            </a:r>
            <a:r>
              <a:rPr lang="es-AR" dirty="0"/>
              <a:t> </a:t>
            </a:r>
            <a:r>
              <a:rPr lang="es-AR" dirty="0" err="1"/>
              <a:t>difference</a:t>
            </a:r>
            <a:r>
              <a:rPr lang="es-AR" dirty="0"/>
              <a:t> </a:t>
            </a:r>
            <a:r>
              <a:rPr lang="es-AR" dirty="0" err="1"/>
              <a:t>is</a:t>
            </a:r>
            <a:r>
              <a:rPr lang="es-AR" dirty="0"/>
              <a:t> </a:t>
            </a:r>
            <a:r>
              <a:rPr lang="es-AR" dirty="0" err="1"/>
              <a:t>that</a:t>
            </a:r>
            <a:r>
              <a:rPr lang="es-AR" dirty="0"/>
              <a:t>, </a:t>
            </a:r>
            <a:r>
              <a:rPr lang="es-AR" dirty="0" err="1"/>
              <a:t>while</a:t>
            </a:r>
            <a:r>
              <a:rPr lang="es-AR" dirty="0"/>
              <a:t> a </a:t>
            </a:r>
            <a:r>
              <a:rPr lang="es-AR" dirty="0" err="1"/>
              <a:t>return</a:t>
            </a:r>
            <a:r>
              <a:rPr lang="es-AR" dirty="0"/>
              <a:t> </a:t>
            </a:r>
            <a:r>
              <a:rPr lang="es-AR" dirty="0" err="1"/>
              <a:t>statement</a:t>
            </a:r>
            <a:r>
              <a:rPr lang="es-AR" dirty="0"/>
              <a:t> </a:t>
            </a:r>
            <a:r>
              <a:rPr lang="es-AR" dirty="0" err="1"/>
              <a:t>terminates</a:t>
            </a:r>
            <a:r>
              <a:rPr lang="es-AR" dirty="0"/>
              <a:t> a </a:t>
            </a:r>
            <a:r>
              <a:rPr lang="es-AR" dirty="0" err="1"/>
              <a:t>function</a:t>
            </a:r>
            <a:r>
              <a:rPr lang="es-AR" dirty="0"/>
              <a:t> </a:t>
            </a:r>
            <a:r>
              <a:rPr lang="es-AR" dirty="0" err="1"/>
              <a:t>entirely</a:t>
            </a:r>
            <a:r>
              <a:rPr lang="es-AR" dirty="0"/>
              <a:t>, </a:t>
            </a:r>
            <a:r>
              <a:rPr lang="es-AR" dirty="0" err="1"/>
              <a:t>yield</a:t>
            </a:r>
            <a:r>
              <a:rPr lang="es-AR" dirty="0"/>
              <a:t> </a:t>
            </a:r>
            <a:r>
              <a:rPr lang="es-AR" dirty="0" err="1"/>
              <a:t>statement</a:t>
            </a:r>
            <a:r>
              <a:rPr lang="es-AR" dirty="0"/>
              <a:t> pauses </a:t>
            </a:r>
            <a:r>
              <a:rPr lang="es-AR" dirty="0" err="1"/>
              <a:t>the</a:t>
            </a:r>
            <a:r>
              <a:rPr lang="es-AR" dirty="0"/>
              <a:t> </a:t>
            </a:r>
            <a:r>
              <a:rPr lang="es-AR" dirty="0" err="1"/>
              <a:t>funciton</a:t>
            </a:r>
            <a:r>
              <a:rPr lang="es-AR" dirty="0"/>
              <a:t> </a:t>
            </a:r>
            <a:r>
              <a:rPr lang="es-AR" dirty="0" err="1"/>
              <a:t>saving</a:t>
            </a:r>
            <a:r>
              <a:rPr lang="es-AR" dirty="0"/>
              <a:t> </a:t>
            </a:r>
            <a:r>
              <a:rPr lang="es-AR" dirty="0" err="1"/>
              <a:t>all</a:t>
            </a:r>
            <a:r>
              <a:rPr lang="es-AR" dirty="0"/>
              <a:t> </a:t>
            </a:r>
            <a:r>
              <a:rPr lang="es-AR" dirty="0" err="1"/>
              <a:t>its</a:t>
            </a:r>
            <a:r>
              <a:rPr lang="es-AR" dirty="0"/>
              <a:t> </a:t>
            </a:r>
            <a:r>
              <a:rPr lang="es-AR" dirty="0" err="1"/>
              <a:t>sates</a:t>
            </a:r>
            <a:r>
              <a:rPr lang="es-AR" dirty="0"/>
              <a:t> and </a:t>
            </a:r>
            <a:r>
              <a:rPr lang="es-AR" dirty="0" err="1"/>
              <a:t>later</a:t>
            </a:r>
            <a:r>
              <a:rPr lang="es-AR" dirty="0"/>
              <a:t> </a:t>
            </a:r>
            <a:r>
              <a:rPr lang="es-AR" dirty="0" err="1"/>
              <a:t>cotinues</a:t>
            </a:r>
            <a:r>
              <a:rPr lang="es-AR" dirty="0"/>
              <a:t> </a:t>
            </a:r>
            <a:r>
              <a:rPr lang="es-AR" dirty="0" err="1"/>
              <a:t>from</a:t>
            </a:r>
            <a:r>
              <a:rPr lang="es-AR" dirty="0"/>
              <a:t> </a:t>
            </a:r>
            <a:r>
              <a:rPr lang="es-AR" dirty="0" err="1"/>
              <a:t>there</a:t>
            </a:r>
            <a:r>
              <a:rPr lang="es-AR" dirty="0"/>
              <a:t> </a:t>
            </a:r>
            <a:r>
              <a:rPr lang="es-AR" dirty="0" err="1"/>
              <a:t>on</a:t>
            </a:r>
            <a:r>
              <a:rPr lang="es-AR" dirty="0"/>
              <a:t> </a:t>
            </a:r>
            <a:r>
              <a:rPr lang="es-AR" dirty="0" err="1"/>
              <a:t>successive</a:t>
            </a:r>
            <a:r>
              <a:rPr lang="es-AR" dirty="0"/>
              <a:t> </a:t>
            </a:r>
            <a:r>
              <a:rPr lang="es-AR" dirty="0" err="1"/>
              <a:t>calls</a:t>
            </a:r>
            <a:r>
              <a:rPr lang="es-AR" dirty="0" smtClean="0"/>
              <a:t>.</a:t>
            </a:r>
          </a:p>
          <a:p>
            <a:pPr marL="342900" indent="-342900">
              <a:buFont typeface="Arial" panose="020B0604020202020204" pitchFamily="34" charset="0"/>
              <a:buChar char="•"/>
            </a:pPr>
            <a:endParaRPr lang="es-AR" dirty="0" smtClean="0"/>
          </a:p>
          <a:p>
            <a:pPr marL="342900" indent="-342900">
              <a:buFont typeface="Arial" panose="020B0604020202020204" pitchFamily="34" charset="0"/>
              <a:buChar char="•"/>
            </a:pPr>
            <a:r>
              <a:rPr lang="es-AR" i="1" u="sng" dirty="0" err="1" smtClean="0"/>
              <a:t>Yield</a:t>
            </a:r>
            <a:r>
              <a:rPr lang="es-AR" i="1" u="sng" dirty="0" smtClean="0"/>
              <a:t> </a:t>
            </a:r>
            <a:r>
              <a:rPr lang="es-AR" dirty="0" smtClean="0"/>
              <a:t> </a:t>
            </a:r>
            <a:r>
              <a:rPr lang="es-AR" dirty="0" err="1" smtClean="0"/>
              <a:t>is</a:t>
            </a:r>
            <a:r>
              <a:rPr lang="es-AR" dirty="0" smtClean="0"/>
              <a:t> </a:t>
            </a:r>
            <a:r>
              <a:rPr lang="es-AR" dirty="0" err="1" smtClean="0"/>
              <a:t>both</a:t>
            </a:r>
            <a:r>
              <a:rPr lang="es-AR" dirty="0" smtClean="0"/>
              <a:t> </a:t>
            </a:r>
            <a:r>
              <a:rPr lang="es-AR" dirty="0" err="1" smtClean="0"/>
              <a:t>the</a:t>
            </a:r>
            <a:r>
              <a:rPr lang="es-AR" dirty="0" smtClean="0"/>
              <a:t> </a:t>
            </a:r>
            <a:r>
              <a:rPr lang="es-AR" dirty="0" err="1" smtClean="0"/>
              <a:t>exit</a:t>
            </a:r>
            <a:r>
              <a:rPr lang="es-AR" dirty="0" smtClean="0"/>
              <a:t> and </a:t>
            </a:r>
            <a:r>
              <a:rPr lang="es-AR" dirty="0" err="1" smtClean="0"/>
              <a:t>entry</a:t>
            </a:r>
            <a:r>
              <a:rPr lang="es-AR" dirty="0" smtClean="0"/>
              <a:t> </a:t>
            </a:r>
            <a:r>
              <a:rPr lang="es-AR" dirty="0" err="1" smtClean="0"/>
              <a:t>point</a:t>
            </a:r>
            <a:r>
              <a:rPr lang="es-AR" dirty="0" smtClean="0"/>
              <a:t> </a:t>
            </a:r>
            <a:r>
              <a:rPr lang="es-AR" dirty="0" err="1" smtClean="0"/>
              <a:t>for</a:t>
            </a:r>
            <a:r>
              <a:rPr lang="es-AR" dirty="0" smtClean="0"/>
              <a:t> </a:t>
            </a:r>
            <a:r>
              <a:rPr lang="es-AR" dirty="0" err="1" smtClean="0"/>
              <a:t>the</a:t>
            </a:r>
            <a:r>
              <a:rPr lang="es-AR" dirty="0" smtClean="0"/>
              <a:t> </a:t>
            </a:r>
            <a:r>
              <a:rPr lang="es-AR" dirty="0" err="1" smtClean="0"/>
              <a:t>generator</a:t>
            </a:r>
            <a:endParaRPr lang="es-AR" i="1" u="sng" dirty="0"/>
          </a:p>
          <a:p>
            <a:endParaRPr lang="en-US" i="1" dirty="0" smtClean="0"/>
          </a:p>
        </p:txBody>
      </p:sp>
    </p:spTree>
    <p:extLst>
      <p:ext uri="{BB962C8B-B14F-4D97-AF65-F5344CB8AC3E}">
        <p14:creationId xmlns:p14="http://schemas.microsoft.com/office/powerpoint/2010/main" val="39962430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GENERATORS</a:t>
            </a:r>
            <a:endParaRPr lang="es-AR" dirty="0"/>
          </a:p>
        </p:txBody>
      </p:sp>
      <p:sp>
        <p:nvSpPr>
          <p:cNvPr id="3" name="2 Marcador de contenido"/>
          <p:cNvSpPr>
            <a:spLocks noGrp="1"/>
          </p:cNvSpPr>
          <p:nvPr>
            <p:ph idx="1"/>
          </p:nvPr>
        </p:nvSpPr>
        <p:spPr/>
        <p:txBody>
          <a:bodyPr/>
          <a:lstStyle/>
          <a:p>
            <a:endParaRPr lang="es-AR" dirty="0"/>
          </a:p>
          <a:p>
            <a:endParaRPr lang="es-AR" dirty="0" smtClean="0"/>
          </a:p>
          <a:p>
            <a:endParaRPr lang="es-AR" dirty="0"/>
          </a:p>
        </p:txBody>
      </p:sp>
      <p:sp>
        <p:nvSpPr>
          <p:cNvPr id="5" name="2 Marcador de contenido"/>
          <p:cNvSpPr txBox="1">
            <a:spLocks/>
          </p:cNvSpPr>
          <p:nvPr/>
        </p:nvSpPr>
        <p:spPr>
          <a:xfrm>
            <a:off x="539552" y="1844824"/>
            <a:ext cx="7620000" cy="4373563"/>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endParaRPr lang="en-US" i="1" dirty="0" smtClean="0"/>
          </a:p>
          <a:p>
            <a:endParaRPr lang="en-US" i="1" dirty="0"/>
          </a:p>
          <a:p>
            <a:endParaRPr lang="en-US" i="1" dirty="0" smtClean="0"/>
          </a:p>
          <a:p>
            <a:endParaRPr lang="en-US" i="1" dirty="0"/>
          </a:p>
          <a:p>
            <a:endParaRPr lang="en-US" i="1" dirty="0" smtClean="0"/>
          </a:p>
          <a:p>
            <a:endParaRPr lang="en-US" i="1" dirty="0"/>
          </a:p>
          <a:p>
            <a:endParaRPr lang="en-US" i="1" dirty="0" smtClean="0"/>
          </a:p>
        </p:txBody>
      </p:sp>
      <p:pic>
        <p:nvPicPr>
          <p:cNvPr id="297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132856"/>
            <a:ext cx="5676900" cy="3533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58640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GENERATORS</a:t>
            </a:r>
            <a:endParaRPr lang="es-AR" dirty="0"/>
          </a:p>
        </p:txBody>
      </p:sp>
      <p:sp>
        <p:nvSpPr>
          <p:cNvPr id="3" name="2 Marcador de contenido"/>
          <p:cNvSpPr>
            <a:spLocks noGrp="1"/>
          </p:cNvSpPr>
          <p:nvPr>
            <p:ph idx="1"/>
          </p:nvPr>
        </p:nvSpPr>
        <p:spPr/>
        <p:txBody>
          <a:bodyPr/>
          <a:lstStyle/>
          <a:p>
            <a:endParaRPr lang="es-AR" dirty="0"/>
          </a:p>
          <a:p>
            <a:endParaRPr lang="es-AR" dirty="0" smtClean="0"/>
          </a:p>
          <a:p>
            <a:endParaRPr lang="es-AR" dirty="0"/>
          </a:p>
        </p:txBody>
      </p:sp>
      <p:sp>
        <p:nvSpPr>
          <p:cNvPr id="5" name="2 Marcador de contenido"/>
          <p:cNvSpPr txBox="1">
            <a:spLocks/>
          </p:cNvSpPr>
          <p:nvPr/>
        </p:nvSpPr>
        <p:spPr>
          <a:xfrm>
            <a:off x="539552" y="1844824"/>
            <a:ext cx="7620000" cy="4373563"/>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i="1" dirty="0" smtClean="0"/>
              <a:t>What happens if you iterate over the generator twice?...</a:t>
            </a:r>
          </a:p>
          <a:p>
            <a:pPr marL="342900" indent="-342900">
              <a:buFont typeface="Arial" panose="020B0604020202020204" pitchFamily="34" charset="0"/>
              <a:buChar char="•"/>
            </a:pPr>
            <a:r>
              <a:rPr lang="es-AR" i="1" dirty="0" err="1" smtClean="0"/>
              <a:t>You</a:t>
            </a:r>
            <a:r>
              <a:rPr lang="es-AR" i="1" dirty="0" smtClean="0"/>
              <a:t> </a:t>
            </a:r>
            <a:r>
              <a:rPr lang="es-AR" i="1" dirty="0" err="1" smtClean="0"/>
              <a:t>will</a:t>
            </a:r>
            <a:r>
              <a:rPr lang="es-AR" i="1" dirty="0" smtClean="0"/>
              <a:t> </a:t>
            </a:r>
            <a:r>
              <a:rPr lang="es-AR" i="1" dirty="0" err="1" smtClean="0"/>
              <a:t>get</a:t>
            </a:r>
            <a:r>
              <a:rPr lang="es-AR" i="1" dirty="0" smtClean="0"/>
              <a:t> </a:t>
            </a:r>
            <a:r>
              <a:rPr lang="es-AR" i="1" dirty="0" err="1" smtClean="0"/>
              <a:t>an</a:t>
            </a:r>
            <a:r>
              <a:rPr lang="es-AR" i="1" dirty="0" smtClean="0"/>
              <a:t> error </a:t>
            </a:r>
            <a:r>
              <a:rPr lang="es-AR" i="1" dirty="0" err="1" smtClean="0"/>
              <a:t>saying</a:t>
            </a:r>
            <a:r>
              <a:rPr lang="es-AR" i="1" dirty="0" smtClean="0"/>
              <a:t> </a:t>
            </a:r>
            <a:r>
              <a:rPr lang="es-AR" i="1" dirty="0" err="1" smtClean="0"/>
              <a:t>you</a:t>
            </a:r>
            <a:r>
              <a:rPr lang="es-AR" i="1" dirty="0" smtClean="0"/>
              <a:t> </a:t>
            </a:r>
            <a:r>
              <a:rPr lang="es-AR" i="1" dirty="0" err="1" smtClean="0"/>
              <a:t>tried</a:t>
            </a:r>
            <a:r>
              <a:rPr lang="es-AR" i="1" dirty="0" smtClean="0"/>
              <a:t> to </a:t>
            </a:r>
            <a:r>
              <a:rPr lang="es-AR" i="1" dirty="0" err="1" smtClean="0"/>
              <a:t>pass</a:t>
            </a:r>
            <a:r>
              <a:rPr lang="es-AR" i="1" dirty="0" smtClean="0"/>
              <a:t> in </a:t>
            </a:r>
            <a:r>
              <a:rPr lang="es-AR" i="1" dirty="0" err="1" smtClean="0"/>
              <a:t>an</a:t>
            </a:r>
            <a:r>
              <a:rPr lang="es-AR" i="1" dirty="0" smtClean="0"/>
              <a:t> </a:t>
            </a:r>
            <a:r>
              <a:rPr lang="es-AR" i="1" dirty="0" err="1" smtClean="0"/>
              <a:t>empty</a:t>
            </a:r>
            <a:r>
              <a:rPr lang="es-AR" i="1" dirty="0" smtClean="0"/>
              <a:t> </a:t>
            </a:r>
            <a:r>
              <a:rPr lang="es-AR" i="1" dirty="0" err="1" smtClean="0"/>
              <a:t>sequence</a:t>
            </a:r>
            <a:r>
              <a:rPr lang="es-AR" i="1" dirty="0" smtClean="0"/>
              <a:t>. A </a:t>
            </a:r>
            <a:r>
              <a:rPr lang="es-AR" i="1" dirty="0" err="1" smtClean="0"/>
              <a:t>generator</a:t>
            </a:r>
            <a:r>
              <a:rPr lang="es-AR" i="1" dirty="0" smtClean="0"/>
              <a:t> </a:t>
            </a:r>
            <a:r>
              <a:rPr lang="es-AR" i="1" dirty="0" err="1" smtClean="0"/>
              <a:t>doesn’t</a:t>
            </a:r>
            <a:r>
              <a:rPr lang="es-AR" i="1" dirty="0" smtClean="0"/>
              <a:t> </a:t>
            </a:r>
            <a:r>
              <a:rPr lang="es-AR" i="1" dirty="0" err="1" smtClean="0"/>
              <a:t>contain</a:t>
            </a:r>
            <a:r>
              <a:rPr lang="es-AR" i="1" dirty="0" smtClean="0"/>
              <a:t> </a:t>
            </a:r>
            <a:r>
              <a:rPr lang="es-AR" i="1" dirty="0" err="1" smtClean="0"/>
              <a:t>all</a:t>
            </a:r>
            <a:r>
              <a:rPr lang="es-AR" i="1" dirty="0" smtClean="0"/>
              <a:t> </a:t>
            </a:r>
            <a:r>
              <a:rPr lang="es-AR" i="1" dirty="0" err="1" smtClean="0"/>
              <a:t>the</a:t>
            </a:r>
            <a:r>
              <a:rPr lang="es-AR" i="1" dirty="0" smtClean="0"/>
              <a:t> </a:t>
            </a:r>
            <a:r>
              <a:rPr lang="es-AR" i="1" dirty="0" err="1" smtClean="0"/>
              <a:t>values</a:t>
            </a:r>
            <a:r>
              <a:rPr lang="es-AR" i="1" dirty="0" smtClean="0"/>
              <a:t>, </a:t>
            </a:r>
            <a:r>
              <a:rPr lang="es-AR" i="1" dirty="0" err="1" smtClean="0"/>
              <a:t>it</a:t>
            </a:r>
            <a:r>
              <a:rPr lang="es-AR" i="1" dirty="0" smtClean="0"/>
              <a:t> </a:t>
            </a:r>
            <a:r>
              <a:rPr lang="es-AR" i="1" dirty="0" err="1" smtClean="0"/>
              <a:t>just</a:t>
            </a:r>
            <a:r>
              <a:rPr lang="es-AR" i="1" dirty="0" smtClean="0"/>
              <a:t> </a:t>
            </a:r>
            <a:r>
              <a:rPr lang="es-AR" i="1" dirty="0" err="1" smtClean="0"/>
              <a:t>iterates</a:t>
            </a:r>
            <a:r>
              <a:rPr lang="es-AR" i="1" dirty="0" smtClean="0"/>
              <a:t> </a:t>
            </a:r>
            <a:r>
              <a:rPr lang="es-AR" i="1" dirty="0" err="1" smtClean="0"/>
              <a:t>over</a:t>
            </a:r>
            <a:r>
              <a:rPr lang="es-AR" i="1" dirty="0" smtClean="0"/>
              <a:t> </a:t>
            </a:r>
            <a:r>
              <a:rPr lang="es-AR" i="1" dirty="0" err="1" smtClean="0"/>
              <a:t>them</a:t>
            </a:r>
            <a:r>
              <a:rPr lang="es-AR" i="1" dirty="0" smtClean="0"/>
              <a:t> </a:t>
            </a:r>
            <a:r>
              <a:rPr lang="es-AR" i="1" dirty="0" err="1" smtClean="0"/>
              <a:t>when</a:t>
            </a:r>
            <a:r>
              <a:rPr lang="es-AR" i="1" dirty="0" smtClean="0"/>
              <a:t> </a:t>
            </a:r>
            <a:r>
              <a:rPr lang="es-AR" i="1" dirty="0" err="1" smtClean="0"/>
              <a:t>asked</a:t>
            </a:r>
            <a:r>
              <a:rPr lang="es-AR" i="1" dirty="0" smtClean="0"/>
              <a:t> to do so. </a:t>
            </a:r>
            <a:r>
              <a:rPr lang="es-AR" i="1" dirty="0" err="1" smtClean="0"/>
              <a:t>The</a:t>
            </a:r>
            <a:r>
              <a:rPr lang="es-AR" i="1" dirty="0" smtClean="0"/>
              <a:t> </a:t>
            </a:r>
            <a:r>
              <a:rPr lang="es-AR" i="1" dirty="0" err="1" smtClean="0"/>
              <a:t>generator</a:t>
            </a:r>
            <a:r>
              <a:rPr lang="es-AR" i="1" dirty="0" smtClean="0"/>
              <a:t> </a:t>
            </a:r>
            <a:r>
              <a:rPr lang="es-AR" i="1" dirty="0" err="1" smtClean="0"/>
              <a:t>doesn’t</a:t>
            </a:r>
            <a:r>
              <a:rPr lang="es-AR" i="1" dirty="0" smtClean="0"/>
              <a:t> </a:t>
            </a:r>
            <a:r>
              <a:rPr lang="es-AR" i="1" dirty="0" err="1" smtClean="0"/>
              <a:t>restart</a:t>
            </a:r>
            <a:r>
              <a:rPr lang="es-AR" i="1" dirty="0" smtClean="0"/>
              <a:t>.</a:t>
            </a:r>
          </a:p>
          <a:p>
            <a:endParaRPr lang="en-US" i="1" dirty="0" smtClean="0"/>
          </a:p>
        </p:txBody>
      </p:sp>
    </p:spTree>
    <p:extLst>
      <p:ext uri="{BB962C8B-B14F-4D97-AF65-F5344CB8AC3E}">
        <p14:creationId xmlns:p14="http://schemas.microsoft.com/office/powerpoint/2010/main" val="36343028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Agenda</a:t>
            </a:r>
            <a:endParaRPr lang="es-AR" dirty="0"/>
          </a:p>
        </p:txBody>
      </p:sp>
      <p:sp>
        <p:nvSpPr>
          <p:cNvPr id="6" name="5 Marcador de contenido"/>
          <p:cNvSpPr>
            <a:spLocks noGrp="1"/>
          </p:cNvSpPr>
          <p:nvPr>
            <p:ph idx="1"/>
          </p:nvPr>
        </p:nvSpPr>
        <p:spPr/>
        <p:txBody>
          <a:bodyPr>
            <a:normAutofit fontScale="70000" lnSpcReduction="20000"/>
          </a:bodyPr>
          <a:lstStyle/>
          <a:p>
            <a:pPr marL="342900" indent="-342900">
              <a:buFont typeface="Arial" panose="020B0604020202020204" pitchFamily="34" charset="0"/>
              <a:buChar char="•"/>
            </a:pPr>
            <a:r>
              <a:rPr lang="es-AR" dirty="0" err="1" smtClean="0"/>
              <a:t>Strings</a:t>
            </a:r>
            <a:endParaRPr lang="es-AR" dirty="0" smtClean="0"/>
          </a:p>
          <a:p>
            <a:pPr marL="342900" indent="-342900">
              <a:buFont typeface="Arial" panose="020B0604020202020204" pitchFamily="34" charset="0"/>
              <a:buChar char="•"/>
            </a:pPr>
            <a:r>
              <a:rPr lang="es-AR" dirty="0" smtClean="0"/>
              <a:t>Set </a:t>
            </a:r>
            <a:r>
              <a:rPr lang="es-AR" dirty="0" err="1" smtClean="0"/>
              <a:t>Operations</a:t>
            </a:r>
            <a:endParaRPr lang="es-AR" dirty="0" smtClean="0"/>
          </a:p>
          <a:p>
            <a:pPr marL="342900" indent="-342900">
              <a:buFont typeface="Arial" panose="020B0604020202020204" pitchFamily="34" charset="0"/>
              <a:buChar char="•"/>
            </a:pPr>
            <a:r>
              <a:rPr lang="es-AR" dirty="0" err="1" smtClean="0"/>
              <a:t>Comprhension</a:t>
            </a:r>
            <a:endParaRPr lang="es-AR" dirty="0" smtClean="0"/>
          </a:p>
          <a:p>
            <a:pPr marL="342900" indent="-342900">
              <a:buFont typeface="Arial" panose="020B0604020202020204" pitchFamily="34" charset="0"/>
              <a:buChar char="•"/>
            </a:pPr>
            <a:r>
              <a:rPr lang="es-AR" dirty="0" err="1" smtClean="0"/>
              <a:t>Some</a:t>
            </a:r>
            <a:r>
              <a:rPr lang="es-AR" dirty="0" smtClean="0"/>
              <a:t> </a:t>
            </a:r>
            <a:r>
              <a:rPr lang="es-AR" dirty="0" err="1" smtClean="0"/>
              <a:t>builtins</a:t>
            </a:r>
            <a:endParaRPr lang="es-AR" dirty="0" smtClean="0"/>
          </a:p>
          <a:p>
            <a:pPr marL="342900" indent="-342900">
              <a:buFont typeface="Arial" panose="020B0604020202020204" pitchFamily="34" charset="0"/>
              <a:buChar char="•"/>
            </a:pPr>
            <a:r>
              <a:rPr lang="es-AR" dirty="0" smtClean="0"/>
              <a:t>*</a:t>
            </a:r>
            <a:r>
              <a:rPr lang="es-AR" dirty="0" err="1" smtClean="0"/>
              <a:t>args</a:t>
            </a:r>
            <a:r>
              <a:rPr lang="es-AR" dirty="0" smtClean="0"/>
              <a:t>, **</a:t>
            </a:r>
            <a:r>
              <a:rPr lang="es-AR" dirty="0" err="1" smtClean="0"/>
              <a:t>kwargs</a:t>
            </a:r>
            <a:endParaRPr lang="es-AR" dirty="0" smtClean="0"/>
          </a:p>
          <a:p>
            <a:pPr marL="342900" indent="-342900">
              <a:buFont typeface="Arial" panose="020B0604020202020204" pitchFamily="34" charset="0"/>
              <a:buChar char="•"/>
            </a:pPr>
            <a:r>
              <a:rPr lang="es-AR" dirty="0" err="1" smtClean="0"/>
              <a:t>Iterators</a:t>
            </a:r>
            <a:endParaRPr lang="es-AR" dirty="0" smtClean="0"/>
          </a:p>
          <a:p>
            <a:pPr marL="342900" indent="-342900">
              <a:buFont typeface="Arial" panose="020B0604020202020204" pitchFamily="34" charset="0"/>
              <a:buChar char="•"/>
            </a:pPr>
            <a:r>
              <a:rPr lang="es-AR" dirty="0" err="1" smtClean="0"/>
              <a:t>Generators</a:t>
            </a:r>
            <a:endParaRPr lang="es-AR" dirty="0" smtClean="0"/>
          </a:p>
          <a:p>
            <a:pPr marL="342900" indent="-342900">
              <a:buFont typeface="Arial" panose="020B0604020202020204" pitchFamily="34" charset="0"/>
              <a:buChar char="•"/>
            </a:pPr>
            <a:r>
              <a:rPr lang="es-AR" dirty="0" err="1" smtClean="0"/>
              <a:t>Closures</a:t>
            </a:r>
            <a:endParaRPr lang="es-AR" dirty="0" smtClean="0"/>
          </a:p>
          <a:p>
            <a:pPr marL="342900" indent="-342900">
              <a:buFont typeface="Arial" panose="020B0604020202020204" pitchFamily="34" charset="0"/>
              <a:buChar char="•"/>
            </a:pPr>
            <a:r>
              <a:rPr lang="es-AR" dirty="0" err="1" smtClean="0"/>
              <a:t>Decorators</a:t>
            </a:r>
            <a:endParaRPr lang="es-AR" dirty="0" smtClean="0"/>
          </a:p>
          <a:p>
            <a:pPr marL="342900" indent="-342900">
              <a:buFont typeface="Arial" panose="020B0604020202020204" pitchFamily="34" charset="0"/>
              <a:buChar char="•"/>
            </a:pPr>
            <a:r>
              <a:rPr lang="es-AR" dirty="0" err="1" smtClean="0"/>
              <a:t>Classes</a:t>
            </a:r>
            <a:r>
              <a:rPr lang="es-AR" dirty="0" smtClean="0"/>
              <a:t>: </a:t>
            </a:r>
            <a:r>
              <a:rPr lang="es-AR" dirty="0" err="1" smtClean="0"/>
              <a:t>inheritance</a:t>
            </a:r>
            <a:r>
              <a:rPr lang="es-AR" dirty="0" smtClean="0"/>
              <a:t>,  </a:t>
            </a:r>
            <a:r>
              <a:rPr lang="es-AR" dirty="0" err="1" smtClean="0"/>
              <a:t>attributes</a:t>
            </a:r>
            <a:r>
              <a:rPr lang="es-AR" dirty="0" smtClean="0"/>
              <a:t>, </a:t>
            </a:r>
            <a:r>
              <a:rPr lang="es-AR" dirty="0" err="1" smtClean="0"/>
              <a:t>methods</a:t>
            </a:r>
            <a:endParaRPr lang="es-AR" dirty="0" smtClean="0"/>
          </a:p>
          <a:p>
            <a:pPr marL="342900" indent="-342900">
              <a:buFont typeface="Arial" panose="020B0604020202020204" pitchFamily="34" charset="0"/>
              <a:buChar char="•"/>
            </a:pPr>
            <a:r>
              <a:rPr lang="es-AR" dirty="0"/>
              <a:t>GRASP</a:t>
            </a:r>
          </a:p>
          <a:p>
            <a:pPr marL="342900" indent="-342900">
              <a:buFont typeface="Arial" panose="020B0604020202020204" pitchFamily="34" charset="0"/>
              <a:buChar char="•"/>
            </a:pPr>
            <a:r>
              <a:rPr lang="es-AR" dirty="0" err="1"/>
              <a:t>GoF</a:t>
            </a:r>
            <a:r>
              <a:rPr lang="es-AR" dirty="0"/>
              <a:t> </a:t>
            </a:r>
            <a:r>
              <a:rPr lang="es-AR" dirty="0" err="1"/>
              <a:t>Design</a:t>
            </a:r>
            <a:r>
              <a:rPr lang="es-AR" dirty="0"/>
              <a:t> </a:t>
            </a:r>
            <a:r>
              <a:rPr lang="es-AR" dirty="0" err="1"/>
              <a:t>Patterns</a:t>
            </a:r>
            <a:r>
              <a:rPr lang="es-AR" dirty="0"/>
              <a:t>: Factory, </a:t>
            </a:r>
            <a:r>
              <a:rPr lang="es-AR" dirty="0" err="1"/>
              <a:t>Singleton</a:t>
            </a:r>
            <a:r>
              <a:rPr lang="es-AR" dirty="0"/>
              <a:t>, </a:t>
            </a:r>
            <a:r>
              <a:rPr lang="es-AR" dirty="0" err="1"/>
              <a:t>Facade</a:t>
            </a:r>
            <a:r>
              <a:rPr lang="es-AR" dirty="0" smtClean="0"/>
              <a:t>, </a:t>
            </a:r>
            <a:r>
              <a:rPr lang="es-AR" dirty="0" err="1"/>
              <a:t>Composite</a:t>
            </a:r>
            <a:r>
              <a:rPr lang="es-AR" dirty="0" smtClean="0"/>
              <a:t>, </a:t>
            </a:r>
            <a:r>
              <a:rPr lang="es-AR" dirty="0" err="1"/>
              <a:t>Observer</a:t>
            </a:r>
            <a:r>
              <a:rPr lang="es-AR" dirty="0"/>
              <a:t>,  </a:t>
            </a:r>
            <a:r>
              <a:rPr lang="es-AR" dirty="0" err="1" smtClean="0"/>
              <a:t>State</a:t>
            </a:r>
            <a:endParaRPr lang="es-AR" dirty="0"/>
          </a:p>
          <a:p>
            <a:pPr marL="342900" indent="-342900">
              <a:buFont typeface="Arial" panose="020B0604020202020204" pitchFamily="34" charset="0"/>
              <a:buChar char="•"/>
            </a:pPr>
            <a:r>
              <a:rPr lang="es-AR" dirty="0" err="1" smtClean="0"/>
              <a:t>Types</a:t>
            </a:r>
            <a:r>
              <a:rPr lang="es-AR" dirty="0" smtClean="0"/>
              <a:t> and </a:t>
            </a:r>
            <a:r>
              <a:rPr lang="es-AR" dirty="0" err="1" smtClean="0"/>
              <a:t>Objects</a:t>
            </a:r>
            <a:endParaRPr lang="es-AR" dirty="0" smtClean="0"/>
          </a:p>
          <a:p>
            <a:pPr marL="342900" indent="-342900">
              <a:buFont typeface="Arial" panose="020B0604020202020204" pitchFamily="34" charset="0"/>
              <a:buChar char="•"/>
            </a:pPr>
            <a:r>
              <a:rPr lang="es-AR" dirty="0" err="1" smtClean="0"/>
              <a:t>Metaclasses</a:t>
            </a:r>
            <a:endParaRPr lang="es-AR" dirty="0" smtClean="0"/>
          </a:p>
        </p:txBody>
      </p:sp>
    </p:spTree>
    <p:extLst>
      <p:ext uri="{BB962C8B-B14F-4D97-AF65-F5344CB8AC3E}">
        <p14:creationId xmlns:p14="http://schemas.microsoft.com/office/powerpoint/2010/main" val="40954144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GENERATORS</a:t>
            </a:r>
            <a:endParaRPr lang="es-AR" dirty="0"/>
          </a:p>
        </p:txBody>
      </p:sp>
      <p:sp>
        <p:nvSpPr>
          <p:cNvPr id="3" name="2 Marcador de contenido"/>
          <p:cNvSpPr>
            <a:spLocks noGrp="1"/>
          </p:cNvSpPr>
          <p:nvPr>
            <p:ph idx="1"/>
          </p:nvPr>
        </p:nvSpPr>
        <p:spPr/>
        <p:txBody>
          <a:bodyPr/>
          <a:lstStyle/>
          <a:p>
            <a:endParaRPr lang="es-AR" dirty="0"/>
          </a:p>
          <a:p>
            <a:endParaRPr lang="es-AR" dirty="0" smtClean="0"/>
          </a:p>
          <a:p>
            <a:endParaRPr lang="es-AR"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8662" y="1916832"/>
            <a:ext cx="6581775" cy="417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768549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Generator</a:t>
            </a:r>
            <a:r>
              <a:rPr lang="es-AR" dirty="0" smtClean="0"/>
              <a:t> </a:t>
            </a:r>
            <a:r>
              <a:rPr lang="es-AR" dirty="0" err="1" smtClean="0"/>
              <a:t>Expressions</a:t>
            </a:r>
            <a:endParaRPr lang="es-AR" dirty="0"/>
          </a:p>
        </p:txBody>
      </p:sp>
      <p:sp>
        <p:nvSpPr>
          <p:cNvPr id="3" name="2 Marcador de contenido"/>
          <p:cNvSpPr>
            <a:spLocks noGrp="1"/>
          </p:cNvSpPr>
          <p:nvPr>
            <p:ph idx="1"/>
          </p:nvPr>
        </p:nvSpPr>
        <p:spPr/>
        <p:txBody>
          <a:bodyPr/>
          <a:lstStyle/>
          <a:p>
            <a:pPr marL="342900" indent="-342900">
              <a:buFont typeface="Arial" panose="020B0604020202020204" pitchFamily="34" charset="0"/>
              <a:buChar char="•"/>
            </a:pPr>
            <a:r>
              <a:rPr lang="es-AR" dirty="0" err="1" smtClean="0"/>
              <a:t>It’s</a:t>
            </a:r>
            <a:r>
              <a:rPr lang="es-AR" dirty="0" smtClean="0"/>
              <a:t> </a:t>
            </a:r>
            <a:r>
              <a:rPr lang="es-AR" dirty="0" err="1" smtClean="0"/>
              <a:t>another</a:t>
            </a:r>
            <a:r>
              <a:rPr lang="es-AR" dirty="0" smtClean="0"/>
              <a:t> </a:t>
            </a:r>
            <a:r>
              <a:rPr lang="es-AR" dirty="0" err="1" smtClean="0"/>
              <a:t>way</a:t>
            </a:r>
            <a:r>
              <a:rPr lang="es-AR" dirty="0" smtClean="0"/>
              <a:t> of </a:t>
            </a:r>
            <a:r>
              <a:rPr lang="es-AR" dirty="0" err="1" smtClean="0"/>
              <a:t>creating</a:t>
            </a:r>
            <a:r>
              <a:rPr lang="es-AR" dirty="0" smtClean="0"/>
              <a:t> a </a:t>
            </a:r>
            <a:r>
              <a:rPr lang="es-AR" dirty="0" err="1" smtClean="0"/>
              <a:t>generator</a:t>
            </a:r>
            <a:r>
              <a:rPr lang="es-AR" dirty="0" smtClean="0"/>
              <a:t>.</a:t>
            </a:r>
          </a:p>
          <a:p>
            <a:pPr marL="342900" indent="-342900">
              <a:buFont typeface="Arial" panose="020B0604020202020204" pitchFamily="34" charset="0"/>
              <a:buChar char="•"/>
            </a:pPr>
            <a:r>
              <a:rPr lang="es-AR" dirty="0" err="1" smtClean="0"/>
              <a:t>The</a:t>
            </a:r>
            <a:r>
              <a:rPr lang="es-AR" dirty="0" smtClean="0"/>
              <a:t> </a:t>
            </a:r>
            <a:r>
              <a:rPr lang="es-AR" dirty="0" err="1" smtClean="0"/>
              <a:t>syntax</a:t>
            </a:r>
            <a:r>
              <a:rPr lang="es-AR" dirty="0" smtClean="0"/>
              <a:t> </a:t>
            </a:r>
            <a:r>
              <a:rPr lang="es-AR" dirty="0" err="1" smtClean="0"/>
              <a:t>is</a:t>
            </a:r>
            <a:r>
              <a:rPr lang="es-AR" dirty="0" smtClean="0"/>
              <a:t> </a:t>
            </a:r>
            <a:r>
              <a:rPr lang="es-AR" dirty="0" err="1" smtClean="0"/>
              <a:t>very</a:t>
            </a:r>
            <a:r>
              <a:rPr lang="es-AR" dirty="0" smtClean="0"/>
              <a:t> similar to </a:t>
            </a:r>
            <a:r>
              <a:rPr lang="es-AR" dirty="0" err="1" smtClean="0"/>
              <a:t>that</a:t>
            </a:r>
            <a:r>
              <a:rPr lang="es-AR" dirty="0" smtClean="0"/>
              <a:t> of a </a:t>
            </a:r>
            <a:r>
              <a:rPr lang="es-AR" dirty="0" err="1" smtClean="0"/>
              <a:t>list</a:t>
            </a:r>
            <a:r>
              <a:rPr lang="es-AR" dirty="0" smtClean="0"/>
              <a:t> </a:t>
            </a:r>
            <a:r>
              <a:rPr lang="es-AR" dirty="0" err="1" smtClean="0"/>
              <a:t>comprehension</a:t>
            </a:r>
            <a:endParaRPr lang="es-AR" dirty="0"/>
          </a:p>
          <a:p>
            <a:pPr marL="342900" indent="-342900">
              <a:buFont typeface="Arial" panose="020B0604020202020204" pitchFamily="34" charset="0"/>
              <a:buChar char="•"/>
            </a:pPr>
            <a:endParaRPr lang="es-AR" dirty="0" smtClean="0"/>
          </a:p>
          <a:p>
            <a:endParaRPr lang="es-AR" dirty="0"/>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207" y="3212976"/>
            <a:ext cx="8162925"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486983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Why</a:t>
            </a:r>
            <a:r>
              <a:rPr lang="es-AR" dirty="0" smtClean="0"/>
              <a:t> Use </a:t>
            </a:r>
            <a:r>
              <a:rPr lang="es-AR" dirty="0" err="1" smtClean="0"/>
              <a:t>generators</a:t>
            </a:r>
            <a:r>
              <a:rPr lang="es-AR" dirty="0"/>
              <a:t>?</a:t>
            </a:r>
          </a:p>
        </p:txBody>
      </p:sp>
      <p:sp>
        <p:nvSpPr>
          <p:cNvPr id="3" name="2 Marcador de contenido"/>
          <p:cNvSpPr>
            <a:spLocks noGrp="1"/>
          </p:cNvSpPr>
          <p:nvPr>
            <p:ph idx="1"/>
          </p:nvPr>
        </p:nvSpPr>
        <p:spPr/>
        <p:txBody>
          <a:bodyPr/>
          <a:lstStyle/>
          <a:p>
            <a:pPr marL="457200" indent="-457200">
              <a:buFont typeface="+mj-lt"/>
              <a:buAutoNum type="arabicPeriod"/>
            </a:pPr>
            <a:r>
              <a:rPr lang="es-AR" dirty="0" err="1" smtClean="0"/>
              <a:t>Far</a:t>
            </a:r>
            <a:r>
              <a:rPr lang="es-AR" dirty="0" smtClean="0"/>
              <a:t> </a:t>
            </a:r>
            <a:r>
              <a:rPr lang="es-AR" dirty="0" err="1" smtClean="0"/>
              <a:t>easier</a:t>
            </a:r>
            <a:r>
              <a:rPr lang="es-AR" dirty="0" smtClean="0"/>
              <a:t> to </a:t>
            </a:r>
            <a:r>
              <a:rPr lang="es-AR" dirty="0" err="1" smtClean="0"/>
              <a:t>implement</a:t>
            </a:r>
            <a:r>
              <a:rPr lang="es-AR" dirty="0" smtClean="0"/>
              <a:t> </a:t>
            </a:r>
            <a:r>
              <a:rPr lang="es-AR" dirty="0" err="1" smtClean="0"/>
              <a:t>than</a:t>
            </a:r>
            <a:r>
              <a:rPr lang="es-AR" dirty="0" smtClean="0"/>
              <a:t> </a:t>
            </a:r>
            <a:r>
              <a:rPr lang="es-AR" dirty="0" err="1" smtClean="0"/>
              <a:t>the</a:t>
            </a:r>
            <a:r>
              <a:rPr lang="es-AR" dirty="0" smtClean="0"/>
              <a:t> </a:t>
            </a:r>
            <a:r>
              <a:rPr lang="es-AR" dirty="0" err="1" smtClean="0"/>
              <a:t>iterator</a:t>
            </a:r>
            <a:r>
              <a:rPr lang="es-AR" dirty="0" smtClean="0"/>
              <a:t> </a:t>
            </a:r>
            <a:r>
              <a:rPr lang="es-AR" dirty="0" err="1" smtClean="0"/>
              <a:t>protocol</a:t>
            </a:r>
            <a:endParaRPr lang="es-AR" dirty="0" smtClean="0"/>
          </a:p>
          <a:p>
            <a:pPr marL="457200" indent="-457200">
              <a:buFont typeface="+mj-lt"/>
              <a:buAutoNum type="arabicPeriod"/>
            </a:pPr>
            <a:r>
              <a:rPr lang="es-AR" dirty="0" err="1" smtClean="0"/>
              <a:t>Memory</a:t>
            </a:r>
            <a:r>
              <a:rPr lang="es-AR" dirty="0" smtClean="0"/>
              <a:t> </a:t>
            </a:r>
            <a:r>
              <a:rPr lang="es-AR" dirty="0" err="1" smtClean="0"/>
              <a:t>Efficient</a:t>
            </a:r>
            <a:endParaRPr lang="es-AR" dirty="0" smtClean="0"/>
          </a:p>
          <a:p>
            <a:pPr marL="457200" indent="-457200">
              <a:buFont typeface="+mj-lt"/>
              <a:buAutoNum type="arabicPeriod"/>
            </a:pPr>
            <a:r>
              <a:rPr lang="es-AR" dirty="0" err="1" smtClean="0"/>
              <a:t>Represent</a:t>
            </a:r>
            <a:r>
              <a:rPr lang="es-AR" dirty="0" smtClean="0"/>
              <a:t> </a:t>
            </a:r>
            <a:r>
              <a:rPr lang="es-AR" dirty="0" err="1" smtClean="0"/>
              <a:t>Infinite</a:t>
            </a:r>
            <a:r>
              <a:rPr lang="es-AR" dirty="0" smtClean="0"/>
              <a:t> </a:t>
            </a:r>
            <a:r>
              <a:rPr lang="es-AR" dirty="0" err="1" smtClean="0"/>
              <a:t>Stream</a:t>
            </a:r>
            <a:endParaRPr lang="es-AR" dirty="0" smtClean="0"/>
          </a:p>
          <a:p>
            <a:pPr marL="457200" indent="-457200">
              <a:buFont typeface="+mj-lt"/>
              <a:buAutoNum type="arabicPeriod"/>
            </a:pPr>
            <a:endParaRPr lang="es-AR" dirty="0" smtClean="0"/>
          </a:p>
        </p:txBody>
      </p:sp>
    </p:spTree>
    <p:extLst>
      <p:ext uri="{BB962C8B-B14F-4D97-AF65-F5344CB8AC3E}">
        <p14:creationId xmlns:p14="http://schemas.microsoft.com/office/powerpoint/2010/main" val="41914165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Exercise</a:t>
            </a:r>
            <a:endParaRPr lang="es-AR" dirty="0"/>
          </a:p>
        </p:txBody>
      </p:sp>
      <p:sp>
        <p:nvSpPr>
          <p:cNvPr id="3" name="2 Marcador de contenido"/>
          <p:cNvSpPr>
            <a:spLocks noGrp="1"/>
          </p:cNvSpPr>
          <p:nvPr>
            <p:ph idx="1"/>
          </p:nvPr>
        </p:nvSpPr>
        <p:spPr/>
        <p:txBody>
          <a:bodyPr/>
          <a:lstStyle/>
          <a:p>
            <a:pPr marL="342900" indent="-342900">
              <a:buFont typeface="Arial" panose="020B0604020202020204" pitchFamily="34" charset="0"/>
              <a:buChar char="•"/>
            </a:pPr>
            <a:r>
              <a:rPr lang="es-AR" dirty="0" err="1" smtClean="0"/>
              <a:t>Create</a:t>
            </a:r>
            <a:r>
              <a:rPr lang="es-AR" dirty="0" smtClean="0"/>
              <a:t> a </a:t>
            </a:r>
            <a:r>
              <a:rPr lang="es-AR" dirty="0" err="1" smtClean="0"/>
              <a:t>generator</a:t>
            </a:r>
            <a:r>
              <a:rPr lang="es-AR" dirty="0" smtClean="0"/>
              <a:t> of </a:t>
            </a:r>
            <a:r>
              <a:rPr lang="es-AR" dirty="0" err="1" smtClean="0"/>
              <a:t>the</a:t>
            </a:r>
            <a:r>
              <a:rPr lang="es-AR" dirty="0" smtClean="0"/>
              <a:t> </a:t>
            </a:r>
            <a:r>
              <a:rPr lang="es-AR" dirty="0" err="1" smtClean="0"/>
              <a:t>fibanacci</a:t>
            </a:r>
            <a:r>
              <a:rPr lang="es-AR" dirty="0" smtClean="0"/>
              <a:t> </a:t>
            </a:r>
            <a:r>
              <a:rPr lang="es-AR" dirty="0" err="1" smtClean="0"/>
              <a:t>sequence</a:t>
            </a:r>
            <a:endParaRPr lang="es-AR" dirty="0"/>
          </a:p>
        </p:txBody>
      </p:sp>
    </p:spTree>
    <p:extLst>
      <p:ext uri="{BB962C8B-B14F-4D97-AF65-F5344CB8AC3E}">
        <p14:creationId xmlns:p14="http://schemas.microsoft.com/office/powerpoint/2010/main" val="260529912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Solution</a:t>
            </a:r>
            <a:endParaRPr lang="es-AR" dirty="0"/>
          </a:p>
        </p:txBody>
      </p:sp>
      <p:pic>
        <p:nvPicPr>
          <p:cNvPr id="15363"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916832"/>
            <a:ext cx="7620000" cy="1929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4077072"/>
            <a:ext cx="7632848"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941563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52718"/>
            <a:ext cx="6491064" cy="1371600"/>
          </a:xfrm>
        </p:spPr>
        <p:txBody>
          <a:bodyPr/>
          <a:lstStyle/>
          <a:p>
            <a:r>
              <a:rPr lang="es-AR" dirty="0" err="1" smtClean="0"/>
              <a:t>Closures</a:t>
            </a:r>
            <a:endParaRPr lang="es-AR" dirty="0"/>
          </a:p>
        </p:txBody>
      </p:sp>
      <p:sp>
        <p:nvSpPr>
          <p:cNvPr id="3" name="2 Marcador de contenido"/>
          <p:cNvSpPr>
            <a:spLocks noGrp="1"/>
          </p:cNvSpPr>
          <p:nvPr>
            <p:ph idx="1"/>
          </p:nvPr>
        </p:nvSpPr>
        <p:spPr/>
        <p:txBody>
          <a:bodyPr/>
          <a:lstStyle/>
          <a:p>
            <a:r>
              <a:rPr lang="es-AR" dirty="0" smtClean="0"/>
              <a:t>CLOSURE: </a:t>
            </a:r>
          </a:p>
          <a:p>
            <a:pPr marL="342900" indent="-342900">
              <a:buFont typeface="Arial" panose="020B0604020202020204" pitchFamily="34" charset="0"/>
              <a:buChar char="•"/>
            </a:pPr>
            <a:r>
              <a:rPr lang="es-AR" dirty="0" smtClean="0"/>
              <a:t>A </a:t>
            </a:r>
            <a:r>
              <a:rPr lang="es-AR" dirty="0" err="1" smtClean="0"/>
              <a:t>closure</a:t>
            </a:r>
            <a:r>
              <a:rPr lang="es-AR" dirty="0" smtClean="0"/>
              <a:t> </a:t>
            </a:r>
            <a:r>
              <a:rPr lang="es-AR" dirty="0" err="1" smtClean="0"/>
              <a:t>is</a:t>
            </a:r>
            <a:r>
              <a:rPr lang="es-AR" dirty="0" smtClean="0"/>
              <a:t> a </a:t>
            </a:r>
            <a:r>
              <a:rPr lang="es-AR" dirty="0" err="1" smtClean="0"/>
              <a:t>function</a:t>
            </a:r>
            <a:r>
              <a:rPr lang="es-AR" dirty="0" smtClean="0"/>
              <a:t> </a:t>
            </a:r>
            <a:r>
              <a:rPr lang="es-AR" dirty="0" err="1" smtClean="0"/>
              <a:t>that’s</a:t>
            </a:r>
            <a:r>
              <a:rPr lang="es-AR" dirty="0" smtClean="0"/>
              <a:t> </a:t>
            </a:r>
            <a:r>
              <a:rPr lang="es-AR" dirty="0" err="1" smtClean="0"/>
              <a:t>defined</a:t>
            </a:r>
            <a:r>
              <a:rPr lang="es-AR" dirty="0" smtClean="0"/>
              <a:t> </a:t>
            </a:r>
            <a:r>
              <a:rPr lang="es-AR" dirty="0" err="1" smtClean="0"/>
              <a:t>inside</a:t>
            </a:r>
            <a:r>
              <a:rPr lang="es-AR" dirty="0" smtClean="0"/>
              <a:t> </a:t>
            </a:r>
            <a:r>
              <a:rPr lang="es-AR" dirty="0" err="1" smtClean="0"/>
              <a:t>another</a:t>
            </a:r>
            <a:r>
              <a:rPr lang="es-AR" dirty="0" smtClean="0"/>
              <a:t> </a:t>
            </a:r>
            <a:r>
              <a:rPr lang="es-AR" dirty="0" err="1" smtClean="0"/>
              <a:t>function</a:t>
            </a:r>
            <a:r>
              <a:rPr lang="es-AR" dirty="0" smtClean="0"/>
              <a:t>, </a:t>
            </a:r>
            <a:r>
              <a:rPr lang="es-AR" dirty="0" err="1" smtClean="0"/>
              <a:t>but</a:t>
            </a:r>
            <a:r>
              <a:rPr lang="es-AR" dirty="0" smtClean="0"/>
              <a:t> </a:t>
            </a:r>
            <a:r>
              <a:rPr lang="es-AR" dirty="0" err="1" smtClean="0"/>
              <a:t>is</a:t>
            </a:r>
            <a:r>
              <a:rPr lang="es-AR" dirty="0" smtClean="0"/>
              <a:t> </a:t>
            </a:r>
            <a:r>
              <a:rPr lang="es-AR" dirty="0" err="1" smtClean="0"/>
              <a:t>then</a:t>
            </a:r>
            <a:r>
              <a:rPr lang="es-AR" dirty="0" smtClean="0"/>
              <a:t> </a:t>
            </a:r>
            <a:r>
              <a:rPr lang="es-AR" dirty="0" err="1" smtClean="0"/>
              <a:t>passed</a:t>
            </a:r>
            <a:r>
              <a:rPr lang="es-AR" dirty="0" smtClean="0"/>
              <a:t> </a:t>
            </a:r>
            <a:r>
              <a:rPr lang="es-AR" dirty="0" err="1" smtClean="0"/>
              <a:t>outside</a:t>
            </a:r>
            <a:r>
              <a:rPr lang="es-AR" dirty="0" smtClean="0"/>
              <a:t> </a:t>
            </a:r>
            <a:r>
              <a:rPr lang="es-AR" dirty="0" err="1" smtClean="0"/>
              <a:t>that</a:t>
            </a:r>
            <a:r>
              <a:rPr lang="es-AR" dirty="0" smtClean="0"/>
              <a:t> </a:t>
            </a:r>
            <a:r>
              <a:rPr lang="es-AR" dirty="0" err="1" smtClean="0"/>
              <a:t>function</a:t>
            </a:r>
            <a:r>
              <a:rPr lang="es-AR" dirty="0" smtClean="0"/>
              <a:t> </a:t>
            </a:r>
            <a:r>
              <a:rPr lang="es-AR" dirty="0" err="1" smtClean="0"/>
              <a:t>where</a:t>
            </a:r>
            <a:r>
              <a:rPr lang="es-AR" dirty="0" smtClean="0"/>
              <a:t> </a:t>
            </a:r>
            <a:r>
              <a:rPr lang="es-AR" dirty="0" err="1" smtClean="0"/>
              <a:t>it</a:t>
            </a:r>
            <a:r>
              <a:rPr lang="es-AR" dirty="0" smtClean="0"/>
              <a:t> can be </a:t>
            </a:r>
            <a:r>
              <a:rPr lang="es-AR" dirty="0" err="1" smtClean="0"/>
              <a:t>used</a:t>
            </a:r>
            <a:r>
              <a:rPr lang="es-AR" dirty="0" smtClean="0"/>
              <a:t> </a:t>
            </a:r>
            <a:r>
              <a:rPr lang="es-AR" dirty="0" err="1" smtClean="0"/>
              <a:t>by</a:t>
            </a:r>
            <a:r>
              <a:rPr lang="es-AR" dirty="0" smtClean="0"/>
              <a:t> </a:t>
            </a:r>
            <a:r>
              <a:rPr lang="es-AR" dirty="0" err="1" smtClean="0"/>
              <a:t>other</a:t>
            </a:r>
            <a:r>
              <a:rPr lang="es-AR" dirty="0" smtClean="0"/>
              <a:t> </a:t>
            </a:r>
            <a:r>
              <a:rPr lang="es-AR" dirty="0" err="1" smtClean="0"/>
              <a:t>code</a:t>
            </a:r>
            <a:r>
              <a:rPr lang="es-AR" dirty="0" smtClean="0"/>
              <a:t>.</a:t>
            </a:r>
          </a:p>
          <a:p>
            <a:pPr marL="342900" indent="-342900">
              <a:buFont typeface="Arial" panose="020B0604020202020204" pitchFamily="34" charset="0"/>
              <a:buChar char="•"/>
            </a:pPr>
            <a:r>
              <a:rPr lang="es-AR" dirty="0" err="1" smtClean="0"/>
              <a:t>When</a:t>
            </a:r>
            <a:r>
              <a:rPr lang="es-AR" dirty="0" smtClean="0"/>
              <a:t> to use a </a:t>
            </a:r>
            <a:r>
              <a:rPr lang="es-AR" dirty="0" err="1" smtClean="0"/>
              <a:t>closure</a:t>
            </a:r>
            <a:r>
              <a:rPr lang="es-AR" dirty="0" smtClean="0"/>
              <a:t>?</a:t>
            </a:r>
          </a:p>
          <a:p>
            <a:pPr marL="800100" lvl="1" indent="-342900"/>
            <a:r>
              <a:rPr lang="es-AR" dirty="0" err="1" smtClean="0"/>
              <a:t>When</a:t>
            </a:r>
            <a:r>
              <a:rPr lang="es-AR" dirty="0" smtClean="0"/>
              <a:t> </a:t>
            </a:r>
            <a:r>
              <a:rPr lang="es-AR" dirty="0" err="1" smtClean="0"/>
              <a:t>you</a:t>
            </a:r>
            <a:r>
              <a:rPr lang="es-AR" dirty="0" smtClean="0"/>
              <a:t> </a:t>
            </a:r>
            <a:r>
              <a:rPr lang="es-AR" dirty="0" err="1" smtClean="0"/>
              <a:t>need</a:t>
            </a:r>
            <a:r>
              <a:rPr lang="es-AR" dirty="0" smtClean="0"/>
              <a:t> to </a:t>
            </a:r>
            <a:r>
              <a:rPr lang="es-AR" dirty="0" err="1" smtClean="0"/>
              <a:t>write</a:t>
            </a:r>
            <a:r>
              <a:rPr lang="es-AR" dirty="0" smtClean="0"/>
              <a:t> a </a:t>
            </a:r>
            <a:r>
              <a:rPr lang="es-AR" dirty="0" err="1" smtClean="0"/>
              <a:t>complicated</a:t>
            </a:r>
            <a:r>
              <a:rPr lang="es-AR" dirty="0" smtClean="0"/>
              <a:t> </a:t>
            </a:r>
            <a:r>
              <a:rPr lang="es-AR" dirty="0" err="1" smtClean="0"/>
              <a:t>generator</a:t>
            </a:r>
            <a:r>
              <a:rPr lang="es-AR" dirty="0" smtClean="0"/>
              <a:t>.</a:t>
            </a:r>
          </a:p>
          <a:p>
            <a:pPr marL="800100" lvl="1" indent="-342900"/>
            <a:r>
              <a:rPr lang="es-AR" dirty="0" err="1" smtClean="0"/>
              <a:t>Monkey</a:t>
            </a:r>
            <a:r>
              <a:rPr lang="es-AR" dirty="0" smtClean="0"/>
              <a:t> </a:t>
            </a:r>
            <a:r>
              <a:rPr lang="es-AR" dirty="0" err="1" smtClean="0"/>
              <a:t>patch</a:t>
            </a:r>
            <a:r>
              <a:rPr lang="es-AR" dirty="0" smtClean="0"/>
              <a:t> a </a:t>
            </a:r>
            <a:r>
              <a:rPr lang="es-AR" dirty="0" err="1" smtClean="0"/>
              <a:t>function</a:t>
            </a:r>
            <a:r>
              <a:rPr lang="es-AR" dirty="0" smtClean="0"/>
              <a:t> </a:t>
            </a:r>
            <a:r>
              <a:rPr lang="es-AR" dirty="0" err="1" smtClean="0"/>
              <a:t>you</a:t>
            </a:r>
            <a:r>
              <a:rPr lang="es-AR" dirty="0" smtClean="0"/>
              <a:t> </a:t>
            </a:r>
            <a:r>
              <a:rPr lang="es-AR" dirty="0" err="1" smtClean="0"/>
              <a:t>can’t</a:t>
            </a:r>
            <a:r>
              <a:rPr lang="es-AR" dirty="0" smtClean="0"/>
              <a:t> </a:t>
            </a:r>
            <a:r>
              <a:rPr lang="es-AR" dirty="0" err="1" smtClean="0"/>
              <a:t>change</a:t>
            </a:r>
            <a:r>
              <a:rPr lang="es-AR" dirty="0" smtClean="0"/>
              <a:t>.</a:t>
            </a:r>
          </a:p>
          <a:p>
            <a:pPr marL="800100" lvl="1" indent="-342900"/>
            <a:r>
              <a:rPr lang="es-AR" dirty="0" err="1" smtClean="0"/>
              <a:t>Dynamically</a:t>
            </a:r>
            <a:r>
              <a:rPr lang="es-AR" dirty="0" smtClean="0"/>
              <a:t> </a:t>
            </a:r>
            <a:r>
              <a:rPr lang="es-AR" dirty="0" err="1" smtClean="0"/>
              <a:t>build</a:t>
            </a:r>
            <a:r>
              <a:rPr lang="es-AR" dirty="0" smtClean="0"/>
              <a:t> </a:t>
            </a:r>
            <a:r>
              <a:rPr lang="es-AR" dirty="0" err="1" smtClean="0"/>
              <a:t>behavior</a:t>
            </a:r>
            <a:r>
              <a:rPr lang="es-AR" dirty="0" smtClean="0"/>
              <a:t> </a:t>
            </a:r>
            <a:r>
              <a:rPr lang="es-AR" dirty="0" err="1" smtClean="0"/>
              <a:t>by</a:t>
            </a:r>
            <a:r>
              <a:rPr lang="es-AR" dirty="0" smtClean="0"/>
              <a:t> “</a:t>
            </a:r>
            <a:r>
              <a:rPr lang="es-AR" dirty="0" err="1" smtClean="0"/>
              <a:t>stacking</a:t>
            </a:r>
            <a:r>
              <a:rPr lang="es-AR" dirty="0" smtClean="0"/>
              <a:t>” </a:t>
            </a:r>
            <a:r>
              <a:rPr lang="es-AR" dirty="0" err="1" smtClean="0"/>
              <a:t>functions</a:t>
            </a:r>
            <a:r>
              <a:rPr lang="es-AR" dirty="0" smtClean="0"/>
              <a:t>. (</a:t>
            </a:r>
            <a:r>
              <a:rPr lang="es-AR" dirty="0" err="1" smtClean="0"/>
              <a:t>Decorator</a:t>
            </a:r>
            <a:r>
              <a:rPr lang="es-AR" dirty="0" smtClean="0"/>
              <a:t>  </a:t>
            </a:r>
            <a:r>
              <a:rPr lang="es-AR" dirty="0" err="1" smtClean="0"/>
              <a:t>Design</a:t>
            </a:r>
            <a:r>
              <a:rPr lang="es-AR" dirty="0" smtClean="0"/>
              <a:t> </a:t>
            </a:r>
            <a:r>
              <a:rPr lang="es-AR" dirty="0" err="1" smtClean="0"/>
              <a:t>Pattern</a:t>
            </a:r>
            <a:r>
              <a:rPr lang="es-AR" dirty="0" smtClean="0"/>
              <a:t>)</a:t>
            </a:r>
            <a:endParaRPr lang="es-AR" dirty="0"/>
          </a:p>
        </p:txBody>
      </p:sp>
    </p:spTree>
    <p:extLst>
      <p:ext uri="{BB962C8B-B14F-4D97-AF65-F5344CB8AC3E}">
        <p14:creationId xmlns:p14="http://schemas.microsoft.com/office/powerpoint/2010/main" val="9230423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Closure</a:t>
            </a:r>
            <a:r>
              <a:rPr lang="es-AR" dirty="0" smtClean="0"/>
              <a:t> </a:t>
            </a:r>
            <a:r>
              <a:rPr lang="es-AR" dirty="0" err="1" smtClean="0"/>
              <a:t>Example</a:t>
            </a:r>
            <a:endParaRPr lang="es-AR" dirty="0"/>
          </a:p>
        </p:txBody>
      </p:sp>
      <p:pic>
        <p:nvPicPr>
          <p:cNvPr id="4"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2636912"/>
            <a:ext cx="7391400" cy="2200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921856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52718"/>
            <a:ext cx="6563072" cy="1371600"/>
          </a:xfrm>
        </p:spPr>
        <p:txBody>
          <a:bodyPr/>
          <a:lstStyle/>
          <a:p>
            <a:r>
              <a:rPr lang="es-AR" dirty="0" err="1" smtClean="0"/>
              <a:t>Decorators</a:t>
            </a:r>
            <a:endParaRPr lang="es-AR" dirty="0"/>
          </a:p>
        </p:txBody>
      </p:sp>
      <p:sp>
        <p:nvSpPr>
          <p:cNvPr id="3" name="2 Marcador de contenido"/>
          <p:cNvSpPr>
            <a:spLocks noGrp="1"/>
          </p:cNvSpPr>
          <p:nvPr>
            <p:ph idx="1"/>
          </p:nvPr>
        </p:nvSpPr>
        <p:spPr/>
        <p:txBody>
          <a:bodyPr/>
          <a:lstStyle/>
          <a:p>
            <a:pPr marL="342900" indent="-342900">
              <a:buFont typeface="Arial" panose="020B0604020202020204" pitchFamily="34" charset="0"/>
              <a:buChar char="•"/>
            </a:pPr>
            <a:r>
              <a:rPr lang="en-US" dirty="0" smtClean="0"/>
              <a:t>Decorators </a:t>
            </a:r>
            <a:r>
              <a:rPr lang="en-US" dirty="0"/>
              <a:t>allow you to weave functionality into your existing code without actually modifying it. </a:t>
            </a:r>
            <a:endParaRPr lang="en-US" dirty="0" smtClean="0"/>
          </a:p>
          <a:p>
            <a:pPr marL="342900" indent="-342900">
              <a:buFont typeface="Arial" panose="020B0604020202020204" pitchFamily="34" charset="0"/>
              <a:buChar char="•"/>
            </a:pPr>
            <a:r>
              <a:rPr lang="es-AR" dirty="0" smtClean="0"/>
              <a:t>A </a:t>
            </a:r>
            <a:r>
              <a:rPr lang="es-AR" dirty="0" err="1" smtClean="0"/>
              <a:t>Decorator</a:t>
            </a:r>
            <a:r>
              <a:rPr lang="es-AR" dirty="0" smtClean="0"/>
              <a:t> </a:t>
            </a:r>
            <a:r>
              <a:rPr lang="es-AR" dirty="0" err="1" smtClean="0"/>
              <a:t>takes</a:t>
            </a:r>
            <a:r>
              <a:rPr lang="es-AR" dirty="0" smtClean="0"/>
              <a:t> a </a:t>
            </a:r>
            <a:r>
              <a:rPr lang="es-AR" dirty="0" err="1" smtClean="0"/>
              <a:t>function</a:t>
            </a:r>
            <a:r>
              <a:rPr lang="es-AR" dirty="0" smtClean="0"/>
              <a:t> as </a:t>
            </a:r>
            <a:r>
              <a:rPr lang="es-AR" dirty="0" err="1" smtClean="0"/>
              <a:t>argument</a:t>
            </a:r>
            <a:r>
              <a:rPr lang="es-AR" dirty="0" smtClean="0"/>
              <a:t> and </a:t>
            </a:r>
            <a:r>
              <a:rPr lang="es-AR" dirty="0" err="1" smtClean="0"/>
              <a:t>returns</a:t>
            </a:r>
            <a:r>
              <a:rPr lang="es-AR" dirty="0" smtClean="0"/>
              <a:t> </a:t>
            </a:r>
            <a:r>
              <a:rPr lang="es-AR" dirty="0" err="1" smtClean="0"/>
              <a:t>replacement</a:t>
            </a:r>
            <a:r>
              <a:rPr lang="es-AR" dirty="0" smtClean="0"/>
              <a:t> </a:t>
            </a:r>
            <a:r>
              <a:rPr lang="es-AR" dirty="0" err="1" smtClean="0"/>
              <a:t>function</a:t>
            </a:r>
            <a:endParaRPr lang="es-AR" dirty="0"/>
          </a:p>
          <a:p>
            <a:pPr marL="342900" indent="-342900">
              <a:buFont typeface="Arial" panose="020B0604020202020204" pitchFamily="34" charset="0"/>
              <a:buChar char="•"/>
            </a:pPr>
            <a:endParaRPr lang="es-AR"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3573016"/>
            <a:ext cx="6324600" cy="2857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8416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Example</a:t>
            </a:r>
            <a:endParaRPr lang="es-AR"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729421"/>
            <a:ext cx="6391275" cy="441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79332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Exercise</a:t>
            </a:r>
            <a:endParaRPr lang="es-AR" dirty="0"/>
          </a:p>
        </p:txBody>
      </p:sp>
      <p:sp>
        <p:nvSpPr>
          <p:cNvPr id="3" name="2 Marcador de contenido"/>
          <p:cNvSpPr>
            <a:spLocks noGrp="1"/>
          </p:cNvSpPr>
          <p:nvPr>
            <p:ph idx="1"/>
          </p:nvPr>
        </p:nvSpPr>
        <p:spPr/>
        <p:txBody>
          <a:bodyPr/>
          <a:lstStyle/>
          <a:p>
            <a:pPr marL="342900" indent="-342900">
              <a:buFont typeface="Arial" panose="020B0604020202020204" pitchFamily="34" charset="0"/>
              <a:buChar char="•"/>
            </a:pPr>
            <a:r>
              <a:rPr lang="en-US" dirty="0" smtClean="0"/>
              <a:t>Create a generator able to generate all positive integers</a:t>
            </a:r>
          </a:p>
          <a:p>
            <a:pPr marL="342900" indent="-342900">
              <a:buFont typeface="Arial" panose="020B0604020202020204" pitchFamily="34" charset="0"/>
              <a:buChar char="•"/>
            </a:pPr>
            <a:r>
              <a:rPr lang="en-US" dirty="0" smtClean="0"/>
              <a:t>Create a wrapper over the generator (using a decorator) to only return prime numbers</a:t>
            </a:r>
          </a:p>
        </p:txBody>
      </p:sp>
    </p:spTree>
    <p:extLst>
      <p:ext uri="{BB962C8B-B14F-4D97-AF65-F5344CB8AC3E}">
        <p14:creationId xmlns:p14="http://schemas.microsoft.com/office/powerpoint/2010/main" val="23538993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Strings</a:t>
            </a:r>
            <a:endParaRPr lang="es-AR" dirty="0"/>
          </a:p>
        </p:txBody>
      </p:sp>
      <p:sp>
        <p:nvSpPr>
          <p:cNvPr id="3" name="2 Marcador de contenido"/>
          <p:cNvSpPr>
            <a:spLocks noGrp="1"/>
          </p:cNvSpPr>
          <p:nvPr>
            <p:ph idx="1"/>
          </p:nvPr>
        </p:nvSpPr>
        <p:spPr/>
        <p:txBody>
          <a:bodyPr/>
          <a:lstStyle/>
          <a:p>
            <a:pPr marL="342900" indent="-342900">
              <a:buFont typeface="Arial" panose="020B0604020202020204" pitchFamily="34" charset="0"/>
              <a:buChar char="•"/>
            </a:pPr>
            <a:r>
              <a:rPr lang="es-AR" dirty="0" smtClean="0"/>
              <a:t>A </a:t>
            </a:r>
            <a:r>
              <a:rPr lang="es-AR" dirty="0" err="1" smtClean="0"/>
              <a:t>string</a:t>
            </a:r>
            <a:r>
              <a:rPr lang="es-AR" dirty="0" smtClean="0"/>
              <a:t> </a:t>
            </a:r>
            <a:r>
              <a:rPr lang="es-AR" dirty="0" err="1" smtClean="0"/>
              <a:t>is</a:t>
            </a:r>
            <a:r>
              <a:rPr lang="es-AR" dirty="0" smtClean="0"/>
              <a:t> </a:t>
            </a:r>
            <a:r>
              <a:rPr lang="es-AR" dirty="0" err="1" smtClean="0"/>
              <a:t>an</a:t>
            </a:r>
            <a:r>
              <a:rPr lang="es-AR" dirty="0" smtClean="0"/>
              <a:t> </a:t>
            </a:r>
            <a:r>
              <a:rPr lang="es-AR" b="0" i="1" u="sng" dirty="0" err="1" smtClean="0"/>
              <a:t>inmmutable</a:t>
            </a:r>
            <a:r>
              <a:rPr lang="es-AR" b="0" i="1" u="sng" dirty="0" smtClean="0"/>
              <a:t> </a:t>
            </a:r>
            <a:r>
              <a:rPr lang="es-AR" dirty="0" err="1" smtClean="0"/>
              <a:t>sequence</a:t>
            </a:r>
            <a:r>
              <a:rPr lang="es-AR" dirty="0" smtClean="0"/>
              <a:t> of </a:t>
            </a:r>
            <a:r>
              <a:rPr lang="es-AR" dirty="0" err="1" smtClean="0"/>
              <a:t>one-character</a:t>
            </a:r>
            <a:r>
              <a:rPr lang="es-AR" dirty="0" smtClean="0"/>
              <a:t> </a:t>
            </a:r>
            <a:r>
              <a:rPr lang="es-AR" dirty="0" err="1" smtClean="0"/>
              <a:t>strings</a:t>
            </a:r>
            <a:r>
              <a:rPr lang="es-AR" dirty="0" smtClean="0"/>
              <a:t>.</a:t>
            </a:r>
          </a:p>
          <a:p>
            <a:pPr marL="342900" indent="-342900">
              <a:buFont typeface="Arial" panose="020B0604020202020204" pitchFamily="34" charset="0"/>
              <a:buChar char="•"/>
            </a:pPr>
            <a:endParaRPr lang="es-AR" dirty="0" smtClean="0"/>
          </a:p>
          <a:p>
            <a:pPr marL="800100" lvl="1" indent="-342900"/>
            <a:endParaRPr lang="es-AR" dirty="0" smtClean="0"/>
          </a:p>
          <a:p>
            <a:pPr marL="800100" lvl="1" indent="-342900"/>
            <a:endParaRPr lang="es-AR" dirty="0"/>
          </a:p>
          <a:p>
            <a:pPr marL="800100" lvl="1" indent="-342900"/>
            <a:endParaRPr lang="es-AR" dirty="0" smtClean="0"/>
          </a:p>
          <a:p>
            <a:pPr marL="800100" lvl="1" indent="-342900"/>
            <a:endParaRPr lang="es-AR" dirty="0"/>
          </a:p>
          <a:p>
            <a:pPr marL="800100" lvl="1" indent="-342900"/>
            <a:endParaRPr lang="es-AR" dirty="0"/>
          </a:p>
          <a:p>
            <a:pPr marL="800100" lvl="1" indent="-342900"/>
            <a:endParaRPr lang="es-AR"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270931"/>
            <a:ext cx="6238875" cy="32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4490" y="3140968"/>
            <a:ext cx="6336704" cy="1362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2830428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Solution</a:t>
            </a:r>
            <a:endParaRPr lang="es-AR" dirty="0"/>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5576" y="1700808"/>
            <a:ext cx="6587012" cy="4373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964254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Currying</a:t>
            </a:r>
            <a:endParaRPr lang="es-AR" dirty="0"/>
          </a:p>
        </p:txBody>
      </p:sp>
      <p:sp>
        <p:nvSpPr>
          <p:cNvPr id="3" name="2 Marcador de contenido"/>
          <p:cNvSpPr>
            <a:spLocks noGrp="1"/>
          </p:cNvSpPr>
          <p:nvPr>
            <p:ph idx="1"/>
          </p:nvPr>
        </p:nvSpPr>
        <p:spPr/>
        <p:txBody>
          <a:bodyPr/>
          <a:lstStyle/>
          <a:p>
            <a:r>
              <a:rPr lang="es-AR" dirty="0" err="1" smtClean="0"/>
              <a:t>Currying</a:t>
            </a:r>
            <a:r>
              <a:rPr lang="es-AR" dirty="0" smtClean="0"/>
              <a:t> </a:t>
            </a:r>
            <a:r>
              <a:rPr lang="es-AR" dirty="0" err="1" smtClean="0"/>
              <a:t>is</a:t>
            </a:r>
            <a:r>
              <a:rPr lang="es-AR" dirty="0" smtClean="0"/>
              <a:t> </a:t>
            </a:r>
            <a:r>
              <a:rPr lang="es-AR" dirty="0" err="1" smtClean="0"/>
              <a:t>the</a:t>
            </a:r>
            <a:r>
              <a:rPr lang="es-AR" dirty="0" smtClean="0"/>
              <a:t> </a:t>
            </a:r>
            <a:r>
              <a:rPr lang="es-AR" dirty="0" err="1" smtClean="0"/>
              <a:t>technique</a:t>
            </a:r>
            <a:r>
              <a:rPr lang="es-AR" dirty="0" smtClean="0"/>
              <a:t> of </a:t>
            </a:r>
            <a:r>
              <a:rPr lang="es-AR" dirty="0" err="1" smtClean="0"/>
              <a:t>translating</a:t>
            </a:r>
            <a:r>
              <a:rPr lang="es-AR" dirty="0" smtClean="0"/>
              <a:t> </a:t>
            </a:r>
            <a:r>
              <a:rPr lang="es-AR" dirty="0" err="1" smtClean="0"/>
              <a:t>the</a:t>
            </a:r>
            <a:r>
              <a:rPr lang="es-AR" dirty="0" smtClean="0"/>
              <a:t> </a:t>
            </a:r>
            <a:r>
              <a:rPr lang="es-AR" dirty="0" err="1" smtClean="0"/>
              <a:t>evaluation</a:t>
            </a:r>
            <a:r>
              <a:rPr lang="es-AR" dirty="0" smtClean="0"/>
              <a:t> of a </a:t>
            </a:r>
            <a:r>
              <a:rPr lang="es-AR" dirty="0" err="1" smtClean="0"/>
              <a:t>function</a:t>
            </a:r>
            <a:r>
              <a:rPr lang="es-AR" dirty="0" smtClean="0"/>
              <a:t> </a:t>
            </a:r>
            <a:r>
              <a:rPr lang="es-AR" dirty="0" err="1" smtClean="0"/>
              <a:t>that</a:t>
            </a:r>
            <a:r>
              <a:rPr lang="es-AR" dirty="0" smtClean="0"/>
              <a:t> </a:t>
            </a:r>
            <a:r>
              <a:rPr lang="es-AR" dirty="0" err="1" smtClean="0"/>
              <a:t>takes</a:t>
            </a:r>
            <a:r>
              <a:rPr lang="es-AR" dirty="0" smtClean="0"/>
              <a:t> </a:t>
            </a:r>
            <a:r>
              <a:rPr lang="es-AR" dirty="0" err="1" smtClean="0"/>
              <a:t>multiple</a:t>
            </a:r>
            <a:r>
              <a:rPr lang="es-AR" dirty="0" smtClean="0"/>
              <a:t> </a:t>
            </a:r>
            <a:r>
              <a:rPr lang="es-AR" dirty="0" err="1" smtClean="0"/>
              <a:t>arguments</a:t>
            </a:r>
            <a:r>
              <a:rPr lang="es-AR" dirty="0" smtClean="0"/>
              <a:t> </a:t>
            </a:r>
            <a:r>
              <a:rPr lang="es-AR" dirty="0" err="1" smtClean="0"/>
              <a:t>into</a:t>
            </a:r>
            <a:r>
              <a:rPr lang="es-AR" dirty="0" smtClean="0"/>
              <a:t> </a:t>
            </a:r>
            <a:r>
              <a:rPr lang="es-AR" dirty="0" err="1" smtClean="0"/>
              <a:t>evaluating</a:t>
            </a:r>
            <a:r>
              <a:rPr lang="es-AR" dirty="0" smtClean="0"/>
              <a:t> a </a:t>
            </a:r>
            <a:r>
              <a:rPr lang="es-AR" dirty="0" err="1" smtClean="0"/>
              <a:t>sequence</a:t>
            </a:r>
            <a:r>
              <a:rPr lang="es-AR" dirty="0" smtClean="0"/>
              <a:t> of </a:t>
            </a:r>
            <a:r>
              <a:rPr lang="es-AR" dirty="0" err="1" smtClean="0"/>
              <a:t>functions</a:t>
            </a:r>
            <a:r>
              <a:rPr lang="es-AR" dirty="0" smtClean="0"/>
              <a:t>, </a:t>
            </a:r>
            <a:r>
              <a:rPr lang="es-AR" dirty="0" err="1" smtClean="0"/>
              <a:t>each</a:t>
            </a:r>
            <a:r>
              <a:rPr lang="es-AR" dirty="0" smtClean="0"/>
              <a:t> </a:t>
            </a:r>
            <a:r>
              <a:rPr lang="es-AR" dirty="0" err="1" smtClean="0"/>
              <a:t>with</a:t>
            </a:r>
            <a:r>
              <a:rPr lang="es-AR" dirty="0" smtClean="0"/>
              <a:t> a single </a:t>
            </a:r>
            <a:r>
              <a:rPr lang="es-AR" dirty="0" err="1" smtClean="0"/>
              <a:t>argument</a:t>
            </a:r>
            <a:r>
              <a:rPr lang="es-AR" dirty="0" smtClean="0"/>
              <a:t> (</a:t>
            </a:r>
            <a:r>
              <a:rPr lang="es-AR" dirty="0" err="1" smtClean="0"/>
              <a:t>partial</a:t>
            </a:r>
            <a:r>
              <a:rPr lang="es-AR" dirty="0" smtClean="0"/>
              <a:t> </a:t>
            </a:r>
            <a:r>
              <a:rPr lang="es-AR" dirty="0" err="1" smtClean="0"/>
              <a:t>application</a:t>
            </a:r>
            <a:r>
              <a:rPr lang="es-AR" dirty="0" smtClean="0"/>
              <a:t>).</a:t>
            </a:r>
          </a:p>
          <a:p>
            <a:endParaRPr lang="es-AR"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3460051"/>
            <a:ext cx="7620000" cy="24093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0365100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098" name="Picture 2" descr="https://cdn.tutsplus.com/gamedev/authors/legacy/Steven%20Lambert/2012/10/28/object-oriented-programming-gamedev.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5178" y="1349225"/>
            <a:ext cx="4536504" cy="4536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870345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What</a:t>
            </a:r>
            <a:r>
              <a:rPr lang="es-AR" dirty="0" smtClean="0"/>
              <a:t> </a:t>
            </a:r>
            <a:r>
              <a:rPr lang="es-AR" dirty="0" err="1" smtClean="0"/>
              <a:t>is</a:t>
            </a:r>
            <a:r>
              <a:rPr lang="es-AR" dirty="0" smtClean="0"/>
              <a:t> OOP?</a:t>
            </a:r>
            <a:endParaRPr lang="es-AR" dirty="0"/>
          </a:p>
        </p:txBody>
      </p:sp>
      <p:sp>
        <p:nvSpPr>
          <p:cNvPr id="3" name="2 Marcador de contenido"/>
          <p:cNvSpPr>
            <a:spLocks noGrp="1"/>
          </p:cNvSpPr>
          <p:nvPr>
            <p:ph idx="1"/>
          </p:nvPr>
        </p:nvSpPr>
        <p:spPr/>
        <p:txBody>
          <a:bodyPr/>
          <a:lstStyle/>
          <a:p>
            <a:pPr marL="342900" indent="-342900">
              <a:buFont typeface="Arial" panose="020B0604020202020204" pitchFamily="34" charset="0"/>
              <a:buChar char="•"/>
            </a:pPr>
            <a:r>
              <a:rPr lang="es-AR" dirty="0" err="1" smtClean="0"/>
              <a:t>Everithing</a:t>
            </a:r>
            <a:r>
              <a:rPr lang="es-AR" dirty="0" smtClean="0"/>
              <a:t> </a:t>
            </a:r>
            <a:r>
              <a:rPr lang="es-AR" dirty="0" err="1" smtClean="0"/>
              <a:t>is</a:t>
            </a:r>
            <a:r>
              <a:rPr lang="es-AR" dirty="0" smtClean="0"/>
              <a:t> </a:t>
            </a:r>
            <a:r>
              <a:rPr lang="es-AR" dirty="0" err="1" smtClean="0"/>
              <a:t>an</a:t>
            </a:r>
            <a:r>
              <a:rPr lang="es-AR" dirty="0" smtClean="0"/>
              <a:t> </a:t>
            </a:r>
            <a:r>
              <a:rPr lang="es-AR" dirty="0" err="1" smtClean="0"/>
              <a:t>object</a:t>
            </a:r>
            <a:endParaRPr lang="es-AR" dirty="0" smtClean="0"/>
          </a:p>
          <a:p>
            <a:pPr marL="342900" indent="-342900">
              <a:buFont typeface="Arial" panose="020B0604020202020204" pitchFamily="34" charset="0"/>
              <a:buChar char="•"/>
            </a:pPr>
            <a:r>
              <a:rPr lang="es-AR" dirty="0" err="1" smtClean="0"/>
              <a:t>Computation</a:t>
            </a:r>
            <a:r>
              <a:rPr lang="es-AR" dirty="0" smtClean="0"/>
              <a:t> </a:t>
            </a:r>
            <a:r>
              <a:rPr lang="es-AR" dirty="0" err="1" smtClean="0"/>
              <a:t>is</a:t>
            </a:r>
            <a:r>
              <a:rPr lang="es-AR" dirty="0" smtClean="0"/>
              <a:t> </a:t>
            </a:r>
            <a:r>
              <a:rPr lang="es-AR" dirty="0" err="1" smtClean="0"/>
              <a:t>performed</a:t>
            </a:r>
            <a:r>
              <a:rPr lang="es-AR" dirty="0" smtClean="0"/>
              <a:t> </a:t>
            </a:r>
            <a:r>
              <a:rPr lang="es-AR" dirty="0" err="1" smtClean="0"/>
              <a:t>by</a:t>
            </a:r>
            <a:r>
              <a:rPr lang="es-AR" dirty="0" smtClean="0"/>
              <a:t> </a:t>
            </a:r>
            <a:r>
              <a:rPr lang="es-AR" dirty="0" err="1" smtClean="0"/>
              <a:t>objects</a:t>
            </a:r>
            <a:r>
              <a:rPr lang="es-AR" dirty="0" smtClean="0"/>
              <a:t> </a:t>
            </a:r>
            <a:r>
              <a:rPr lang="es-AR" dirty="0" err="1" smtClean="0"/>
              <a:t>communicating</a:t>
            </a:r>
            <a:r>
              <a:rPr lang="es-AR" dirty="0" smtClean="0"/>
              <a:t> </a:t>
            </a:r>
            <a:r>
              <a:rPr lang="es-AR" dirty="0" err="1" smtClean="0"/>
              <a:t>with</a:t>
            </a:r>
            <a:r>
              <a:rPr lang="es-AR" dirty="0" smtClean="0"/>
              <a:t> </a:t>
            </a:r>
            <a:r>
              <a:rPr lang="es-AR" dirty="0" err="1" smtClean="0"/>
              <a:t>each</a:t>
            </a:r>
            <a:r>
              <a:rPr lang="es-AR" dirty="0" smtClean="0"/>
              <a:t> </a:t>
            </a:r>
            <a:r>
              <a:rPr lang="es-AR" dirty="0" err="1" smtClean="0"/>
              <a:t>other</a:t>
            </a:r>
            <a:r>
              <a:rPr lang="es-AR" dirty="0" smtClean="0"/>
              <a:t> </a:t>
            </a:r>
            <a:r>
              <a:rPr lang="es-AR" dirty="0" err="1" smtClean="0"/>
              <a:t>by</a:t>
            </a:r>
            <a:r>
              <a:rPr lang="es-AR" dirty="0" smtClean="0"/>
              <a:t> </a:t>
            </a:r>
            <a:r>
              <a:rPr lang="es-AR" dirty="0" err="1" smtClean="0"/>
              <a:t>sending</a:t>
            </a:r>
            <a:r>
              <a:rPr lang="es-AR" dirty="0" smtClean="0"/>
              <a:t> and </a:t>
            </a:r>
            <a:r>
              <a:rPr lang="es-AR" dirty="0" err="1" smtClean="0"/>
              <a:t>receiving</a:t>
            </a:r>
            <a:r>
              <a:rPr lang="es-AR" dirty="0" smtClean="0"/>
              <a:t> </a:t>
            </a:r>
            <a:r>
              <a:rPr lang="es-AR" dirty="0" err="1" smtClean="0"/>
              <a:t>messages</a:t>
            </a:r>
            <a:endParaRPr lang="es-AR" dirty="0" smtClean="0"/>
          </a:p>
          <a:p>
            <a:pPr marL="342900" indent="-342900">
              <a:buFont typeface="Arial" panose="020B0604020202020204" pitchFamily="34" charset="0"/>
              <a:buChar char="•"/>
            </a:pPr>
            <a:r>
              <a:rPr lang="es-AR" dirty="0" err="1" smtClean="0"/>
              <a:t>Each</a:t>
            </a:r>
            <a:r>
              <a:rPr lang="es-AR" dirty="0" smtClean="0"/>
              <a:t> </a:t>
            </a:r>
            <a:r>
              <a:rPr lang="es-AR" dirty="0" err="1" smtClean="0"/>
              <a:t>object</a:t>
            </a:r>
            <a:r>
              <a:rPr lang="es-AR" dirty="0" smtClean="0"/>
              <a:t> has </a:t>
            </a:r>
            <a:r>
              <a:rPr lang="es-AR" dirty="0" err="1" smtClean="0"/>
              <a:t>its</a:t>
            </a:r>
            <a:r>
              <a:rPr lang="es-AR" dirty="0" smtClean="0"/>
              <a:t> </a:t>
            </a:r>
            <a:r>
              <a:rPr lang="es-AR" dirty="0" err="1" smtClean="0"/>
              <a:t>own</a:t>
            </a:r>
            <a:r>
              <a:rPr lang="es-AR" dirty="0" smtClean="0"/>
              <a:t> </a:t>
            </a:r>
            <a:r>
              <a:rPr lang="es-AR" dirty="0" err="1" smtClean="0"/>
              <a:t>memory</a:t>
            </a:r>
            <a:r>
              <a:rPr lang="es-AR" dirty="0" smtClean="0"/>
              <a:t> (</a:t>
            </a:r>
            <a:r>
              <a:rPr lang="es-AR" dirty="0" err="1" smtClean="0"/>
              <a:t>state</a:t>
            </a:r>
            <a:r>
              <a:rPr lang="es-AR" dirty="0" smtClean="0"/>
              <a:t>), </a:t>
            </a:r>
            <a:r>
              <a:rPr lang="es-AR" dirty="0" err="1" smtClean="0"/>
              <a:t>which</a:t>
            </a:r>
            <a:r>
              <a:rPr lang="es-AR" dirty="0" smtClean="0"/>
              <a:t> </a:t>
            </a:r>
            <a:r>
              <a:rPr lang="es-AR" dirty="0" err="1" smtClean="0"/>
              <a:t>consists</a:t>
            </a:r>
            <a:r>
              <a:rPr lang="es-AR" dirty="0" smtClean="0"/>
              <a:t> of </a:t>
            </a:r>
            <a:r>
              <a:rPr lang="es-AR" dirty="0" err="1" smtClean="0"/>
              <a:t>other</a:t>
            </a:r>
            <a:r>
              <a:rPr lang="es-AR" dirty="0" smtClean="0"/>
              <a:t> </a:t>
            </a:r>
            <a:r>
              <a:rPr lang="es-AR" dirty="0" err="1" smtClean="0"/>
              <a:t>objects</a:t>
            </a:r>
            <a:endParaRPr lang="es-AR" dirty="0"/>
          </a:p>
          <a:p>
            <a:pPr marL="342900" indent="-342900">
              <a:buFont typeface="Arial" panose="020B0604020202020204" pitchFamily="34" charset="0"/>
              <a:buChar char="•"/>
            </a:pPr>
            <a:r>
              <a:rPr lang="es-AR" dirty="0" err="1" smtClean="0"/>
              <a:t>Every</a:t>
            </a:r>
            <a:r>
              <a:rPr lang="es-AR" dirty="0" smtClean="0"/>
              <a:t> </a:t>
            </a:r>
            <a:r>
              <a:rPr lang="es-AR" dirty="0" err="1" smtClean="0"/>
              <a:t>object</a:t>
            </a:r>
            <a:r>
              <a:rPr lang="es-AR" dirty="0" smtClean="0"/>
              <a:t> </a:t>
            </a:r>
            <a:r>
              <a:rPr lang="es-AR" dirty="0" err="1" smtClean="0"/>
              <a:t>is</a:t>
            </a:r>
            <a:r>
              <a:rPr lang="es-AR" dirty="0" smtClean="0"/>
              <a:t> </a:t>
            </a:r>
            <a:r>
              <a:rPr lang="es-AR" dirty="0" err="1" smtClean="0"/>
              <a:t>an</a:t>
            </a:r>
            <a:r>
              <a:rPr lang="es-AR" dirty="0" smtClean="0"/>
              <a:t> </a:t>
            </a:r>
            <a:r>
              <a:rPr lang="es-AR" dirty="0" err="1" smtClean="0"/>
              <a:t>instance</a:t>
            </a:r>
            <a:r>
              <a:rPr lang="es-AR" dirty="0" smtClean="0"/>
              <a:t> of a </a:t>
            </a:r>
            <a:r>
              <a:rPr lang="es-AR" dirty="0" err="1" smtClean="0"/>
              <a:t>class</a:t>
            </a:r>
            <a:endParaRPr lang="es-AR" dirty="0" smtClean="0"/>
          </a:p>
          <a:p>
            <a:pPr marL="342900" indent="-342900">
              <a:buFont typeface="Arial" panose="020B0604020202020204" pitchFamily="34" charset="0"/>
              <a:buChar char="•"/>
            </a:pPr>
            <a:r>
              <a:rPr lang="es-AR" dirty="0" err="1" smtClean="0"/>
              <a:t>The</a:t>
            </a:r>
            <a:r>
              <a:rPr lang="es-AR" dirty="0" smtClean="0"/>
              <a:t> </a:t>
            </a:r>
            <a:r>
              <a:rPr lang="es-AR" dirty="0" err="1" smtClean="0"/>
              <a:t>class</a:t>
            </a:r>
            <a:r>
              <a:rPr lang="es-AR" dirty="0" smtClean="0"/>
              <a:t> </a:t>
            </a:r>
            <a:r>
              <a:rPr lang="es-AR" dirty="0" err="1" smtClean="0"/>
              <a:t>is</a:t>
            </a:r>
            <a:r>
              <a:rPr lang="es-AR" dirty="0" smtClean="0"/>
              <a:t> </a:t>
            </a:r>
            <a:r>
              <a:rPr lang="es-AR" dirty="0" err="1" smtClean="0"/>
              <a:t>the</a:t>
            </a:r>
            <a:r>
              <a:rPr lang="es-AR" dirty="0" smtClean="0"/>
              <a:t> </a:t>
            </a:r>
            <a:r>
              <a:rPr lang="es-AR" dirty="0" err="1" smtClean="0"/>
              <a:t>repository</a:t>
            </a:r>
            <a:r>
              <a:rPr lang="es-AR" dirty="0" smtClean="0"/>
              <a:t> </a:t>
            </a:r>
            <a:r>
              <a:rPr lang="es-AR" dirty="0" err="1" smtClean="0"/>
              <a:t>for</a:t>
            </a:r>
            <a:r>
              <a:rPr lang="es-AR" dirty="0" smtClean="0"/>
              <a:t> </a:t>
            </a:r>
            <a:r>
              <a:rPr lang="es-AR" dirty="0" err="1" smtClean="0"/>
              <a:t>behavior</a:t>
            </a:r>
            <a:r>
              <a:rPr lang="es-AR" dirty="0" smtClean="0"/>
              <a:t>. </a:t>
            </a:r>
            <a:r>
              <a:rPr lang="es-AR" dirty="0" err="1" smtClean="0"/>
              <a:t>All</a:t>
            </a:r>
            <a:r>
              <a:rPr lang="es-AR" dirty="0" smtClean="0"/>
              <a:t> </a:t>
            </a:r>
            <a:r>
              <a:rPr lang="es-AR" dirty="0" err="1" smtClean="0"/>
              <a:t>instances</a:t>
            </a:r>
            <a:r>
              <a:rPr lang="es-AR" dirty="0" smtClean="0"/>
              <a:t> of </a:t>
            </a:r>
            <a:r>
              <a:rPr lang="es-AR" dirty="0" err="1" smtClean="0"/>
              <a:t>the</a:t>
            </a:r>
            <a:r>
              <a:rPr lang="es-AR" dirty="0" smtClean="0"/>
              <a:t> </a:t>
            </a:r>
            <a:r>
              <a:rPr lang="es-AR" dirty="0" err="1" smtClean="0"/>
              <a:t>same</a:t>
            </a:r>
            <a:r>
              <a:rPr lang="es-AR" dirty="0" smtClean="0"/>
              <a:t> </a:t>
            </a:r>
            <a:r>
              <a:rPr lang="es-AR" dirty="0" err="1" smtClean="0"/>
              <a:t>class</a:t>
            </a:r>
            <a:r>
              <a:rPr lang="es-AR" dirty="0" smtClean="0"/>
              <a:t> can </a:t>
            </a:r>
            <a:r>
              <a:rPr lang="es-AR" dirty="0" err="1" smtClean="0"/>
              <a:t>perform</a:t>
            </a:r>
            <a:r>
              <a:rPr lang="es-AR" dirty="0" smtClean="0"/>
              <a:t> </a:t>
            </a:r>
            <a:r>
              <a:rPr lang="es-AR" dirty="0" err="1" smtClean="0"/>
              <a:t>the</a:t>
            </a:r>
            <a:r>
              <a:rPr lang="es-AR" dirty="0" smtClean="0"/>
              <a:t> </a:t>
            </a:r>
            <a:r>
              <a:rPr lang="es-AR" dirty="0" err="1" smtClean="0"/>
              <a:t>same</a:t>
            </a:r>
            <a:r>
              <a:rPr lang="es-AR" dirty="0" smtClean="0"/>
              <a:t> </a:t>
            </a:r>
            <a:r>
              <a:rPr lang="es-AR" dirty="0" err="1" smtClean="0"/>
              <a:t>actions</a:t>
            </a:r>
            <a:r>
              <a:rPr lang="es-AR" dirty="0" smtClean="0"/>
              <a:t>.</a:t>
            </a:r>
          </a:p>
          <a:p>
            <a:pPr marL="342900" indent="-342900">
              <a:buFont typeface="Arial" panose="020B0604020202020204" pitchFamily="34" charset="0"/>
              <a:buChar char="•"/>
            </a:pPr>
            <a:r>
              <a:rPr lang="es-AR" dirty="0" err="1" smtClean="0"/>
              <a:t>Classes</a:t>
            </a:r>
            <a:r>
              <a:rPr lang="es-AR" dirty="0" smtClean="0"/>
              <a:t> are </a:t>
            </a:r>
            <a:r>
              <a:rPr lang="es-AR" dirty="0" err="1" smtClean="0"/>
              <a:t>organized</a:t>
            </a:r>
            <a:r>
              <a:rPr lang="es-AR" dirty="0" smtClean="0"/>
              <a:t> </a:t>
            </a:r>
            <a:r>
              <a:rPr lang="es-AR" dirty="0" err="1" smtClean="0"/>
              <a:t>into</a:t>
            </a:r>
            <a:r>
              <a:rPr lang="es-AR" dirty="0" smtClean="0"/>
              <a:t> a single </a:t>
            </a:r>
            <a:r>
              <a:rPr lang="es-AR" dirty="0" err="1" smtClean="0"/>
              <a:t>rooted</a:t>
            </a:r>
            <a:r>
              <a:rPr lang="es-AR" dirty="0" smtClean="0"/>
              <a:t> </a:t>
            </a:r>
            <a:r>
              <a:rPr lang="es-AR" dirty="0" err="1" smtClean="0"/>
              <a:t>tree</a:t>
            </a:r>
            <a:r>
              <a:rPr lang="es-AR" dirty="0" smtClean="0"/>
              <a:t>, </a:t>
            </a:r>
            <a:r>
              <a:rPr lang="es-AR" dirty="0" err="1" smtClean="0"/>
              <a:t>called</a:t>
            </a:r>
            <a:r>
              <a:rPr lang="es-AR" dirty="0" smtClean="0"/>
              <a:t> </a:t>
            </a:r>
            <a:r>
              <a:rPr lang="es-AR" dirty="0" err="1" smtClean="0"/>
              <a:t>the</a:t>
            </a:r>
            <a:r>
              <a:rPr lang="es-AR" dirty="0" smtClean="0"/>
              <a:t> </a:t>
            </a:r>
            <a:r>
              <a:rPr lang="es-AR" dirty="0" err="1" smtClean="0"/>
              <a:t>inheritance</a:t>
            </a:r>
            <a:r>
              <a:rPr lang="es-AR" dirty="0" smtClean="0"/>
              <a:t> </a:t>
            </a:r>
            <a:r>
              <a:rPr lang="es-AR" dirty="0" err="1" smtClean="0"/>
              <a:t>hirarchy</a:t>
            </a:r>
            <a:r>
              <a:rPr lang="es-AR" dirty="0" smtClean="0"/>
              <a:t>.</a:t>
            </a:r>
          </a:p>
        </p:txBody>
      </p:sp>
      <p:sp>
        <p:nvSpPr>
          <p:cNvPr id="4" name="3 CuadroTexto"/>
          <p:cNvSpPr txBox="1"/>
          <p:nvPr/>
        </p:nvSpPr>
        <p:spPr>
          <a:xfrm>
            <a:off x="4860032" y="6152230"/>
            <a:ext cx="3816424" cy="369332"/>
          </a:xfrm>
          <a:prstGeom prst="rect">
            <a:avLst/>
          </a:prstGeom>
          <a:noFill/>
        </p:spPr>
        <p:txBody>
          <a:bodyPr wrap="square" rtlCol="0">
            <a:spAutoFit/>
          </a:bodyPr>
          <a:lstStyle/>
          <a:p>
            <a:r>
              <a:rPr lang="es-AR" i="1" dirty="0" err="1" smtClean="0"/>
              <a:t>The</a:t>
            </a:r>
            <a:r>
              <a:rPr lang="es-AR" i="1" dirty="0" smtClean="0"/>
              <a:t> OOP </a:t>
            </a:r>
            <a:r>
              <a:rPr lang="es-AR" i="1" dirty="0" err="1" smtClean="0"/>
              <a:t>Manifest</a:t>
            </a:r>
            <a:r>
              <a:rPr lang="es-AR" i="1" dirty="0" smtClean="0"/>
              <a:t> (Alan </a:t>
            </a:r>
            <a:r>
              <a:rPr lang="es-AR" i="1" dirty="0" err="1" smtClean="0"/>
              <a:t>Kay</a:t>
            </a:r>
            <a:r>
              <a:rPr lang="es-AR" i="1" dirty="0" smtClean="0"/>
              <a:t>, 1993)</a:t>
            </a:r>
            <a:endParaRPr lang="es-AR" i="1" dirty="0"/>
          </a:p>
        </p:txBody>
      </p:sp>
    </p:spTree>
    <p:extLst>
      <p:ext uri="{BB962C8B-B14F-4D97-AF65-F5344CB8AC3E}">
        <p14:creationId xmlns:p14="http://schemas.microsoft.com/office/powerpoint/2010/main" val="246454717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Classes</a:t>
            </a:r>
            <a:endParaRPr lang="es-AR" dirty="0"/>
          </a:p>
        </p:txBody>
      </p:sp>
      <p:sp>
        <p:nvSpPr>
          <p:cNvPr id="3" name="2 Marcador de contenido"/>
          <p:cNvSpPr>
            <a:spLocks noGrp="1"/>
          </p:cNvSpPr>
          <p:nvPr>
            <p:ph idx="1"/>
          </p:nvPr>
        </p:nvSpPr>
        <p:spPr/>
        <p:txBody>
          <a:bodyPr>
            <a:normAutofit/>
          </a:bodyPr>
          <a:lstStyle/>
          <a:p>
            <a:pPr marL="342900" indent="-342900">
              <a:buFont typeface="Arial" panose="020B0604020202020204" pitchFamily="34" charset="0"/>
              <a:buChar char="•"/>
            </a:pPr>
            <a:r>
              <a:rPr lang="es-AR" dirty="0" err="1" smtClean="0"/>
              <a:t>Although</a:t>
            </a:r>
            <a:r>
              <a:rPr lang="es-AR" dirty="0" smtClean="0"/>
              <a:t> </a:t>
            </a:r>
            <a:r>
              <a:rPr lang="es-AR" dirty="0" err="1" smtClean="0"/>
              <a:t>functions</a:t>
            </a:r>
            <a:r>
              <a:rPr lang="es-AR" dirty="0" smtClean="0"/>
              <a:t> </a:t>
            </a:r>
            <a:r>
              <a:rPr lang="es-AR" dirty="0" err="1" smtClean="0"/>
              <a:t>allow</a:t>
            </a:r>
            <a:r>
              <a:rPr lang="es-AR" dirty="0" smtClean="0"/>
              <a:t> </a:t>
            </a:r>
            <a:r>
              <a:rPr lang="es-AR" dirty="0" err="1" smtClean="0"/>
              <a:t>you</a:t>
            </a:r>
            <a:r>
              <a:rPr lang="es-AR" dirty="0" smtClean="0"/>
              <a:t> to define </a:t>
            </a:r>
            <a:r>
              <a:rPr lang="es-AR" dirty="0" err="1" smtClean="0"/>
              <a:t>code</a:t>
            </a:r>
            <a:r>
              <a:rPr lang="es-AR" dirty="0" smtClean="0"/>
              <a:t> </a:t>
            </a:r>
            <a:r>
              <a:rPr lang="es-AR" dirty="0" err="1" smtClean="0"/>
              <a:t>that</a:t>
            </a:r>
            <a:r>
              <a:rPr lang="es-AR" dirty="0" smtClean="0"/>
              <a:t> can be </a:t>
            </a:r>
            <a:r>
              <a:rPr lang="es-AR" dirty="0" err="1" smtClean="0"/>
              <a:t>reused</a:t>
            </a:r>
            <a:r>
              <a:rPr lang="es-AR" dirty="0" smtClean="0"/>
              <a:t>, </a:t>
            </a:r>
            <a:r>
              <a:rPr lang="es-AR" dirty="0" err="1" smtClean="0"/>
              <a:t>it’s</a:t>
            </a:r>
            <a:r>
              <a:rPr lang="es-AR" dirty="0" smtClean="0"/>
              <a:t> </a:t>
            </a:r>
            <a:r>
              <a:rPr lang="es-AR" dirty="0" err="1" smtClean="0"/>
              <a:t>often</a:t>
            </a:r>
            <a:r>
              <a:rPr lang="es-AR" dirty="0" smtClean="0"/>
              <a:t> more </a:t>
            </a:r>
            <a:r>
              <a:rPr lang="es-AR" dirty="0" err="1" smtClean="0"/>
              <a:t>useful</a:t>
            </a:r>
            <a:r>
              <a:rPr lang="es-AR" dirty="0" smtClean="0"/>
              <a:t> to combine </a:t>
            </a:r>
            <a:r>
              <a:rPr lang="es-AR" dirty="0" err="1" smtClean="0"/>
              <a:t>those</a:t>
            </a:r>
            <a:r>
              <a:rPr lang="es-AR" dirty="0" smtClean="0"/>
              <a:t> </a:t>
            </a:r>
            <a:r>
              <a:rPr lang="es-AR" dirty="0" err="1" smtClean="0"/>
              <a:t>functions</a:t>
            </a:r>
            <a:r>
              <a:rPr lang="es-AR" dirty="0" smtClean="0"/>
              <a:t> </a:t>
            </a:r>
            <a:r>
              <a:rPr lang="es-AR" dirty="0" err="1" smtClean="0"/>
              <a:t>into</a:t>
            </a:r>
            <a:r>
              <a:rPr lang="es-AR" dirty="0" smtClean="0"/>
              <a:t> </a:t>
            </a:r>
            <a:r>
              <a:rPr lang="es-AR" dirty="0" err="1" smtClean="0"/>
              <a:t>logical</a:t>
            </a:r>
            <a:r>
              <a:rPr lang="es-AR" dirty="0" smtClean="0"/>
              <a:t> </a:t>
            </a:r>
            <a:r>
              <a:rPr lang="es-AR" dirty="0" err="1" smtClean="0"/>
              <a:t>groupings</a:t>
            </a:r>
            <a:r>
              <a:rPr lang="es-AR" dirty="0" smtClean="0"/>
              <a:t> </a:t>
            </a:r>
            <a:r>
              <a:rPr lang="es-AR" dirty="0" err="1" smtClean="0"/>
              <a:t>that</a:t>
            </a:r>
            <a:r>
              <a:rPr lang="es-AR" dirty="0" smtClean="0"/>
              <a:t> define </a:t>
            </a:r>
            <a:r>
              <a:rPr lang="es-AR" dirty="0" err="1" smtClean="0"/>
              <a:t>the</a:t>
            </a:r>
            <a:r>
              <a:rPr lang="es-AR" dirty="0" smtClean="0"/>
              <a:t> </a:t>
            </a:r>
            <a:r>
              <a:rPr lang="es-AR" dirty="0" err="1" smtClean="0"/>
              <a:t>behavior</a:t>
            </a:r>
            <a:r>
              <a:rPr lang="es-AR" dirty="0" smtClean="0"/>
              <a:t> of a particular </a:t>
            </a:r>
            <a:r>
              <a:rPr lang="es-AR" dirty="0" err="1" smtClean="0"/>
              <a:t>type</a:t>
            </a:r>
            <a:r>
              <a:rPr lang="es-AR" dirty="0" smtClean="0"/>
              <a:t> of </a:t>
            </a:r>
            <a:r>
              <a:rPr lang="es-AR" dirty="0" err="1" smtClean="0"/>
              <a:t>object</a:t>
            </a:r>
            <a:r>
              <a:rPr lang="es-AR" dirty="0" smtClean="0"/>
              <a:t>.</a:t>
            </a:r>
          </a:p>
          <a:p>
            <a:pPr marL="342900" indent="-342900">
              <a:buFont typeface="Arial" panose="020B0604020202020204" pitchFamily="34" charset="0"/>
              <a:buChar char="•"/>
            </a:pPr>
            <a:r>
              <a:rPr lang="es-AR" dirty="0" err="1" smtClean="0"/>
              <a:t>Classes</a:t>
            </a:r>
            <a:r>
              <a:rPr lang="es-AR" dirty="0" smtClean="0"/>
              <a:t> are a </a:t>
            </a:r>
            <a:r>
              <a:rPr lang="es-AR" dirty="0" err="1" smtClean="0"/>
              <a:t>way</a:t>
            </a:r>
            <a:r>
              <a:rPr lang="es-AR" dirty="0" smtClean="0"/>
              <a:t> to define </a:t>
            </a:r>
            <a:r>
              <a:rPr lang="es-AR" dirty="0" err="1" smtClean="0"/>
              <a:t>components</a:t>
            </a:r>
            <a:r>
              <a:rPr lang="es-AR" dirty="0" smtClean="0"/>
              <a:t> </a:t>
            </a:r>
            <a:r>
              <a:rPr lang="es-AR" dirty="0" err="1" smtClean="0"/>
              <a:t>that</a:t>
            </a:r>
            <a:r>
              <a:rPr lang="es-AR" dirty="0" smtClean="0"/>
              <a:t> </a:t>
            </a:r>
            <a:r>
              <a:rPr lang="es-AR" dirty="0" err="1" smtClean="0"/>
              <a:t>reflect</a:t>
            </a:r>
            <a:r>
              <a:rPr lang="es-AR" dirty="0" smtClean="0"/>
              <a:t> real </a:t>
            </a:r>
            <a:r>
              <a:rPr lang="es-AR" dirty="0" err="1" smtClean="0"/>
              <a:t>objects</a:t>
            </a:r>
            <a:r>
              <a:rPr lang="es-AR" dirty="0" smtClean="0"/>
              <a:t> in a </a:t>
            </a:r>
            <a:r>
              <a:rPr lang="es-AR" dirty="0" err="1" smtClean="0"/>
              <a:t>program’s</a:t>
            </a:r>
            <a:r>
              <a:rPr lang="es-AR" dirty="0" smtClean="0"/>
              <a:t> </a:t>
            </a:r>
            <a:r>
              <a:rPr lang="es-AR" dirty="0" err="1" smtClean="0"/>
              <a:t>domain</a:t>
            </a:r>
            <a:r>
              <a:rPr lang="es-AR" dirty="0" smtClean="0"/>
              <a:t>.</a:t>
            </a:r>
          </a:p>
          <a:p>
            <a:pPr marL="342900" indent="-342900">
              <a:buFont typeface="Arial" panose="020B0604020202020204" pitchFamily="34" charset="0"/>
              <a:buChar char="•"/>
            </a:pPr>
            <a:r>
              <a:rPr lang="es-AR" dirty="0" smtClean="0"/>
              <a:t>Python </a:t>
            </a:r>
            <a:r>
              <a:rPr lang="es-AR" dirty="0" err="1" smtClean="0"/>
              <a:t>implements</a:t>
            </a:r>
            <a:r>
              <a:rPr lang="es-AR" dirty="0" smtClean="0"/>
              <a:t> </a:t>
            </a:r>
            <a:r>
              <a:rPr lang="es-AR" dirty="0" err="1" smtClean="0"/>
              <a:t>object-oriented</a:t>
            </a:r>
            <a:r>
              <a:rPr lang="es-AR" dirty="0" smtClean="0"/>
              <a:t> </a:t>
            </a:r>
            <a:r>
              <a:rPr lang="es-AR" dirty="0" err="1" smtClean="0"/>
              <a:t>programming</a:t>
            </a:r>
            <a:r>
              <a:rPr lang="es-AR" dirty="0" smtClean="0"/>
              <a:t> </a:t>
            </a:r>
            <a:r>
              <a:rPr lang="es-AR" dirty="0" err="1" smtClean="0"/>
              <a:t>by</a:t>
            </a:r>
            <a:r>
              <a:rPr lang="es-AR" dirty="0" smtClean="0"/>
              <a:t> </a:t>
            </a:r>
            <a:r>
              <a:rPr lang="es-AR" dirty="0" err="1" smtClean="0"/>
              <a:t>way</a:t>
            </a:r>
            <a:r>
              <a:rPr lang="es-AR" dirty="0" smtClean="0"/>
              <a:t> of </a:t>
            </a:r>
            <a:r>
              <a:rPr lang="es-AR" dirty="0" err="1" smtClean="0"/>
              <a:t>classes</a:t>
            </a:r>
            <a:r>
              <a:rPr lang="es-AR" dirty="0" smtClean="0"/>
              <a:t> (</a:t>
            </a:r>
            <a:r>
              <a:rPr lang="es-AR" dirty="0" err="1" smtClean="0"/>
              <a:t>types</a:t>
            </a:r>
            <a:r>
              <a:rPr lang="es-AR" dirty="0" smtClean="0"/>
              <a:t>)</a:t>
            </a:r>
          </a:p>
          <a:p>
            <a:pPr marL="342900" indent="-342900">
              <a:buFont typeface="Arial" panose="020B0604020202020204" pitchFamily="34" charset="0"/>
              <a:buChar char="•"/>
            </a:pPr>
            <a:r>
              <a:rPr lang="es-AR" dirty="0" smtClean="0"/>
              <a:t>A </a:t>
            </a:r>
            <a:r>
              <a:rPr lang="es-AR" dirty="0" err="1" smtClean="0"/>
              <a:t>class</a:t>
            </a:r>
            <a:r>
              <a:rPr lang="es-AR" dirty="0" smtClean="0"/>
              <a:t> </a:t>
            </a:r>
            <a:r>
              <a:rPr lang="es-AR" dirty="0" err="1" smtClean="0"/>
              <a:t>encapsulates</a:t>
            </a:r>
            <a:r>
              <a:rPr lang="es-AR" dirty="0" smtClean="0"/>
              <a:t> </a:t>
            </a:r>
            <a:r>
              <a:rPr lang="es-AR" dirty="0" err="1" smtClean="0"/>
              <a:t>the</a:t>
            </a:r>
            <a:r>
              <a:rPr lang="es-AR" dirty="0" smtClean="0"/>
              <a:t> </a:t>
            </a:r>
            <a:r>
              <a:rPr lang="es-AR" dirty="0" err="1" smtClean="0"/>
              <a:t>behavior</a:t>
            </a:r>
            <a:r>
              <a:rPr lang="es-AR" dirty="0" smtClean="0"/>
              <a:t> of </a:t>
            </a:r>
            <a:r>
              <a:rPr lang="es-AR" dirty="0" err="1" smtClean="0"/>
              <a:t>an</a:t>
            </a:r>
            <a:r>
              <a:rPr lang="es-AR" dirty="0" smtClean="0"/>
              <a:t> </a:t>
            </a:r>
            <a:r>
              <a:rPr lang="es-AR" dirty="0" err="1" smtClean="0"/>
              <a:t>object</a:t>
            </a:r>
            <a:r>
              <a:rPr lang="es-AR" dirty="0" smtClean="0"/>
              <a:t>, </a:t>
            </a:r>
            <a:r>
              <a:rPr lang="es-AR" dirty="0" err="1" smtClean="0"/>
              <a:t>while</a:t>
            </a:r>
            <a:r>
              <a:rPr lang="es-AR" dirty="0" smtClean="0"/>
              <a:t> </a:t>
            </a:r>
            <a:r>
              <a:rPr lang="es-AR" dirty="0" err="1" smtClean="0"/>
              <a:t>an</a:t>
            </a:r>
            <a:r>
              <a:rPr lang="es-AR" dirty="0" smtClean="0"/>
              <a:t> </a:t>
            </a:r>
            <a:r>
              <a:rPr lang="es-AR" dirty="0" err="1" smtClean="0"/>
              <a:t>instance</a:t>
            </a:r>
            <a:r>
              <a:rPr lang="es-AR" dirty="0" smtClean="0"/>
              <a:t> of </a:t>
            </a:r>
            <a:r>
              <a:rPr lang="es-AR" dirty="0" err="1" smtClean="0"/>
              <a:t>the</a:t>
            </a:r>
            <a:r>
              <a:rPr lang="es-AR" dirty="0" smtClean="0"/>
              <a:t> </a:t>
            </a:r>
            <a:r>
              <a:rPr lang="es-AR" dirty="0" err="1" smtClean="0"/>
              <a:t>class</a:t>
            </a:r>
            <a:r>
              <a:rPr lang="es-AR" dirty="0" smtClean="0"/>
              <a:t> </a:t>
            </a:r>
            <a:r>
              <a:rPr lang="es-AR" dirty="0" err="1" smtClean="0"/>
              <a:t>represents</a:t>
            </a:r>
            <a:r>
              <a:rPr lang="es-AR" dirty="0" smtClean="0"/>
              <a:t> </a:t>
            </a:r>
            <a:r>
              <a:rPr lang="es-AR" dirty="0" err="1" smtClean="0"/>
              <a:t>the</a:t>
            </a:r>
            <a:r>
              <a:rPr lang="es-AR" dirty="0" smtClean="0"/>
              <a:t> data </a:t>
            </a:r>
            <a:r>
              <a:rPr lang="es-AR" dirty="0" err="1" smtClean="0"/>
              <a:t>for</a:t>
            </a:r>
            <a:r>
              <a:rPr lang="es-AR" dirty="0" smtClean="0"/>
              <a:t> </a:t>
            </a:r>
            <a:r>
              <a:rPr lang="es-AR" dirty="0" err="1" smtClean="0"/>
              <a:t>the</a:t>
            </a:r>
            <a:r>
              <a:rPr lang="es-AR" dirty="0" smtClean="0"/>
              <a:t> </a:t>
            </a:r>
            <a:r>
              <a:rPr lang="es-AR" dirty="0" err="1" smtClean="0"/>
              <a:t>object</a:t>
            </a:r>
            <a:r>
              <a:rPr lang="es-AR" dirty="0" smtClean="0"/>
              <a:t>. </a:t>
            </a:r>
            <a:r>
              <a:rPr lang="es-AR" dirty="0" err="1" smtClean="0"/>
              <a:t>Therefore</a:t>
            </a:r>
            <a:r>
              <a:rPr lang="es-AR" dirty="0" smtClean="0"/>
              <a:t>, </a:t>
            </a:r>
            <a:r>
              <a:rPr lang="es-AR" dirty="0" err="1" smtClean="0"/>
              <a:t>even</a:t>
            </a:r>
            <a:r>
              <a:rPr lang="es-AR" dirty="0" smtClean="0"/>
              <a:t> </a:t>
            </a:r>
            <a:r>
              <a:rPr lang="es-AR" dirty="0" err="1" smtClean="0"/>
              <a:t>though</a:t>
            </a:r>
            <a:r>
              <a:rPr lang="es-AR" dirty="0" smtClean="0"/>
              <a:t> data </a:t>
            </a:r>
            <a:r>
              <a:rPr lang="es-AR" dirty="0" err="1" smtClean="0"/>
              <a:t>may</a:t>
            </a:r>
            <a:r>
              <a:rPr lang="es-AR" dirty="0" smtClean="0"/>
              <a:t> </a:t>
            </a:r>
            <a:r>
              <a:rPr lang="es-AR" dirty="0" err="1" smtClean="0"/>
              <a:t>change</a:t>
            </a:r>
            <a:r>
              <a:rPr lang="es-AR" dirty="0" smtClean="0"/>
              <a:t> </a:t>
            </a:r>
            <a:r>
              <a:rPr lang="es-AR" dirty="0" err="1" smtClean="0"/>
              <a:t>from</a:t>
            </a:r>
            <a:r>
              <a:rPr lang="es-AR" dirty="0" smtClean="0"/>
              <a:t> </a:t>
            </a:r>
            <a:r>
              <a:rPr lang="es-AR" dirty="0" err="1" smtClean="0"/>
              <a:t>one</a:t>
            </a:r>
            <a:r>
              <a:rPr lang="es-AR" dirty="0" smtClean="0"/>
              <a:t> </a:t>
            </a:r>
            <a:r>
              <a:rPr lang="es-AR" dirty="0" err="1" smtClean="0"/>
              <a:t>instance</a:t>
            </a:r>
            <a:r>
              <a:rPr lang="es-AR" dirty="0" smtClean="0"/>
              <a:t> to </a:t>
            </a:r>
            <a:r>
              <a:rPr lang="es-AR" dirty="0" err="1" smtClean="0"/>
              <a:t>another</a:t>
            </a:r>
            <a:r>
              <a:rPr lang="es-AR" dirty="0" smtClean="0"/>
              <a:t>, </a:t>
            </a:r>
            <a:r>
              <a:rPr lang="es-AR" dirty="0" err="1" smtClean="0"/>
              <a:t>behavior</a:t>
            </a:r>
            <a:r>
              <a:rPr lang="es-AR" dirty="0" smtClean="0"/>
              <a:t> </a:t>
            </a:r>
            <a:r>
              <a:rPr lang="es-AR" dirty="0" err="1" smtClean="0"/>
              <a:t>determined</a:t>
            </a:r>
            <a:r>
              <a:rPr lang="es-AR" dirty="0" smtClean="0"/>
              <a:t> </a:t>
            </a:r>
            <a:r>
              <a:rPr lang="es-AR" dirty="0" err="1" smtClean="0"/>
              <a:t>by</a:t>
            </a:r>
            <a:r>
              <a:rPr lang="es-AR" dirty="0" smtClean="0"/>
              <a:t> </a:t>
            </a:r>
            <a:r>
              <a:rPr lang="es-AR" dirty="0" err="1" smtClean="0"/>
              <a:t>the</a:t>
            </a:r>
            <a:r>
              <a:rPr lang="es-AR" dirty="0" smtClean="0"/>
              <a:t> </a:t>
            </a:r>
            <a:r>
              <a:rPr lang="es-AR" dirty="0" err="1" smtClean="0"/>
              <a:t>underlying</a:t>
            </a:r>
            <a:r>
              <a:rPr lang="es-AR" dirty="0" smtClean="0"/>
              <a:t> </a:t>
            </a:r>
            <a:r>
              <a:rPr lang="es-AR" dirty="0" err="1" smtClean="0"/>
              <a:t>class</a:t>
            </a:r>
            <a:r>
              <a:rPr lang="es-AR" dirty="0" smtClean="0"/>
              <a:t> </a:t>
            </a:r>
            <a:r>
              <a:rPr lang="es-AR" dirty="0" err="1" smtClean="0"/>
              <a:t>will</a:t>
            </a:r>
            <a:r>
              <a:rPr lang="es-AR" dirty="0" smtClean="0"/>
              <a:t> </a:t>
            </a:r>
            <a:r>
              <a:rPr lang="es-AR" dirty="0" err="1" smtClean="0"/>
              <a:t>remain</a:t>
            </a:r>
            <a:r>
              <a:rPr lang="es-AR" dirty="0" smtClean="0"/>
              <a:t> </a:t>
            </a:r>
            <a:r>
              <a:rPr lang="es-AR" dirty="0" err="1" smtClean="0"/>
              <a:t>the</a:t>
            </a:r>
            <a:r>
              <a:rPr lang="es-AR" dirty="0" smtClean="0"/>
              <a:t> </a:t>
            </a:r>
            <a:r>
              <a:rPr lang="es-AR" dirty="0" err="1" smtClean="0"/>
              <a:t>same</a:t>
            </a:r>
            <a:r>
              <a:rPr lang="es-AR" dirty="0" smtClean="0"/>
              <a:t> </a:t>
            </a:r>
            <a:r>
              <a:rPr lang="es-AR" dirty="0" err="1" smtClean="0"/>
              <a:t>across</a:t>
            </a:r>
            <a:r>
              <a:rPr lang="es-AR" dirty="0" smtClean="0"/>
              <a:t> </a:t>
            </a:r>
            <a:r>
              <a:rPr lang="es-AR" dirty="0" err="1" smtClean="0"/>
              <a:t>those</a:t>
            </a:r>
            <a:r>
              <a:rPr lang="es-AR" dirty="0" smtClean="0"/>
              <a:t> </a:t>
            </a:r>
            <a:r>
              <a:rPr lang="es-AR" dirty="0" err="1" smtClean="0"/>
              <a:t>instances</a:t>
            </a:r>
            <a:r>
              <a:rPr lang="es-AR" dirty="0" smtClean="0"/>
              <a:t>.</a:t>
            </a:r>
            <a:endParaRPr lang="es-AR" dirty="0"/>
          </a:p>
        </p:txBody>
      </p:sp>
    </p:spTree>
    <p:extLst>
      <p:ext uri="{BB962C8B-B14F-4D97-AF65-F5344CB8AC3E}">
        <p14:creationId xmlns:p14="http://schemas.microsoft.com/office/powerpoint/2010/main" val="36018043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Class</a:t>
            </a:r>
            <a:r>
              <a:rPr lang="es-AR" dirty="0" smtClean="0"/>
              <a:t> </a:t>
            </a:r>
            <a:r>
              <a:rPr lang="es-AR" dirty="0" err="1" smtClean="0"/>
              <a:t>Example</a:t>
            </a:r>
            <a:endParaRPr lang="es-AR"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204864"/>
            <a:ext cx="7419975" cy="3076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284051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Inheritance</a:t>
            </a:r>
            <a:r>
              <a:rPr lang="es-AR" dirty="0" smtClean="0"/>
              <a:t>	</a:t>
            </a:r>
            <a:endParaRPr lang="es-AR" dirty="0"/>
          </a:p>
        </p:txBody>
      </p:sp>
      <p:sp>
        <p:nvSpPr>
          <p:cNvPr id="3" name="2 Marcador de contenido"/>
          <p:cNvSpPr>
            <a:spLocks noGrp="1"/>
          </p:cNvSpPr>
          <p:nvPr>
            <p:ph idx="1"/>
          </p:nvPr>
        </p:nvSpPr>
        <p:spPr/>
        <p:txBody>
          <a:bodyPr/>
          <a:lstStyle/>
          <a:p>
            <a:pPr marL="342900" indent="-342900">
              <a:buFont typeface="Arial" panose="020B0604020202020204" pitchFamily="34" charset="0"/>
              <a:buChar char="•"/>
            </a:pPr>
            <a:r>
              <a:rPr lang="es-AR" dirty="0" smtClean="0"/>
              <a:t>Python </a:t>
            </a:r>
            <a:r>
              <a:rPr lang="es-AR" dirty="0" err="1" smtClean="0"/>
              <a:t>allows</a:t>
            </a:r>
            <a:r>
              <a:rPr lang="es-AR" dirty="0" smtClean="0"/>
              <a:t> </a:t>
            </a:r>
            <a:r>
              <a:rPr lang="es-AR" dirty="0" err="1" smtClean="0"/>
              <a:t>each</a:t>
            </a:r>
            <a:r>
              <a:rPr lang="es-AR" dirty="0" smtClean="0"/>
              <a:t> </a:t>
            </a:r>
            <a:r>
              <a:rPr lang="es-AR" dirty="0" err="1" smtClean="0"/>
              <a:t>class</a:t>
            </a:r>
            <a:r>
              <a:rPr lang="es-AR" dirty="0" smtClean="0"/>
              <a:t> to </a:t>
            </a:r>
            <a:r>
              <a:rPr lang="es-AR" dirty="0" err="1" smtClean="0"/>
              <a:t>specify</a:t>
            </a:r>
            <a:r>
              <a:rPr lang="es-AR" dirty="0" smtClean="0"/>
              <a:t> </a:t>
            </a:r>
            <a:r>
              <a:rPr lang="es-AR" dirty="0" err="1" smtClean="0"/>
              <a:t>one</a:t>
            </a:r>
            <a:r>
              <a:rPr lang="es-AR" dirty="0" smtClean="0"/>
              <a:t> </a:t>
            </a:r>
            <a:r>
              <a:rPr lang="es-AR" dirty="0" err="1" smtClean="0"/>
              <a:t>or</a:t>
            </a:r>
            <a:r>
              <a:rPr lang="es-AR" dirty="0" smtClean="0"/>
              <a:t> more base </a:t>
            </a:r>
            <a:r>
              <a:rPr lang="es-AR" dirty="0" err="1" smtClean="0"/>
              <a:t>classes</a:t>
            </a:r>
            <a:r>
              <a:rPr lang="es-AR" dirty="0" smtClean="0"/>
              <a:t> </a:t>
            </a:r>
            <a:r>
              <a:rPr lang="es-AR" dirty="0" err="1" smtClean="0"/>
              <a:t>that</a:t>
            </a:r>
            <a:r>
              <a:rPr lang="es-AR" dirty="0" smtClean="0"/>
              <a:t> </a:t>
            </a:r>
            <a:r>
              <a:rPr lang="es-AR" dirty="0" err="1" smtClean="0"/>
              <a:t>will</a:t>
            </a:r>
            <a:r>
              <a:rPr lang="es-AR" dirty="0" smtClean="0"/>
              <a:t> </a:t>
            </a:r>
            <a:r>
              <a:rPr lang="es-AR" dirty="0" err="1" smtClean="0"/>
              <a:t>provide</a:t>
            </a:r>
            <a:r>
              <a:rPr lang="es-AR" dirty="0" smtClean="0"/>
              <a:t> </a:t>
            </a:r>
            <a:r>
              <a:rPr lang="es-AR" dirty="0" err="1" smtClean="0"/>
              <a:t>the</a:t>
            </a:r>
            <a:r>
              <a:rPr lang="es-AR" dirty="0" smtClean="0"/>
              <a:t> fundamental </a:t>
            </a:r>
            <a:r>
              <a:rPr lang="es-AR" dirty="0" err="1" smtClean="0"/>
              <a:t>behavior</a:t>
            </a:r>
            <a:r>
              <a:rPr lang="es-AR" dirty="0" smtClean="0"/>
              <a:t>. </a:t>
            </a:r>
          </a:p>
          <a:p>
            <a:pPr marL="342900" indent="-342900">
              <a:buFont typeface="Arial" panose="020B0604020202020204" pitchFamily="34" charset="0"/>
              <a:buChar char="•"/>
            </a:pPr>
            <a:r>
              <a:rPr lang="es-AR" dirty="0" err="1" smtClean="0"/>
              <a:t>The</a:t>
            </a:r>
            <a:r>
              <a:rPr lang="es-AR" dirty="0" smtClean="0"/>
              <a:t> new </a:t>
            </a:r>
            <a:r>
              <a:rPr lang="es-AR" dirty="0" err="1" smtClean="0"/>
              <a:t>class</a:t>
            </a:r>
            <a:r>
              <a:rPr lang="es-AR" dirty="0" smtClean="0"/>
              <a:t> </a:t>
            </a:r>
            <a:r>
              <a:rPr lang="es-AR" dirty="0" err="1" smtClean="0"/>
              <a:t>being</a:t>
            </a:r>
            <a:r>
              <a:rPr lang="es-AR" dirty="0" smtClean="0"/>
              <a:t> </a:t>
            </a:r>
            <a:r>
              <a:rPr lang="es-AR" dirty="0" err="1" smtClean="0"/>
              <a:t>defined</a:t>
            </a:r>
            <a:r>
              <a:rPr lang="es-AR" dirty="0" smtClean="0"/>
              <a:t> can </a:t>
            </a:r>
            <a:r>
              <a:rPr lang="es-AR" dirty="0" err="1" smtClean="0"/>
              <a:t>add</a:t>
            </a:r>
            <a:r>
              <a:rPr lang="es-AR" dirty="0" smtClean="0"/>
              <a:t> new </a:t>
            </a:r>
            <a:r>
              <a:rPr lang="es-AR" dirty="0" err="1" smtClean="0"/>
              <a:t>behavrios</a:t>
            </a:r>
            <a:r>
              <a:rPr lang="es-AR" dirty="0" smtClean="0"/>
              <a:t> </a:t>
            </a:r>
            <a:r>
              <a:rPr lang="es-AR" dirty="0" err="1" smtClean="0"/>
              <a:t>or</a:t>
            </a:r>
            <a:r>
              <a:rPr lang="es-AR" dirty="0" smtClean="0"/>
              <a:t> </a:t>
            </a:r>
            <a:r>
              <a:rPr lang="es-AR" dirty="0" err="1" smtClean="0"/>
              <a:t>override</a:t>
            </a:r>
            <a:r>
              <a:rPr lang="es-AR" dirty="0" smtClean="0"/>
              <a:t> </a:t>
            </a:r>
            <a:r>
              <a:rPr lang="es-AR" dirty="0" err="1" smtClean="0"/>
              <a:t>any</a:t>
            </a:r>
            <a:r>
              <a:rPr lang="es-AR" dirty="0" smtClean="0"/>
              <a:t> </a:t>
            </a:r>
            <a:r>
              <a:rPr lang="es-AR" dirty="0" err="1" smtClean="0"/>
              <a:t>existing</a:t>
            </a:r>
            <a:r>
              <a:rPr lang="es-AR" dirty="0" smtClean="0"/>
              <a:t> </a:t>
            </a:r>
            <a:r>
              <a:rPr lang="es-AR" dirty="0" err="1" smtClean="0"/>
              <a:t>ones</a:t>
            </a:r>
            <a:r>
              <a:rPr lang="es-AR" dirty="0" smtClean="0"/>
              <a:t>. </a:t>
            </a:r>
          </a:p>
          <a:p>
            <a:pPr marL="342900" indent="-342900">
              <a:buFont typeface="Arial" panose="020B0604020202020204" pitchFamily="34" charset="0"/>
              <a:buChar char="•"/>
            </a:pPr>
            <a:r>
              <a:rPr lang="es-AR" dirty="0" err="1" smtClean="0"/>
              <a:t>By</a:t>
            </a:r>
            <a:r>
              <a:rPr lang="es-AR" dirty="0" smtClean="0"/>
              <a:t> default, </a:t>
            </a:r>
            <a:r>
              <a:rPr lang="es-AR" dirty="0" err="1" smtClean="0"/>
              <a:t>all</a:t>
            </a:r>
            <a:r>
              <a:rPr lang="es-AR" dirty="0" smtClean="0"/>
              <a:t> </a:t>
            </a:r>
            <a:r>
              <a:rPr lang="es-AR" dirty="0" err="1" smtClean="0"/>
              <a:t>objects</a:t>
            </a:r>
            <a:r>
              <a:rPr lang="es-AR" dirty="0" smtClean="0"/>
              <a:t> </a:t>
            </a:r>
            <a:r>
              <a:rPr lang="es-AR" dirty="0" err="1" smtClean="0"/>
              <a:t>descend</a:t>
            </a:r>
            <a:r>
              <a:rPr lang="es-AR" dirty="0" smtClean="0"/>
              <a:t> </a:t>
            </a:r>
            <a:r>
              <a:rPr lang="es-AR" dirty="0" err="1" smtClean="0"/>
              <a:t>from</a:t>
            </a:r>
            <a:r>
              <a:rPr lang="es-AR" dirty="0" smtClean="0"/>
              <a:t> </a:t>
            </a:r>
            <a:r>
              <a:rPr lang="es-AR" dirty="0" err="1" smtClean="0"/>
              <a:t>the</a:t>
            </a:r>
            <a:r>
              <a:rPr lang="es-AR" dirty="0" smtClean="0"/>
              <a:t> </a:t>
            </a:r>
            <a:r>
              <a:rPr lang="es-AR" dirty="0" err="1" smtClean="0"/>
              <a:t>built</a:t>
            </a:r>
            <a:r>
              <a:rPr lang="es-AR" dirty="0" smtClean="0"/>
              <a:t>-in </a:t>
            </a:r>
            <a:r>
              <a:rPr lang="es-AR" i="1" u="sng" dirty="0" err="1" smtClean="0"/>
              <a:t>object</a:t>
            </a:r>
            <a:r>
              <a:rPr lang="es-AR" i="1" u="sng" dirty="0" smtClean="0"/>
              <a:t> </a:t>
            </a:r>
            <a:r>
              <a:rPr lang="es-AR" dirty="0" err="1" smtClean="0"/>
              <a:t>type</a:t>
            </a:r>
            <a:r>
              <a:rPr lang="es-AR" dirty="0" smtClean="0"/>
              <a:t>.</a:t>
            </a:r>
            <a:endParaRPr lang="es-A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4112051"/>
            <a:ext cx="7810500" cy="1200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163607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NAMESPACES and </a:t>
            </a:r>
            <a:r>
              <a:rPr lang="es-AR" dirty="0" err="1" smtClean="0"/>
              <a:t>Attributes</a:t>
            </a:r>
            <a:endParaRPr lang="es-AR" dirty="0"/>
          </a:p>
        </p:txBody>
      </p:sp>
      <p:sp>
        <p:nvSpPr>
          <p:cNvPr id="3" name="2 Marcador de contenido"/>
          <p:cNvSpPr>
            <a:spLocks noGrp="1"/>
          </p:cNvSpPr>
          <p:nvPr>
            <p:ph idx="1"/>
          </p:nvPr>
        </p:nvSpPr>
        <p:spPr/>
        <p:txBody>
          <a:bodyPr>
            <a:normAutofit lnSpcReduction="10000"/>
          </a:bodyPr>
          <a:lstStyle/>
          <a:p>
            <a:r>
              <a:rPr lang="es-AR" dirty="0" smtClean="0"/>
              <a:t>A </a:t>
            </a:r>
            <a:r>
              <a:rPr lang="es-AR" dirty="0" err="1" smtClean="0"/>
              <a:t>namespace</a:t>
            </a:r>
            <a:r>
              <a:rPr lang="es-AR" dirty="0" smtClean="0"/>
              <a:t> </a:t>
            </a:r>
            <a:r>
              <a:rPr lang="es-AR" dirty="0" err="1" smtClean="0"/>
              <a:t>is</a:t>
            </a:r>
            <a:r>
              <a:rPr lang="es-AR" dirty="0" smtClean="0"/>
              <a:t> a </a:t>
            </a:r>
            <a:r>
              <a:rPr lang="es-AR" dirty="0" err="1" smtClean="0"/>
              <a:t>mapping</a:t>
            </a:r>
            <a:r>
              <a:rPr lang="es-AR" dirty="0" smtClean="0"/>
              <a:t> </a:t>
            </a:r>
            <a:r>
              <a:rPr lang="es-AR" dirty="0" err="1" smtClean="0"/>
              <a:t>from</a:t>
            </a:r>
            <a:r>
              <a:rPr lang="es-AR" dirty="0" smtClean="0"/>
              <a:t> </a:t>
            </a:r>
            <a:r>
              <a:rPr lang="es-AR" dirty="0" err="1" smtClean="0"/>
              <a:t>names</a:t>
            </a:r>
            <a:r>
              <a:rPr lang="es-AR" dirty="0" smtClean="0"/>
              <a:t> to </a:t>
            </a:r>
            <a:r>
              <a:rPr lang="es-AR" dirty="0" err="1" smtClean="0"/>
              <a:t>objects</a:t>
            </a:r>
            <a:r>
              <a:rPr lang="es-AR" dirty="0" smtClean="0"/>
              <a:t>, </a:t>
            </a:r>
            <a:r>
              <a:rPr lang="es-AR" dirty="0" err="1" smtClean="0"/>
              <a:t>with</a:t>
            </a:r>
            <a:r>
              <a:rPr lang="es-AR" dirty="0" smtClean="0"/>
              <a:t> </a:t>
            </a:r>
            <a:r>
              <a:rPr lang="es-AR" dirty="0" err="1" smtClean="0"/>
              <a:t>the</a:t>
            </a:r>
            <a:r>
              <a:rPr lang="es-AR" dirty="0" smtClean="0"/>
              <a:t> </a:t>
            </a:r>
            <a:r>
              <a:rPr lang="es-AR" dirty="0" err="1" smtClean="0"/>
              <a:t>property</a:t>
            </a:r>
            <a:r>
              <a:rPr lang="es-AR" dirty="0" smtClean="0"/>
              <a:t> </a:t>
            </a:r>
            <a:r>
              <a:rPr lang="es-AR" dirty="0" err="1" smtClean="0"/>
              <a:t>that</a:t>
            </a:r>
            <a:r>
              <a:rPr lang="es-AR" dirty="0" smtClean="0"/>
              <a:t> </a:t>
            </a:r>
            <a:r>
              <a:rPr lang="es-AR" dirty="0" err="1" smtClean="0"/>
              <a:t>there</a:t>
            </a:r>
            <a:r>
              <a:rPr lang="es-AR" dirty="0" smtClean="0"/>
              <a:t> </a:t>
            </a:r>
            <a:r>
              <a:rPr lang="es-AR" dirty="0" err="1" smtClean="0"/>
              <a:t>is</a:t>
            </a:r>
            <a:r>
              <a:rPr lang="es-AR" dirty="0" smtClean="0"/>
              <a:t> </a:t>
            </a:r>
            <a:r>
              <a:rPr lang="es-AR" dirty="0" err="1" smtClean="0"/>
              <a:t>zero</a:t>
            </a:r>
            <a:r>
              <a:rPr lang="es-AR" dirty="0" smtClean="0"/>
              <a:t> </a:t>
            </a:r>
            <a:r>
              <a:rPr lang="es-AR" dirty="0" err="1" smtClean="0"/>
              <a:t>relation</a:t>
            </a:r>
            <a:r>
              <a:rPr lang="es-AR" dirty="0" smtClean="0"/>
              <a:t> </a:t>
            </a:r>
            <a:r>
              <a:rPr lang="es-AR" dirty="0" err="1" smtClean="0"/>
              <a:t>between</a:t>
            </a:r>
            <a:r>
              <a:rPr lang="es-AR" dirty="0" smtClean="0"/>
              <a:t> </a:t>
            </a:r>
            <a:r>
              <a:rPr lang="es-AR" dirty="0" err="1" smtClean="0"/>
              <a:t>names</a:t>
            </a:r>
            <a:r>
              <a:rPr lang="es-AR" dirty="0" smtClean="0"/>
              <a:t> in </a:t>
            </a:r>
            <a:r>
              <a:rPr lang="es-AR" dirty="0" err="1" smtClean="0"/>
              <a:t>different</a:t>
            </a:r>
            <a:r>
              <a:rPr lang="es-AR" dirty="0" smtClean="0"/>
              <a:t> </a:t>
            </a:r>
            <a:r>
              <a:rPr lang="es-AR" dirty="0" err="1" smtClean="0"/>
              <a:t>namespaces</a:t>
            </a:r>
            <a:r>
              <a:rPr lang="es-AR" dirty="0" smtClean="0"/>
              <a:t>.</a:t>
            </a:r>
          </a:p>
          <a:p>
            <a:pPr marL="342900" indent="-342900">
              <a:buFont typeface="Arial" panose="020B0604020202020204" pitchFamily="34" charset="0"/>
              <a:buChar char="•"/>
            </a:pPr>
            <a:r>
              <a:rPr lang="es-AR" dirty="0" err="1" smtClean="0"/>
              <a:t>Classes</a:t>
            </a:r>
            <a:r>
              <a:rPr lang="es-AR" dirty="0" smtClean="0"/>
              <a:t> and </a:t>
            </a:r>
            <a:r>
              <a:rPr lang="es-AR" dirty="0" err="1" smtClean="0"/>
              <a:t>Instances</a:t>
            </a:r>
            <a:r>
              <a:rPr lang="es-AR" dirty="0" smtClean="0"/>
              <a:t> define new </a:t>
            </a:r>
            <a:r>
              <a:rPr lang="es-AR" dirty="0" err="1" smtClean="0"/>
              <a:t>namespaces</a:t>
            </a:r>
            <a:endParaRPr lang="es-AR" dirty="0" smtClean="0"/>
          </a:p>
          <a:p>
            <a:pPr marL="342900" indent="-342900">
              <a:buFont typeface="Arial" panose="020B0604020202020204" pitchFamily="34" charset="0"/>
              <a:buChar char="•"/>
            </a:pPr>
            <a:r>
              <a:rPr lang="es-AR" dirty="0" err="1" smtClean="0"/>
              <a:t>When</a:t>
            </a:r>
            <a:r>
              <a:rPr lang="es-AR" dirty="0" smtClean="0"/>
              <a:t> </a:t>
            </a:r>
            <a:r>
              <a:rPr lang="es-AR" dirty="0" err="1" smtClean="0"/>
              <a:t>you</a:t>
            </a:r>
            <a:r>
              <a:rPr lang="es-AR" dirty="0" smtClean="0"/>
              <a:t> try to </a:t>
            </a:r>
            <a:r>
              <a:rPr lang="es-AR" dirty="0" err="1" smtClean="0"/>
              <a:t>access</a:t>
            </a:r>
            <a:r>
              <a:rPr lang="es-AR" dirty="0" smtClean="0"/>
              <a:t> </a:t>
            </a:r>
            <a:r>
              <a:rPr lang="es-AR" dirty="0" err="1" smtClean="0"/>
              <a:t>an</a:t>
            </a:r>
            <a:r>
              <a:rPr lang="es-AR" dirty="0" smtClean="0"/>
              <a:t> </a:t>
            </a:r>
            <a:r>
              <a:rPr lang="es-AR" dirty="0" err="1" smtClean="0"/>
              <a:t>attribute</a:t>
            </a:r>
            <a:r>
              <a:rPr lang="es-AR" dirty="0" smtClean="0"/>
              <a:t> </a:t>
            </a:r>
            <a:r>
              <a:rPr lang="es-AR" dirty="0" err="1" smtClean="0"/>
              <a:t>from</a:t>
            </a:r>
            <a:r>
              <a:rPr lang="es-AR" dirty="0" smtClean="0"/>
              <a:t> </a:t>
            </a:r>
            <a:r>
              <a:rPr lang="es-AR" dirty="0" err="1" smtClean="0"/>
              <a:t>an</a:t>
            </a:r>
            <a:r>
              <a:rPr lang="es-AR" dirty="0" smtClean="0"/>
              <a:t> </a:t>
            </a:r>
            <a:r>
              <a:rPr lang="es-AR" dirty="0" err="1" smtClean="0"/>
              <a:t>instance</a:t>
            </a:r>
            <a:r>
              <a:rPr lang="es-AR" dirty="0" smtClean="0"/>
              <a:t> of a </a:t>
            </a:r>
            <a:r>
              <a:rPr lang="es-AR" dirty="0" err="1" smtClean="0"/>
              <a:t>class</a:t>
            </a:r>
            <a:r>
              <a:rPr lang="es-AR" dirty="0" smtClean="0"/>
              <a:t>, </a:t>
            </a:r>
            <a:r>
              <a:rPr lang="es-AR" dirty="0" err="1" smtClean="0"/>
              <a:t>it</a:t>
            </a:r>
            <a:r>
              <a:rPr lang="es-AR" dirty="0" smtClean="0"/>
              <a:t> </a:t>
            </a:r>
            <a:r>
              <a:rPr lang="es-AR" dirty="0" err="1" smtClean="0"/>
              <a:t>first</a:t>
            </a:r>
            <a:r>
              <a:rPr lang="es-AR" dirty="0" smtClean="0"/>
              <a:t> looks at </a:t>
            </a:r>
            <a:r>
              <a:rPr lang="es-AR" dirty="0" err="1" smtClean="0"/>
              <a:t>its</a:t>
            </a:r>
            <a:r>
              <a:rPr lang="es-AR" dirty="0" smtClean="0"/>
              <a:t> </a:t>
            </a:r>
            <a:r>
              <a:rPr lang="es-AR" dirty="0" err="1" smtClean="0"/>
              <a:t>instance</a:t>
            </a:r>
            <a:r>
              <a:rPr lang="es-AR" dirty="0" smtClean="0"/>
              <a:t> </a:t>
            </a:r>
            <a:r>
              <a:rPr lang="es-AR" dirty="0" err="1" smtClean="0"/>
              <a:t>namespace</a:t>
            </a:r>
            <a:r>
              <a:rPr lang="es-AR" dirty="0" smtClean="0"/>
              <a:t>, </a:t>
            </a:r>
            <a:r>
              <a:rPr lang="es-AR" dirty="0" err="1" smtClean="0"/>
              <a:t>then</a:t>
            </a:r>
            <a:r>
              <a:rPr lang="es-AR" dirty="0" smtClean="0"/>
              <a:t> </a:t>
            </a:r>
            <a:r>
              <a:rPr lang="es-AR" dirty="0" err="1" smtClean="0"/>
              <a:t>it</a:t>
            </a:r>
            <a:r>
              <a:rPr lang="es-AR" dirty="0" smtClean="0"/>
              <a:t> looks at </a:t>
            </a:r>
            <a:r>
              <a:rPr lang="es-AR" dirty="0" err="1" smtClean="0"/>
              <a:t>the</a:t>
            </a:r>
            <a:r>
              <a:rPr lang="es-AR" dirty="0" smtClean="0"/>
              <a:t> </a:t>
            </a:r>
            <a:r>
              <a:rPr lang="es-AR" dirty="0" err="1" smtClean="0"/>
              <a:t>class</a:t>
            </a:r>
            <a:r>
              <a:rPr lang="es-AR" dirty="0" smtClean="0"/>
              <a:t> (</a:t>
            </a:r>
            <a:r>
              <a:rPr lang="es-AR" dirty="0" err="1" smtClean="0"/>
              <a:t>the</a:t>
            </a:r>
            <a:r>
              <a:rPr lang="es-AR" dirty="0" smtClean="0"/>
              <a:t> </a:t>
            </a:r>
            <a:r>
              <a:rPr lang="es-AR" dirty="0" err="1" smtClean="0"/>
              <a:t>object’s</a:t>
            </a:r>
            <a:r>
              <a:rPr lang="es-AR" dirty="0" smtClean="0"/>
              <a:t> </a:t>
            </a:r>
            <a:r>
              <a:rPr lang="es-AR" dirty="0" err="1" smtClean="0"/>
              <a:t>type</a:t>
            </a:r>
            <a:r>
              <a:rPr lang="es-AR" dirty="0"/>
              <a:t>)</a:t>
            </a:r>
            <a:r>
              <a:rPr lang="es-AR" dirty="0" smtClean="0"/>
              <a:t> </a:t>
            </a:r>
            <a:r>
              <a:rPr lang="es-AR" dirty="0" err="1" smtClean="0"/>
              <a:t>namespace</a:t>
            </a:r>
            <a:r>
              <a:rPr lang="es-AR" dirty="0" smtClean="0"/>
              <a:t>, and </a:t>
            </a:r>
            <a:r>
              <a:rPr lang="es-AR" dirty="0" err="1" smtClean="0"/>
              <a:t>then</a:t>
            </a:r>
            <a:r>
              <a:rPr lang="es-AR" dirty="0" smtClean="0"/>
              <a:t> at </a:t>
            </a:r>
            <a:r>
              <a:rPr lang="es-AR" dirty="0" err="1" smtClean="0"/>
              <a:t>the</a:t>
            </a:r>
            <a:r>
              <a:rPr lang="es-AR" dirty="0"/>
              <a:t> </a:t>
            </a:r>
            <a:r>
              <a:rPr lang="es-AR" dirty="0" err="1" smtClean="0"/>
              <a:t>inheritance</a:t>
            </a:r>
            <a:r>
              <a:rPr lang="es-AR" dirty="0" smtClean="0"/>
              <a:t> </a:t>
            </a:r>
            <a:r>
              <a:rPr lang="es-AR" dirty="0" err="1" smtClean="0"/>
              <a:t>chain</a:t>
            </a:r>
            <a:r>
              <a:rPr lang="es-AR" dirty="0" smtClean="0"/>
              <a:t> (bases).</a:t>
            </a:r>
          </a:p>
          <a:p>
            <a:pPr marL="342900" indent="-342900">
              <a:buFont typeface="Arial" panose="020B0604020202020204" pitchFamily="34" charset="0"/>
              <a:buChar char="•"/>
            </a:pPr>
            <a:r>
              <a:rPr lang="es-AR" dirty="0" err="1" smtClean="0"/>
              <a:t>If</a:t>
            </a:r>
            <a:r>
              <a:rPr lang="es-AR" dirty="0" smtClean="0"/>
              <a:t> </a:t>
            </a:r>
            <a:r>
              <a:rPr lang="es-AR" dirty="0" err="1" smtClean="0"/>
              <a:t>the</a:t>
            </a:r>
            <a:r>
              <a:rPr lang="es-AR" dirty="0" smtClean="0"/>
              <a:t> </a:t>
            </a:r>
            <a:r>
              <a:rPr lang="es-AR" dirty="0" err="1" smtClean="0"/>
              <a:t>search</a:t>
            </a:r>
            <a:r>
              <a:rPr lang="es-AR" dirty="0" smtClean="0"/>
              <a:t> of </a:t>
            </a:r>
            <a:r>
              <a:rPr lang="es-AR" dirty="0" err="1" smtClean="0"/>
              <a:t>an</a:t>
            </a:r>
            <a:r>
              <a:rPr lang="es-AR" dirty="0" smtClean="0"/>
              <a:t> </a:t>
            </a:r>
            <a:r>
              <a:rPr lang="es-AR" dirty="0" err="1" smtClean="0"/>
              <a:t>attribute</a:t>
            </a:r>
            <a:r>
              <a:rPr lang="es-AR" dirty="0" smtClean="0"/>
              <a:t> </a:t>
            </a:r>
            <a:r>
              <a:rPr lang="es-AR" dirty="0" err="1" smtClean="0"/>
              <a:t>fails</a:t>
            </a:r>
            <a:r>
              <a:rPr lang="es-AR" dirty="0" smtClean="0"/>
              <a:t>, Python </a:t>
            </a:r>
            <a:r>
              <a:rPr lang="es-AR" dirty="0" err="1" smtClean="0"/>
              <a:t>raises</a:t>
            </a:r>
            <a:r>
              <a:rPr lang="es-AR" dirty="0" smtClean="0"/>
              <a:t> </a:t>
            </a:r>
            <a:r>
              <a:rPr lang="es-AR" dirty="0" err="1" smtClean="0"/>
              <a:t>an</a:t>
            </a:r>
            <a:r>
              <a:rPr lang="es-AR" dirty="0" smtClean="0"/>
              <a:t> </a:t>
            </a:r>
            <a:r>
              <a:rPr lang="es-AR" dirty="0" err="1" smtClean="0"/>
              <a:t>AttributeError</a:t>
            </a:r>
            <a:r>
              <a:rPr lang="es-AR" dirty="0" smtClean="0"/>
              <a:t> </a:t>
            </a:r>
            <a:r>
              <a:rPr lang="es-AR" dirty="0" err="1" smtClean="0"/>
              <a:t>exception</a:t>
            </a:r>
            <a:r>
              <a:rPr lang="es-AR" dirty="0" smtClean="0"/>
              <a:t>.</a:t>
            </a:r>
          </a:p>
          <a:p>
            <a:pPr marL="342900" indent="-342900">
              <a:buFont typeface="Arial" panose="020B0604020202020204" pitchFamily="34" charset="0"/>
              <a:buChar char="•"/>
            </a:pPr>
            <a:r>
              <a:rPr lang="es-AR" dirty="0" err="1" smtClean="0"/>
              <a:t>Attributes</a:t>
            </a:r>
            <a:r>
              <a:rPr lang="es-AR" dirty="0" smtClean="0"/>
              <a:t> reside </a:t>
            </a:r>
            <a:r>
              <a:rPr lang="es-AR" dirty="0" err="1" smtClean="0"/>
              <a:t>inside</a:t>
            </a:r>
            <a:r>
              <a:rPr lang="es-AR" dirty="0" smtClean="0"/>
              <a:t> a </a:t>
            </a:r>
            <a:r>
              <a:rPr lang="es-AR" dirty="0" err="1" smtClean="0"/>
              <a:t>dictionary</a:t>
            </a:r>
            <a:r>
              <a:rPr lang="es-AR" dirty="0"/>
              <a:t> </a:t>
            </a:r>
            <a:r>
              <a:rPr lang="es-AR" b="0" dirty="0" smtClean="0"/>
              <a:t>__</a:t>
            </a:r>
            <a:r>
              <a:rPr lang="es-AR" b="0" dirty="0" err="1" smtClean="0"/>
              <a:t>dict</a:t>
            </a:r>
            <a:r>
              <a:rPr lang="es-AR" b="0" dirty="0" smtClean="0"/>
              <a:t>__ </a:t>
            </a:r>
            <a:r>
              <a:rPr lang="es-AR" dirty="0" smtClean="0"/>
              <a:t>in </a:t>
            </a:r>
            <a:r>
              <a:rPr lang="es-AR" dirty="0" err="1" smtClean="0"/>
              <a:t>the</a:t>
            </a:r>
            <a:r>
              <a:rPr lang="es-AR" dirty="0" smtClean="0"/>
              <a:t> </a:t>
            </a:r>
            <a:r>
              <a:rPr lang="es-AR" dirty="0" err="1" smtClean="0"/>
              <a:t>object</a:t>
            </a:r>
            <a:r>
              <a:rPr lang="es-AR" dirty="0" smtClean="0"/>
              <a:t>.</a:t>
            </a:r>
          </a:p>
          <a:p>
            <a:pPr marL="342900" indent="-342900">
              <a:buFont typeface="Arial" panose="020B0604020202020204" pitchFamily="34" charset="0"/>
              <a:buChar char="•"/>
            </a:pPr>
            <a:r>
              <a:rPr lang="es-AR" b="0" dirty="0" smtClean="0"/>
              <a:t>__</a:t>
            </a:r>
            <a:r>
              <a:rPr lang="es-AR" b="0" dirty="0" err="1" smtClean="0"/>
              <a:t>dict</a:t>
            </a:r>
            <a:r>
              <a:rPr lang="es-AR" b="0" dirty="0" smtClean="0"/>
              <a:t>__ </a:t>
            </a:r>
            <a:r>
              <a:rPr lang="es-AR" dirty="0" err="1" smtClean="0"/>
              <a:t>is</a:t>
            </a:r>
            <a:r>
              <a:rPr lang="es-AR" dirty="0" smtClean="0"/>
              <a:t> </a:t>
            </a:r>
            <a:r>
              <a:rPr lang="es-AR" dirty="0" err="1" smtClean="0"/>
              <a:t>an</a:t>
            </a:r>
            <a:r>
              <a:rPr lang="es-AR" dirty="0" smtClean="0"/>
              <a:t> </a:t>
            </a:r>
            <a:r>
              <a:rPr lang="es-AR" dirty="0" err="1" smtClean="0"/>
              <a:t>attribute</a:t>
            </a:r>
            <a:r>
              <a:rPr lang="es-AR" dirty="0" smtClean="0"/>
              <a:t> </a:t>
            </a:r>
            <a:r>
              <a:rPr lang="es-AR" dirty="0" err="1" smtClean="0"/>
              <a:t>provided</a:t>
            </a:r>
            <a:r>
              <a:rPr lang="es-AR" dirty="0" smtClean="0"/>
              <a:t> </a:t>
            </a:r>
            <a:r>
              <a:rPr lang="es-AR" dirty="0" err="1" smtClean="0"/>
              <a:t>by</a:t>
            </a:r>
            <a:r>
              <a:rPr lang="es-AR" dirty="0" smtClean="0"/>
              <a:t> </a:t>
            </a:r>
            <a:r>
              <a:rPr lang="es-AR" dirty="0" err="1" smtClean="0"/>
              <a:t>python</a:t>
            </a:r>
            <a:endParaRPr lang="es-AR" b="0" dirty="0" smtClean="0"/>
          </a:p>
          <a:p>
            <a:pPr marL="342900" indent="-342900">
              <a:buFont typeface="Arial" panose="020B0604020202020204" pitchFamily="34" charset="0"/>
              <a:buChar char="•"/>
            </a:pPr>
            <a:r>
              <a:rPr lang="es-AR" b="0" dirty="0" smtClean="0"/>
              <a:t>__</a:t>
            </a:r>
            <a:r>
              <a:rPr lang="es-AR" b="0" dirty="0" err="1" smtClean="0"/>
              <a:t>dict</a:t>
            </a:r>
            <a:r>
              <a:rPr lang="es-AR" b="0" dirty="0" smtClean="0"/>
              <a:t>__ </a:t>
            </a:r>
            <a:r>
              <a:rPr lang="es-AR" dirty="0" err="1" smtClean="0"/>
              <a:t>contains</a:t>
            </a:r>
            <a:r>
              <a:rPr lang="es-AR" dirty="0" smtClean="0"/>
              <a:t> </a:t>
            </a:r>
            <a:r>
              <a:rPr lang="es-AR" dirty="0" err="1" smtClean="0"/>
              <a:t>only</a:t>
            </a:r>
            <a:r>
              <a:rPr lang="es-AR" dirty="0" smtClean="0"/>
              <a:t> </a:t>
            </a:r>
            <a:r>
              <a:rPr lang="es-AR" dirty="0" err="1" smtClean="0"/>
              <a:t>the</a:t>
            </a:r>
            <a:r>
              <a:rPr lang="es-AR" dirty="0" smtClean="0"/>
              <a:t> </a:t>
            </a:r>
            <a:r>
              <a:rPr lang="es-AR" dirty="0" err="1" smtClean="0"/>
              <a:t>user-provided</a:t>
            </a:r>
            <a:r>
              <a:rPr lang="es-AR" dirty="0" smtClean="0"/>
              <a:t> </a:t>
            </a:r>
            <a:r>
              <a:rPr lang="es-AR" dirty="0" err="1" smtClean="0"/>
              <a:t>attributes</a:t>
            </a:r>
            <a:r>
              <a:rPr lang="es-AR" dirty="0" smtClean="0"/>
              <a:t>.</a:t>
            </a:r>
            <a:endParaRPr lang="es-AR" b="0" dirty="0"/>
          </a:p>
        </p:txBody>
      </p:sp>
    </p:spTree>
    <p:extLst>
      <p:ext uri="{BB962C8B-B14F-4D97-AF65-F5344CB8AC3E}">
        <p14:creationId xmlns:p14="http://schemas.microsoft.com/office/powerpoint/2010/main" val="406958133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dirty="0" err="1" smtClean="0"/>
              <a:t>Instance</a:t>
            </a:r>
            <a:r>
              <a:rPr lang="es-AR" dirty="0" smtClean="0"/>
              <a:t> </a:t>
            </a:r>
            <a:r>
              <a:rPr lang="es-AR" dirty="0" err="1" smtClean="0"/>
              <a:t>Attributes</a:t>
            </a:r>
            <a:endParaRPr lang="es-AR" dirty="0"/>
          </a:p>
        </p:txBody>
      </p:sp>
      <p:sp>
        <p:nvSpPr>
          <p:cNvPr id="3" name="2 Marcador de contenido"/>
          <p:cNvSpPr>
            <a:spLocks noGrp="1"/>
          </p:cNvSpPr>
          <p:nvPr>
            <p:ph idx="1"/>
          </p:nvPr>
        </p:nvSpPr>
        <p:spPr/>
        <p:txBody>
          <a:bodyPr/>
          <a:lstStyle/>
          <a:p>
            <a:pPr marL="342900" indent="-342900">
              <a:buFont typeface="Arial" panose="020B0604020202020204" pitchFamily="34" charset="0"/>
              <a:buChar char="•"/>
            </a:pPr>
            <a:r>
              <a:rPr lang="es-AR" dirty="0" err="1" smtClean="0"/>
              <a:t>Every</a:t>
            </a:r>
            <a:r>
              <a:rPr lang="es-AR" dirty="0" smtClean="0"/>
              <a:t> </a:t>
            </a:r>
            <a:r>
              <a:rPr lang="es-AR" dirty="0" err="1" smtClean="0"/>
              <a:t>instance</a:t>
            </a:r>
            <a:r>
              <a:rPr lang="es-AR" dirty="0" smtClean="0"/>
              <a:t> </a:t>
            </a:r>
            <a:r>
              <a:rPr lang="es-AR" dirty="0" err="1" smtClean="0"/>
              <a:t>receives</a:t>
            </a:r>
            <a:r>
              <a:rPr lang="es-AR" dirty="0" smtClean="0"/>
              <a:t> </a:t>
            </a:r>
            <a:r>
              <a:rPr lang="es-AR" dirty="0" err="1" smtClean="0"/>
              <a:t>its</a:t>
            </a:r>
            <a:r>
              <a:rPr lang="es-AR" dirty="0" smtClean="0"/>
              <a:t> </a:t>
            </a:r>
            <a:r>
              <a:rPr lang="es-AR" dirty="0" err="1" smtClean="0"/>
              <a:t>own</a:t>
            </a:r>
            <a:r>
              <a:rPr lang="es-AR" dirty="0" smtClean="0"/>
              <a:t> set of </a:t>
            </a:r>
            <a:r>
              <a:rPr lang="es-AR" dirty="0" err="1" smtClean="0"/>
              <a:t>attributes</a:t>
            </a:r>
            <a:r>
              <a:rPr lang="es-AR" dirty="0" smtClean="0"/>
              <a:t>:</a:t>
            </a:r>
          </a:p>
          <a:p>
            <a:pPr marL="342900" indent="-342900">
              <a:buFont typeface="Arial" panose="020B0604020202020204" pitchFamily="34" charset="0"/>
              <a:buChar char="•"/>
            </a:pPr>
            <a:endParaRPr lang="es-AR" dirty="0"/>
          </a:p>
          <a:p>
            <a:endParaRPr lang="es-AR"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708920"/>
            <a:ext cx="5753100" cy="2867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4419215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Class</a:t>
            </a:r>
            <a:r>
              <a:rPr lang="es-AR" dirty="0" smtClean="0"/>
              <a:t> </a:t>
            </a:r>
            <a:r>
              <a:rPr lang="es-AR" dirty="0" err="1" smtClean="0"/>
              <a:t>Attributes</a:t>
            </a:r>
            <a:endParaRPr lang="es-AR" dirty="0"/>
          </a:p>
        </p:txBody>
      </p:sp>
      <p:sp>
        <p:nvSpPr>
          <p:cNvPr id="3" name="2 Marcador de contenido"/>
          <p:cNvSpPr>
            <a:spLocks noGrp="1"/>
          </p:cNvSpPr>
          <p:nvPr>
            <p:ph idx="1"/>
          </p:nvPr>
        </p:nvSpPr>
        <p:spPr/>
        <p:txBody>
          <a:bodyPr/>
          <a:lstStyle/>
          <a:p>
            <a:r>
              <a:rPr lang="es-AR" dirty="0" smtClean="0"/>
              <a:t>In </a:t>
            </a:r>
            <a:r>
              <a:rPr lang="es-AR" dirty="0" err="1" smtClean="0"/>
              <a:t>this</a:t>
            </a:r>
            <a:r>
              <a:rPr lang="es-AR" dirty="0" smtClean="0"/>
              <a:t> case </a:t>
            </a:r>
            <a:r>
              <a:rPr lang="es-AR" dirty="0" err="1" smtClean="0"/>
              <a:t>attributes</a:t>
            </a:r>
            <a:r>
              <a:rPr lang="es-AR" dirty="0" smtClean="0"/>
              <a:t> are </a:t>
            </a:r>
            <a:r>
              <a:rPr lang="es-AR" dirty="0" err="1" smtClean="0"/>
              <a:t>bound</a:t>
            </a:r>
            <a:r>
              <a:rPr lang="es-AR" dirty="0" smtClean="0"/>
              <a:t> to </a:t>
            </a:r>
            <a:r>
              <a:rPr lang="es-AR" dirty="0" err="1" smtClean="0"/>
              <a:t>the</a:t>
            </a:r>
            <a:r>
              <a:rPr lang="es-AR" dirty="0" smtClean="0"/>
              <a:t> </a:t>
            </a:r>
            <a:r>
              <a:rPr lang="es-AR" dirty="0" err="1" smtClean="0"/>
              <a:t>class</a:t>
            </a:r>
            <a:r>
              <a:rPr lang="es-AR" dirty="0" smtClean="0"/>
              <a:t> and </a:t>
            </a:r>
            <a:r>
              <a:rPr lang="es-AR" dirty="0" err="1" smtClean="0"/>
              <a:t>not</a:t>
            </a:r>
            <a:r>
              <a:rPr lang="es-AR" dirty="0" smtClean="0"/>
              <a:t> a particular </a:t>
            </a:r>
            <a:r>
              <a:rPr lang="es-AR" dirty="0" err="1" smtClean="0"/>
              <a:t>instance</a:t>
            </a:r>
            <a:r>
              <a:rPr lang="es-AR" dirty="0" smtClean="0"/>
              <a:t>.</a:t>
            </a:r>
          </a:p>
          <a:p>
            <a:endParaRPr lang="es-AR"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895600"/>
            <a:ext cx="779145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567023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Strings</a:t>
            </a:r>
            <a:r>
              <a:rPr lang="es-AR" dirty="0" smtClean="0"/>
              <a:t> </a:t>
            </a:r>
            <a:r>
              <a:rPr lang="es-AR" dirty="0" err="1" smtClean="0"/>
              <a:t>Immutability</a:t>
            </a:r>
            <a:endParaRPr lang="es-AR" dirty="0"/>
          </a:p>
        </p:txBody>
      </p:sp>
      <p:sp>
        <p:nvSpPr>
          <p:cNvPr id="3" name="2 Marcador de contenido"/>
          <p:cNvSpPr>
            <a:spLocks noGrp="1"/>
          </p:cNvSpPr>
          <p:nvPr>
            <p:ph idx="1"/>
          </p:nvPr>
        </p:nvSpPr>
        <p:spPr/>
        <p:txBody>
          <a:bodyPr/>
          <a:lstStyle/>
          <a:p>
            <a:r>
              <a:rPr lang="es-AR" dirty="0" err="1" smtClean="0"/>
              <a:t>This</a:t>
            </a:r>
            <a:r>
              <a:rPr lang="es-AR" dirty="0" smtClean="0"/>
              <a:t> </a:t>
            </a:r>
            <a:r>
              <a:rPr lang="es-AR" dirty="0" err="1" smtClean="0"/>
              <a:t>is</a:t>
            </a:r>
            <a:r>
              <a:rPr lang="es-AR" dirty="0" smtClean="0"/>
              <a:t> </a:t>
            </a:r>
            <a:r>
              <a:rPr lang="es-AR" dirty="0" err="1" smtClean="0"/>
              <a:t>the</a:t>
            </a:r>
            <a:r>
              <a:rPr lang="es-AR" dirty="0" smtClean="0"/>
              <a:t> </a:t>
            </a:r>
            <a:r>
              <a:rPr lang="es-AR" dirty="0" err="1" smtClean="0"/>
              <a:t>way</a:t>
            </a:r>
            <a:r>
              <a:rPr lang="es-AR" dirty="0" smtClean="0"/>
              <a:t>:</a:t>
            </a:r>
            <a:endParaRPr lang="es-AR" dirty="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155" y="2420888"/>
            <a:ext cx="7476808" cy="752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155" y="3933056"/>
            <a:ext cx="7476808" cy="1533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635502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Class</a:t>
            </a:r>
            <a:r>
              <a:rPr lang="es-AR" dirty="0" smtClean="0"/>
              <a:t> </a:t>
            </a:r>
            <a:r>
              <a:rPr lang="es-AR" dirty="0" err="1" smtClean="0"/>
              <a:t>Attribute</a:t>
            </a:r>
            <a:r>
              <a:rPr lang="es-AR" dirty="0" smtClean="0"/>
              <a:t>?</a:t>
            </a:r>
            <a:endParaRPr lang="es-AR" dirty="0"/>
          </a:p>
        </p:txBody>
      </p:sp>
      <p:sp>
        <p:nvSpPr>
          <p:cNvPr id="3" name="2 Marcador de contenido"/>
          <p:cNvSpPr>
            <a:spLocks noGrp="1"/>
          </p:cNvSpPr>
          <p:nvPr>
            <p:ph idx="1"/>
          </p:nvPr>
        </p:nvSpPr>
        <p:spPr/>
        <p:txBody>
          <a:bodyPr/>
          <a:lstStyle/>
          <a:p>
            <a:r>
              <a:rPr lang="es-AR" dirty="0" err="1" smtClean="0"/>
              <a:t>What</a:t>
            </a:r>
            <a:r>
              <a:rPr lang="es-AR" dirty="0" smtClean="0"/>
              <a:t> </a:t>
            </a:r>
            <a:r>
              <a:rPr lang="es-AR" dirty="0" err="1" smtClean="0"/>
              <a:t>happens</a:t>
            </a:r>
            <a:r>
              <a:rPr lang="es-AR" dirty="0" smtClean="0"/>
              <a:t> </a:t>
            </a:r>
            <a:r>
              <a:rPr lang="es-AR" dirty="0" err="1" smtClean="0"/>
              <a:t>if</a:t>
            </a:r>
            <a:r>
              <a:rPr lang="es-AR" dirty="0" smtClean="0"/>
              <a:t> </a:t>
            </a:r>
            <a:r>
              <a:rPr lang="es-AR" dirty="0" err="1" smtClean="0"/>
              <a:t>an</a:t>
            </a:r>
            <a:r>
              <a:rPr lang="es-AR" dirty="0" smtClean="0"/>
              <a:t> </a:t>
            </a:r>
            <a:r>
              <a:rPr lang="es-AR" dirty="0" err="1" smtClean="0"/>
              <a:t>instance</a:t>
            </a:r>
            <a:r>
              <a:rPr lang="es-AR" dirty="0" smtClean="0"/>
              <a:t> </a:t>
            </a:r>
            <a:r>
              <a:rPr lang="es-AR" dirty="0" err="1" smtClean="0"/>
              <a:t>overwrites</a:t>
            </a:r>
            <a:r>
              <a:rPr lang="es-AR" dirty="0" smtClean="0"/>
              <a:t> </a:t>
            </a:r>
            <a:r>
              <a:rPr lang="es-AR" dirty="0" err="1" smtClean="0"/>
              <a:t>the</a:t>
            </a:r>
            <a:r>
              <a:rPr lang="es-AR" dirty="0" smtClean="0"/>
              <a:t> </a:t>
            </a:r>
            <a:r>
              <a:rPr lang="es-AR" dirty="0" err="1" smtClean="0"/>
              <a:t>value</a:t>
            </a:r>
            <a:r>
              <a:rPr lang="es-AR" dirty="0" smtClean="0"/>
              <a:t> of a </a:t>
            </a:r>
            <a:r>
              <a:rPr lang="es-AR" dirty="0" err="1" smtClean="0"/>
              <a:t>class</a:t>
            </a:r>
            <a:r>
              <a:rPr lang="es-AR" dirty="0" smtClean="0"/>
              <a:t> </a:t>
            </a:r>
            <a:r>
              <a:rPr lang="es-AR" dirty="0" err="1" smtClean="0"/>
              <a:t>attribute</a:t>
            </a:r>
            <a:r>
              <a:rPr lang="es-AR" dirty="0" smtClean="0"/>
              <a:t>?</a:t>
            </a:r>
            <a:endParaRPr lang="es-AR"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225" y="2708920"/>
            <a:ext cx="8001000" cy="2838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215598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Class</a:t>
            </a:r>
            <a:r>
              <a:rPr lang="es-AR" dirty="0" smtClean="0"/>
              <a:t> </a:t>
            </a:r>
            <a:r>
              <a:rPr lang="es-AR" dirty="0" err="1" smtClean="0"/>
              <a:t>Methods</a:t>
            </a:r>
            <a:endParaRPr lang="es-AR" dirty="0"/>
          </a:p>
        </p:txBody>
      </p:sp>
      <p:sp>
        <p:nvSpPr>
          <p:cNvPr id="3" name="2 Marcador de contenido"/>
          <p:cNvSpPr>
            <a:spLocks noGrp="1"/>
          </p:cNvSpPr>
          <p:nvPr>
            <p:ph idx="1"/>
          </p:nvPr>
        </p:nvSpPr>
        <p:spPr/>
        <p:txBody>
          <a:bodyPr/>
          <a:lstStyle/>
          <a:p>
            <a:pPr marL="342900" indent="-342900">
              <a:buFont typeface="Arial" panose="020B0604020202020204" pitchFamily="34" charset="0"/>
              <a:buChar char="•"/>
            </a:pPr>
            <a:r>
              <a:rPr lang="es-AR" dirty="0" err="1" smtClean="0"/>
              <a:t>Sometimes</a:t>
            </a:r>
            <a:r>
              <a:rPr lang="es-AR" dirty="0" smtClean="0"/>
              <a:t> </a:t>
            </a:r>
            <a:r>
              <a:rPr lang="es-AR" dirty="0" err="1" smtClean="0"/>
              <a:t>we</a:t>
            </a:r>
            <a:r>
              <a:rPr lang="es-AR" dirty="0" smtClean="0"/>
              <a:t> </a:t>
            </a:r>
            <a:r>
              <a:rPr lang="es-AR" dirty="0" err="1" smtClean="0"/>
              <a:t>need</a:t>
            </a:r>
            <a:r>
              <a:rPr lang="es-AR" dirty="0" smtClean="0"/>
              <a:t> to </a:t>
            </a:r>
            <a:r>
              <a:rPr lang="es-AR" dirty="0" err="1" smtClean="0"/>
              <a:t>process</a:t>
            </a:r>
            <a:r>
              <a:rPr lang="es-AR" dirty="0" smtClean="0"/>
              <a:t> data </a:t>
            </a:r>
            <a:r>
              <a:rPr lang="es-AR" dirty="0" err="1" smtClean="0"/>
              <a:t>not</a:t>
            </a:r>
            <a:r>
              <a:rPr lang="es-AR" dirty="0" smtClean="0"/>
              <a:t> </a:t>
            </a:r>
            <a:r>
              <a:rPr lang="es-AR" dirty="0" err="1" smtClean="0"/>
              <a:t>related</a:t>
            </a:r>
            <a:r>
              <a:rPr lang="es-AR" dirty="0" smtClean="0"/>
              <a:t> to </a:t>
            </a:r>
            <a:r>
              <a:rPr lang="es-AR" dirty="0" err="1" smtClean="0"/>
              <a:t>an</a:t>
            </a:r>
            <a:r>
              <a:rPr lang="es-AR" dirty="0" smtClean="0"/>
              <a:t> </a:t>
            </a:r>
            <a:r>
              <a:rPr lang="es-AR" dirty="0" err="1" smtClean="0"/>
              <a:t>instance</a:t>
            </a:r>
            <a:r>
              <a:rPr lang="es-AR" dirty="0" smtClean="0"/>
              <a:t> </a:t>
            </a:r>
            <a:r>
              <a:rPr lang="es-AR" dirty="0" err="1" smtClean="0"/>
              <a:t>but</a:t>
            </a:r>
            <a:r>
              <a:rPr lang="es-AR" dirty="0" smtClean="0"/>
              <a:t> to </a:t>
            </a:r>
            <a:r>
              <a:rPr lang="es-AR" dirty="0" err="1" smtClean="0"/>
              <a:t>the</a:t>
            </a:r>
            <a:r>
              <a:rPr lang="es-AR" dirty="0" smtClean="0"/>
              <a:t> </a:t>
            </a:r>
            <a:r>
              <a:rPr lang="es-AR" dirty="0" err="1" smtClean="0"/>
              <a:t>class</a:t>
            </a:r>
            <a:r>
              <a:rPr lang="es-AR" dirty="0" smtClean="0"/>
              <a:t> </a:t>
            </a:r>
            <a:r>
              <a:rPr lang="es-AR" dirty="0" err="1" smtClean="0"/>
              <a:t>itself</a:t>
            </a:r>
            <a:r>
              <a:rPr lang="es-AR" dirty="0" smtClean="0"/>
              <a:t>.</a:t>
            </a:r>
          </a:p>
          <a:p>
            <a:pPr marL="342900" indent="-342900">
              <a:buFont typeface="Arial" panose="020B0604020202020204" pitchFamily="34" charset="0"/>
              <a:buChar char="•"/>
            </a:pPr>
            <a:r>
              <a:rPr lang="es-AR" dirty="0" err="1" smtClean="0"/>
              <a:t>These</a:t>
            </a:r>
            <a:r>
              <a:rPr lang="es-AR" dirty="0" smtClean="0"/>
              <a:t> </a:t>
            </a:r>
            <a:r>
              <a:rPr lang="es-AR" dirty="0" err="1" smtClean="0"/>
              <a:t>methods</a:t>
            </a:r>
            <a:r>
              <a:rPr lang="es-AR" dirty="0" smtClean="0"/>
              <a:t> </a:t>
            </a:r>
            <a:r>
              <a:rPr lang="es-AR" dirty="0" err="1" smtClean="0"/>
              <a:t>will</a:t>
            </a:r>
            <a:r>
              <a:rPr lang="es-AR" dirty="0" smtClean="0"/>
              <a:t> </a:t>
            </a:r>
            <a:r>
              <a:rPr lang="es-AR" dirty="0" err="1" smtClean="0"/>
              <a:t>receive</a:t>
            </a:r>
            <a:r>
              <a:rPr lang="es-AR" dirty="0" smtClean="0"/>
              <a:t> a </a:t>
            </a:r>
            <a:r>
              <a:rPr lang="es-AR" dirty="0" err="1" smtClean="0"/>
              <a:t>class</a:t>
            </a:r>
            <a:r>
              <a:rPr lang="es-AR" dirty="0" smtClean="0"/>
              <a:t> </a:t>
            </a:r>
            <a:r>
              <a:rPr lang="es-AR" dirty="0" err="1" smtClean="0"/>
              <a:t>object</a:t>
            </a:r>
            <a:r>
              <a:rPr lang="es-AR" dirty="0" smtClean="0"/>
              <a:t> as </a:t>
            </a:r>
            <a:r>
              <a:rPr lang="es-AR" dirty="0" err="1" smtClean="0"/>
              <a:t>the</a:t>
            </a:r>
            <a:r>
              <a:rPr lang="es-AR" dirty="0" smtClean="0"/>
              <a:t> </a:t>
            </a:r>
            <a:r>
              <a:rPr lang="es-AR" dirty="0" err="1" smtClean="0"/>
              <a:t>first</a:t>
            </a:r>
            <a:r>
              <a:rPr lang="es-AR" dirty="0" smtClean="0"/>
              <a:t> </a:t>
            </a:r>
            <a:r>
              <a:rPr lang="es-AR" dirty="0" err="1" smtClean="0"/>
              <a:t>argument</a:t>
            </a:r>
            <a:r>
              <a:rPr lang="es-AR" dirty="0" smtClean="0"/>
              <a:t>.</a:t>
            </a:r>
          </a:p>
          <a:p>
            <a:pPr marL="800100" lvl="1" indent="-342900"/>
            <a:r>
              <a:rPr lang="es-AR" dirty="0" err="1" smtClean="0"/>
              <a:t>Example</a:t>
            </a:r>
            <a:r>
              <a:rPr lang="es-AR" dirty="0"/>
              <a:t>:</a:t>
            </a: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510" y="3573016"/>
            <a:ext cx="8347720" cy="2998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4925784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Class</a:t>
            </a:r>
            <a:r>
              <a:rPr lang="es-AR" dirty="0" smtClean="0"/>
              <a:t> </a:t>
            </a:r>
            <a:r>
              <a:rPr lang="es-AR" dirty="0" err="1" smtClean="0"/>
              <a:t>Methods</a:t>
            </a:r>
            <a:endParaRPr lang="es-AR" dirty="0"/>
          </a:p>
        </p:txBody>
      </p:sp>
      <p:sp>
        <p:nvSpPr>
          <p:cNvPr id="3" name="2 Marcador de contenido"/>
          <p:cNvSpPr>
            <a:spLocks noGrp="1"/>
          </p:cNvSpPr>
          <p:nvPr>
            <p:ph idx="1"/>
          </p:nvPr>
        </p:nvSpPr>
        <p:spPr/>
        <p:txBody>
          <a:bodyPr/>
          <a:lstStyle/>
          <a:p>
            <a:r>
              <a:rPr lang="es-AR" dirty="0" err="1" smtClean="0"/>
              <a:t>Now</a:t>
            </a:r>
            <a:r>
              <a:rPr lang="es-AR" dirty="0" smtClean="0"/>
              <a:t>, </a:t>
            </a:r>
            <a:r>
              <a:rPr lang="es-AR" dirty="0" err="1" smtClean="0"/>
              <a:t>we</a:t>
            </a:r>
            <a:r>
              <a:rPr lang="es-AR" dirty="0" smtClean="0"/>
              <a:t> </a:t>
            </a:r>
            <a:r>
              <a:rPr lang="es-AR" dirty="0" err="1" smtClean="0"/>
              <a:t>want</a:t>
            </a:r>
            <a:r>
              <a:rPr lang="es-AR" dirty="0" smtClean="0"/>
              <a:t> to </a:t>
            </a:r>
            <a:r>
              <a:rPr lang="es-AR" dirty="0" err="1" smtClean="0"/>
              <a:t>create</a:t>
            </a:r>
            <a:r>
              <a:rPr lang="es-AR" dirty="0" smtClean="0"/>
              <a:t> Date </a:t>
            </a:r>
            <a:r>
              <a:rPr lang="es-AR" dirty="0" err="1" smtClean="0"/>
              <a:t>instances</a:t>
            </a:r>
            <a:r>
              <a:rPr lang="es-AR" dirty="0" smtClean="0"/>
              <a:t> </a:t>
            </a:r>
            <a:r>
              <a:rPr lang="es-AR" dirty="0" err="1" smtClean="0"/>
              <a:t>having</a:t>
            </a:r>
            <a:r>
              <a:rPr lang="es-AR" dirty="0" smtClean="0"/>
              <a:t> date </a:t>
            </a:r>
            <a:r>
              <a:rPr lang="es-AR" dirty="0" err="1" smtClean="0"/>
              <a:t>information</a:t>
            </a:r>
            <a:r>
              <a:rPr lang="es-AR" dirty="0" smtClean="0"/>
              <a:t> </a:t>
            </a:r>
            <a:r>
              <a:rPr lang="es-AR" dirty="0" err="1" smtClean="0"/>
              <a:t>coming</a:t>
            </a:r>
            <a:r>
              <a:rPr lang="es-AR" dirty="0" smtClean="0"/>
              <a:t> </a:t>
            </a:r>
            <a:r>
              <a:rPr lang="es-AR" dirty="0" err="1" smtClean="0"/>
              <a:t>from</a:t>
            </a:r>
            <a:r>
              <a:rPr lang="es-AR" dirty="0" smtClean="0"/>
              <a:t> </a:t>
            </a:r>
            <a:r>
              <a:rPr lang="es-AR" dirty="0" err="1" smtClean="0"/>
              <a:t>outer</a:t>
            </a:r>
            <a:r>
              <a:rPr lang="es-AR" dirty="0" smtClean="0"/>
              <a:t> </a:t>
            </a:r>
            <a:r>
              <a:rPr lang="es-AR" dirty="0" err="1" smtClean="0"/>
              <a:t>source</a:t>
            </a:r>
            <a:r>
              <a:rPr lang="es-AR" dirty="0"/>
              <a:t> </a:t>
            </a:r>
            <a:r>
              <a:rPr lang="es-AR" dirty="0" err="1" smtClean="0"/>
              <a:t>encoded</a:t>
            </a:r>
            <a:r>
              <a:rPr lang="es-AR" dirty="0" smtClean="0"/>
              <a:t> as a </a:t>
            </a:r>
            <a:r>
              <a:rPr lang="es-AR" dirty="0" err="1" smtClean="0"/>
              <a:t>string</a:t>
            </a:r>
            <a:r>
              <a:rPr lang="es-AR" dirty="0" smtClean="0"/>
              <a:t> (‘mm-</a:t>
            </a:r>
            <a:r>
              <a:rPr lang="es-AR" dirty="0" err="1" smtClean="0"/>
              <a:t>dd</a:t>
            </a:r>
            <a:r>
              <a:rPr lang="es-AR" dirty="0" smtClean="0"/>
              <a:t>-</a:t>
            </a:r>
            <a:r>
              <a:rPr lang="es-AR" dirty="0" err="1" smtClean="0"/>
              <a:t>yyy</a:t>
            </a:r>
            <a:r>
              <a:rPr lang="es-AR" dirty="0" smtClean="0"/>
              <a:t>’).</a:t>
            </a:r>
          </a:p>
          <a:p>
            <a:r>
              <a:rPr lang="es-AR" dirty="0" err="1" smtClean="0"/>
              <a:t>Contrary</a:t>
            </a:r>
            <a:r>
              <a:rPr lang="es-AR" dirty="0" smtClean="0"/>
              <a:t> to C++, </a:t>
            </a:r>
            <a:r>
              <a:rPr lang="es-AR" dirty="0" err="1" smtClean="0"/>
              <a:t>which</a:t>
            </a:r>
            <a:r>
              <a:rPr lang="es-AR" dirty="0" smtClean="0"/>
              <a:t> has </a:t>
            </a:r>
            <a:r>
              <a:rPr lang="es-AR" dirty="0" err="1" smtClean="0"/>
              <a:t>method</a:t>
            </a:r>
            <a:r>
              <a:rPr lang="es-AR" dirty="0" smtClean="0"/>
              <a:t> </a:t>
            </a:r>
            <a:r>
              <a:rPr lang="es-AR" dirty="0" err="1" smtClean="0"/>
              <a:t>overloading</a:t>
            </a:r>
            <a:r>
              <a:rPr lang="es-AR" dirty="0" smtClean="0"/>
              <a:t> </a:t>
            </a:r>
            <a:r>
              <a:rPr lang="es-AR" dirty="0" err="1" smtClean="0"/>
              <a:t>feature</a:t>
            </a:r>
            <a:r>
              <a:rPr lang="es-AR" dirty="0" smtClean="0"/>
              <a:t>, </a:t>
            </a:r>
            <a:r>
              <a:rPr lang="es-AR" dirty="0" err="1" smtClean="0"/>
              <a:t>we</a:t>
            </a:r>
            <a:r>
              <a:rPr lang="es-AR" dirty="0" smtClean="0"/>
              <a:t> </a:t>
            </a:r>
            <a:r>
              <a:rPr lang="es-AR" dirty="0" err="1" smtClean="0"/>
              <a:t>can’t</a:t>
            </a:r>
            <a:r>
              <a:rPr lang="es-AR" dirty="0" smtClean="0"/>
              <a:t> define a new __</a:t>
            </a:r>
            <a:r>
              <a:rPr lang="es-AR" dirty="0" err="1" smtClean="0"/>
              <a:t>init</a:t>
            </a:r>
            <a:r>
              <a:rPr lang="es-AR" dirty="0" smtClean="0"/>
              <a:t>__(), </a:t>
            </a:r>
            <a:r>
              <a:rPr lang="es-AR" dirty="0" err="1" smtClean="0"/>
              <a:t>but</a:t>
            </a:r>
            <a:r>
              <a:rPr lang="es-AR" dirty="0" smtClean="0"/>
              <a:t> </a:t>
            </a:r>
            <a:r>
              <a:rPr lang="es-AR" dirty="0" err="1" smtClean="0"/>
              <a:t>we</a:t>
            </a:r>
            <a:r>
              <a:rPr lang="es-AR" dirty="0" smtClean="0"/>
              <a:t> can use @</a:t>
            </a:r>
            <a:r>
              <a:rPr lang="es-AR" dirty="0" err="1" smtClean="0"/>
              <a:t>classmethod</a:t>
            </a:r>
            <a:r>
              <a:rPr lang="es-AR" dirty="0" smtClean="0"/>
              <a:t> </a:t>
            </a:r>
            <a:r>
              <a:rPr lang="es-AR" dirty="0" err="1" smtClean="0"/>
              <a:t>instead</a:t>
            </a:r>
            <a:r>
              <a:rPr lang="es-AR" dirty="0" smtClean="0"/>
              <a:t> and </a:t>
            </a:r>
            <a:r>
              <a:rPr lang="es-AR" dirty="0" err="1" smtClean="0"/>
              <a:t>create</a:t>
            </a:r>
            <a:r>
              <a:rPr lang="es-AR" dirty="0" smtClean="0"/>
              <a:t> </a:t>
            </a:r>
            <a:r>
              <a:rPr lang="es-AR" dirty="0" err="1" smtClean="0"/>
              <a:t>another</a:t>
            </a:r>
            <a:r>
              <a:rPr lang="es-AR" dirty="0" smtClean="0"/>
              <a:t> constructor:</a:t>
            </a:r>
            <a:endParaRPr lang="es-AR"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3861048"/>
            <a:ext cx="7296150" cy="1076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5301208"/>
            <a:ext cx="7296150"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4288646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Static</a:t>
            </a:r>
            <a:r>
              <a:rPr lang="es-AR" dirty="0" smtClean="0"/>
              <a:t> </a:t>
            </a:r>
            <a:r>
              <a:rPr lang="es-AR" dirty="0" err="1" smtClean="0"/>
              <a:t>Methods</a:t>
            </a:r>
            <a:endParaRPr lang="es-AR" dirty="0"/>
          </a:p>
        </p:txBody>
      </p:sp>
      <p:sp>
        <p:nvSpPr>
          <p:cNvPr id="3" name="2 Marcador de contenido"/>
          <p:cNvSpPr>
            <a:spLocks noGrp="1"/>
          </p:cNvSpPr>
          <p:nvPr>
            <p:ph idx="1"/>
          </p:nvPr>
        </p:nvSpPr>
        <p:spPr/>
        <p:txBody>
          <a:bodyPr/>
          <a:lstStyle/>
          <a:p>
            <a:pPr marL="342900" indent="-342900">
              <a:buFont typeface="Arial" panose="020B0604020202020204" pitchFamily="34" charset="0"/>
              <a:buChar char="•"/>
            </a:pPr>
            <a:r>
              <a:rPr lang="es-AR" dirty="0" err="1" smtClean="0"/>
              <a:t>These</a:t>
            </a:r>
            <a:r>
              <a:rPr lang="es-AR" dirty="0" smtClean="0"/>
              <a:t> </a:t>
            </a:r>
            <a:r>
              <a:rPr lang="es-AR" dirty="0" err="1" smtClean="0"/>
              <a:t>ones</a:t>
            </a:r>
            <a:r>
              <a:rPr lang="es-AR" dirty="0" smtClean="0"/>
              <a:t> are </a:t>
            </a:r>
            <a:r>
              <a:rPr lang="es-AR" dirty="0" err="1" smtClean="0"/>
              <a:t>functions</a:t>
            </a:r>
            <a:r>
              <a:rPr lang="es-AR" dirty="0" smtClean="0"/>
              <a:t> </a:t>
            </a:r>
            <a:r>
              <a:rPr lang="es-AR" dirty="0" err="1" smtClean="0"/>
              <a:t>with</a:t>
            </a:r>
            <a:r>
              <a:rPr lang="es-AR" dirty="0" smtClean="0"/>
              <a:t> no </a:t>
            </a:r>
            <a:r>
              <a:rPr lang="es-AR" b="0" i="1" u="sng" dirty="0" err="1" smtClean="0"/>
              <a:t>self</a:t>
            </a:r>
            <a:r>
              <a:rPr lang="es-AR" b="0" i="1" u="sng" dirty="0" smtClean="0"/>
              <a:t> </a:t>
            </a:r>
            <a:r>
              <a:rPr lang="es-AR" dirty="0" smtClean="0"/>
              <a:t> and no </a:t>
            </a:r>
            <a:r>
              <a:rPr lang="es-AR" b="0" i="1" u="sng" dirty="0" err="1" smtClean="0"/>
              <a:t>class</a:t>
            </a:r>
            <a:r>
              <a:rPr lang="es-AR" b="0" i="1" u="sng" dirty="0" smtClean="0"/>
              <a:t> </a:t>
            </a:r>
            <a:r>
              <a:rPr lang="es-AR" dirty="0" smtClean="0"/>
              <a:t> </a:t>
            </a:r>
            <a:r>
              <a:rPr lang="es-AR" dirty="0" err="1" smtClean="0"/>
              <a:t>arguments</a:t>
            </a:r>
            <a:r>
              <a:rPr lang="es-AR" dirty="0" smtClean="0"/>
              <a:t>. </a:t>
            </a:r>
          </a:p>
          <a:p>
            <a:pPr marL="342900" indent="-342900">
              <a:buFont typeface="Arial" panose="020B0604020202020204" pitchFamily="34" charset="0"/>
              <a:buChar char="•"/>
            </a:pPr>
            <a:r>
              <a:rPr lang="es-AR" dirty="0" err="1" smtClean="0"/>
              <a:t>They</a:t>
            </a:r>
            <a:r>
              <a:rPr lang="es-AR" dirty="0" smtClean="0"/>
              <a:t> </a:t>
            </a:r>
            <a:r>
              <a:rPr lang="es-AR" dirty="0" err="1" smtClean="0"/>
              <a:t>can’t</a:t>
            </a:r>
            <a:r>
              <a:rPr lang="es-AR" dirty="0" smtClean="0"/>
              <a:t> </a:t>
            </a:r>
            <a:r>
              <a:rPr lang="es-AR" dirty="0" err="1" smtClean="0"/>
              <a:t>work</a:t>
            </a:r>
            <a:r>
              <a:rPr lang="es-AR" dirty="0" smtClean="0"/>
              <a:t> </a:t>
            </a:r>
            <a:r>
              <a:rPr lang="es-AR" dirty="0" err="1" smtClean="0"/>
              <a:t>with</a:t>
            </a:r>
            <a:r>
              <a:rPr lang="es-AR" dirty="0" smtClean="0"/>
              <a:t> </a:t>
            </a:r>
            <a:r>
              <a:rPr lang="es-AR" dirty="0" err="1" smtClean="0"/>
              <a:t>instance</a:t>
            </a:r>
            <a:r>
              <a:rPr lang="es-AR" dirty="0" smtClean="0"/>
              <a:t> </a:t>
            </a:r>
            <a:r>
              <a:rPr lang="es-AR" dirty="0" err="1" smtClean="0"/>
              <a:t>attributes</a:t>
            </a:r>
            <a:r>
              <a:rPr lang="es-AR" dirty="0"/>
              <a:t> </a:t>
            </a:r>
            <a:r>
              <a:rPr lang="es-AR" dirty="0" smtClean="0"/>
              <a:t>(</a:t>
            </a:r>
            <a:r>
              <a:rPr lang="es-AR" dirty="0" err="1" smtClean="0"/>
              <a:t>but</a:t>
            </a:r>
            <a:r>
              <a:rPr lang="es-AR" dirty="0" smtClean="0"/>
              <a:t> </a:t>
            </a:r>
            <a:r>
              <a:rPr lang="es-AR" dirty="0" err="1" smtClean="0"/>
              <a:t>they</a:t>
            </a:r>
            <a:r>
              <a:rPr lang="es-AR" dirty="0" smtClean="0"/>
              <a:t> can </a:t>
            </a:r>
            <a:r>
              <a:rPr lang="es-AR" dirty="0" err="1" smtClean="0"/>
              <a:t>with</a:t>
            </a:r>
            <a:r>
              <a:rPr lang="es-AR" dirty="0" smtClean="0"/>
              <a:t> </a:t>
            </a:r>
            <a:r>
              <a:rPr lang="es-AR" dirty="0" err="1" smtClean="0"/>
              <a:t>class</a:t>
            </a:r>
            <a:r>
              <a:rPr lang="es-AR" dirty="0" smtClean="0"/>
              <a:t> </a:t>
            </a:r>
            <a:r>
              <a:rPr lang="es-AR" dirty="0" err="1" smtClean="0"/>
              <a:t>attributes</a:t>
            </a:r>
            <a:r>
              <a:rPr lang="es-AR" dirty="0" smtClean="0"/>
              <a:t>)</a:t>
            </a:r>
          </a:p>
          <a:p>
            <a:pPr marL="342900" indent="-342900">
              <a:buFont typeface="Arial" panose="020B0604020202020204" pitchFamily="34" charset="0"/>
              <a:buChar char="•"/>
            </a:pPr>
            <a:r>
              <a:rPr lang="es-AR" dirty="0" smtClean="0"/>
              <a:t>Can be </a:t>
            </a:r>
            <a:r>
              <a:rPr lang="es-AR" dirty="0" err="1" smtClean="0"/>
              <a:t>called</a:t>
            </a:r>
            <a:r>
              <a:rPr lang="es-AR" dirty="0" smtClean="0"/>
              <a:t> </a:t>
            </a:r>
            <a:r>
              <a:rPr lang="es-AR" dirty="0" err="1" smtClean="0"/>
              <a:t>from</a:t>
            </a:r>
            <a:r>
              <a:rPr lang="es-AR" dirty="0" smtClean="0"/>
              <a:t> </a:t>
            </a:r>
            <a:r>
              <a:rPr lang="es-AR" dirty="0" err="1" smtClean="0"/>
              <a:t>both</a:t>
            </a:r>
            <a:r>
              <a:rPr lang="es-AR" dirty="0" smtClean="0"/>
              <a:t>: </a:t>
            </a:r>
            <a:r>
              <a:rPr lang="es-AR" dirty="0" err="1" smtClean="0"/>
              <a:t>classes</a:t>
            </a:r>
            <a:r>
              <a:rPr lang="es-AR" dirty="0" smtClean="0"/>
              <a:t> and </a:t>
            </a:r>
            <a:r>
              <a:rPr lang="es-AR" dirty="0" err="1" smtClean="0"/>
              <a:t>instances</a:t>
            </a:r>
            <a:endParaRPr lang="es-AR" dirty="0" smtClean="0"/>
          </a:p>
          <a:p>
            <a:pPr marL="800100" lvl="1" indent="-342900"/>
            <a:r>
              <a:rPr lang="es-AR" dirty="0" err="1" smtClean="0"/>
              <a:t>Example</a:t>
            </a:r>
            <a:r>
              <a:rPr lang="es-AR" dirty="0" smtClean="0"/>
              <a:t>: </a:t>
            </a:r>
            <a:r>
              <a:rPr lang="es-AR" dirty="0" err="1" smtClean="0"/>
              <a:t>we</a:t>
            </a:r>
            <a:r>
              <a:rPr lang="es-AR" dirty="0" smtClean="0"/>
              <a:t> </a:t>
            </a:r>
            <a:r>
              <a:rPr lang="es-AR" dirty="0" err="1" smtClean="0"/>
              <a:t>want</a:t>
            </a:r>
            <a:r>
              <a:rPr lang="es-AR" dirty="0" smtClean="0"/>
              <a:t> to be </a:t>
            </a:r>
            <a:r>
              <a:rPr lang="es-AR" dirty="0" err="1" smtClean="0"/>
              <a:t>able</a:t>
            </a:r>
            <a:r>
              <a:rPr lang="es-AR" dirty="0" smtClean="0"/>
              <a:t> to </a:t>
            </a:r>
            <a:r>
              <a:rPr lang="es-AR" dirty="0" err="1" smtClean="0"/>
              <a:t>validate</a:t>
            </a:r>
            <a:r>
              <a:rPr lang="es-AR" dirty="0" smtClean="0"/>
              <a:t>  a date. </a:t>
            </a:r>
            <a:r>
              <a:rPr lang="es-AR" dirty="0" err="1" smtClean="0"/>
              <a:t>This</a:t>
            </a:r>
            <a:r>
              <a:rPr lang="es-AR" dirty="0" smtClean="0"/>
              <a:t> </a:t>
            </a:r>
            <a:r>
              <a:rPr lang="es-AR" dirty="0" err="1" smtClean="0"/>
              <a:t>task</a:t>
            </a:r>
            <a:r>
              <a:rPr lang="es-AR" dirty="0" smtClean="0"/>
              <a:t> </a:t>
            </a:r>
            <a:r>
              <a:rPr lang="es-AR" dirty="0" err="1" smtClean="0"/>
              <a:t>is</a:t>
            </a:r>
            <a:r>
              <a:rPr lang="es-AR" dirty="0" smtClean="0"/>
              <a:t> </a:t>
            </a:r>
            <a:r>
              <a:rPr lang="es-AR" dirty="0" err="1" smtClean="0"/>
              <a:t>logically</a:t>
            </a:r>
            <a:r>
              <a:rPr lang="es-AR" dirty="0" smtClean="0"/>
              <a:t> </a:t>
            </a:r>
            <a:r>
              <a:rPr lang="es-AR" dirty="0" err="1" smtClean="0"/>
              <a:t>bound</a:t>
            </a:r>
            <a:r>
              <a:rPr lang="es-AR" dirty="0" smtClean="0"/>
              <a:t> to Date </a:t>
            </a:r>
            <a:r>
              <a:rPr lang="es-AR" dirty="0" err="1" smtClean="0"/>
              <a:t>class</a:t>
            </a:r>
            <a:r>
              <a:rPr lang="es-AR" dirty="0" smtClean="0"/>
              <a:t>, </a:t>
            </a:r>
            <a:r>
              <a:rPr lang="es-AR" dirty="0" err="1" smtClean="0"/>
              <a:t>but</a:t>
            </a:r>
            <a:r>
              <a:rPr lang="es-AR" dirty="0" smtClean="0"/>
              <a:t> </a:t>
            </a:r>
            <a:r>
              <a:rPr lang="es-AR" dirty="0" err="1" smtClean="0"/>
              <a:t>it</a:t>
            </a:r>
            <a:r>
              <a:rPr lang="es-AR" dirty="0" smtClean="0"/>
              <a:t> </a:t>
            </a:r>
            <a:r>
              <a:rPr lang="es-AR" dirty="0" err="1" smtClean="0"/>
              <a:t>doesn’t</a:t>
            </a:r>
            <a:r>
              <a:rPr lang="es-AR" dirty="0" smtClean="0"/>
              <a:t> </a:t>
            </a:r>
            <a:r>
              <a:rPr lang="es-AR" dirty="0" err="1" smtClean="0"/>
              <a:t>require</a:t>
            </a:r>
            <a:r>
              <a:rPr lang="es-AR" dirty="0" smtClean="0"/>
              <a:t> </a:t>
            </a:r>
            <a:r>
              <a:rPr lang="es-AR" dirty="0" err="1" smtClean="0"/>
              <a:t>instantiation</a:t>
            </a:r>
            <a:r>
              <a:rPr lang="es-AR" dirty="0" smtClean="0"/>
              <a:t> </a:t>
            </a:r>
            <a:r>
              <a:rPr lang="es-AR" dirty="0" err="1" smtClean="0"/>
              <a:t>from</a:t>
            </a:r>
            <a:r>
              <a:rPr lang="es-AR" dirty="0" smtClean="0"/>
              <a:t> </a:t>
            </a:r>
            <a:r>
              <a:rPr lang="es-AR" dirty="0" err="1" smtClean="0"/>
              <a:t>it</a:t>
            </a:r>
            <a:r>
              <a:rPr lang="es-AR" dirty="0"/>
              <a:t>.</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405" y="4509120"/>
            <a:ext cx="8639175" cy="1123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8907531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__</a:t>
            </a:r>
            <a:r>
              <a:rPr lang="es-AR" dirty="0" err="1" smtClean="0"/>
              <a:t>init</a:t>
            </a:r>
            <a:r>
              <a:rPr lang="es-AR" dirty="0" smtClean="0"/>
              <a:t>__</a:t>
            </a:r>
            <a:endParaRPr lang="es-AR" dirty="0"/>
          </a:p>
        </p:txBody>
      </p:sp>
      <p:sp>
        <p:nvSpPr>
          <p:cNvPr id="3" name="2 Marcador de contenido"/>
          <p:cNvSpPr>
            <a:spLocks noGrp="1"/>
          </p:cNvSpPr>
          <p:nvPr>
            <p:ph idx="1"/>
          </p:nvPr>
        </p:nvSpPr>
        <p:spPr/>
        <p:txBody>
          <a:bodyPr/>
          <a:lstStyle/>
          <a:p>
            <a:r>
              <a:rPr lang="es-AR" dirty="0" err="1" smtClean="0"/>
              <a:t>The</a:t>
            </a:r>
            <a:r>
              <a:rPr lang="es-AR" dirty="0" smtClean="0"/>
              <a:t> </a:t>
            </a:r>
            <a:r>
              <a:rPr lang="es-AR" dirty="0" err="1" smtClean="0"/>
              <a:t>construction</a:t>
            </a:r>
            <a:r>
              <a:rPr lang="es-AR" dirty="0" smtClean="0"/>
              <a:t> of </a:t>
            </a:r>
            <a:r>
              <a:rPr lang="es-AR" dirty="0" err="1" smtClean="0"/>
              <a:t>an</a:t>
            </a:r>
            <a:r>
              <a:rPr lang="es-AR" dirty="0" smtClean="0"/>
              <a:t> </a:t>
            </a:r>
            <a:r>
              <a:rPr lang="es-AR" dirty="0" err="1" smtClean="0"/>
              <a:t>object</a:t>
            </a:r>
            <a:r>
              <a:rPr lang="es-AR" dirty="0" smtClean="0"/>
              <a:t> can be </a:t>
            </a:r>
            <a:r>
              <a:rPr lang="es-AR" dirty="0" err="1" smtClean="0"/>
              <a:t>diveded</a:t>
            </a:r>
            <a:r>
              <a:rPr lang="es-AR" dirty="0" smtClean="0"/>
              <a:t> in </a:t>
            </a:r>
            <a:r>
              <a:rPr lang="es-AR" dirty="0" err="1" smtClean="0"/>
              <a:t>two</a:t>
            </a:r>
            <a:r>
              <a:rPr lang="es-AR" dirty="0" smtClean="0"/>
              <a:t> </a:t>
            </a:r>
            <a:r>
              <a:rPr lang="es-AR" dirty="0" err="1" smtClean="0"/>
              <a:t>parts</a:t>
            </a:r>
            <a:r>
              <a:rPr lang="es-AR" dirty="0" smtClean="0"/>
              <a:t>:</a:t>
            </a:r>
          </a:p>
          <a:p>
            <a:pPr marL="457200" indent="-457200">
              <a:buFont typeface="+mj-lt"/>
              <a:buAutoNum type="arabicPeriod"/>
            </a:pPr>
            <a:r>
              <a:rPr lang="es-AR" dirty="0" err="1" smtClean="0"/>
              <a:t>Allocation</a:t>
            </a:r>
            <a:r>
              <a:rPr lang="es-AR" dirty="0" smtClean="0"/>
              <a:t> of </a:t>
            </a:r>
            <a:r>
              <a:rPr lang="es-AR" dirty="0" err="1" smtClean="0"/>
              <a:t>memory</a:t>
            </a:r>
            <a:endParaRPr lang="es-AR" dirty="0" smtClean="0"/>
          </a:p>
          <a:p>
            <a:pPr marL="457200" indent="-457200">
              <a:buFont typeface="+mj-lt"/>
              <a:buAutoNum type="arabicPeriod"/>
            </a:pPr>
            <a:r>
              <a:rPr lang="es-AR" dirty="0" err="1" smtClean="0"/>
              <a:t>Initialization</a:t>
            </a:r>
            <a:endParaRPr lang="es-AR" dirty="0" smtClean="0"/>
          </a:p>
          <a:p>
            <a:r>
              <a:rPr lang="es-AR" b="0" dirty="0" smtClean="0"/>
              <a:t>__</a:t>
            </a:r>
            <a:r>
              <a:rPr lang="es-AR" b="0" dirty="0" err="1" smtClean="0"/>
              <a:t>init</a:t>
            </a:r>
            <a:r>
              <a:rPr lang="es-AR" b="0" dirty="0" smtClean="0"/>
              <a:t>__ </a:t>
            </a:r>
            <a:r>
              <a:rPr lang="es-AR" dirty="0" err="1" smtClean="0"/>
              <a:t>is</a:t>
            </a:r>
            <a:r>
              <a:rPr lang="es-AR" dirty="0" smtClean="0"/>
              <a:t> </a:t>
            </a:r>
            <a:r>
              <a:rPr lang="es-AR" dirty="0" err="1" smtClean="0"/>
              <a:t>the</a:t>
            </a:r>
            <a:r>
              <a:rPr lang="es-AR" dirty="0" smtClean="0"/>
              <a:t> </a:t>
            </a:r>
            <a:r>
              <a:rPr lang="es-AR" dirty="0" err="1" smtClean="0"/>
              <a:t>most</a:t>
            </a:r>
            <a:r>
              <a:rPr lang="es-AR" dirty="0" smtClean="0"/>
              <a:t> </a:t>
            </a:r>
            <a:r>
              <a:rPr lang="es-AR" dirty="0" err="1" smtClean="0"/>
              <a:t>commonly</a:t>
            </a:r>
            <a:r>
              <a:rPr lang="es-AR" dirty="0" smtClean="0"/>
              <a:t> </a:t>
            </a:r>
            <a:r>
              <a:rPr lang="es-AR" dirty="0" err="1" smtClean="0"/>
              <a:t>used</a:t>
            </a:r>
            <a:r>
              <a:rPr lang="es-AR" dirty="0" smtClean="0"/>
              <a:t> </a:t>
            </a:r>
            <a:r>
              <a:rPr lang="es-AR" dirty="0" err="1" smtClean="0"/>
              <a:t>operator</a:t>
            </a:r>
            <a:r>
              <a:rPr lang="es-AR" dirty="0" smtClean="0"/>
              <a:t> </a:t>
            </a:r>
            <a:r>
              <a:rPr lang="es-AR" dirty="0" err="1" smtClean="0"/>
              <a:t>overloading</a:t>
            </a:r>
            <a:r>
              <a:rPr lang="es-AR" dirty="0" smtClean="0"/>
              <a:t> </a:t>
            </a:r>
            <a:r>
              <a:rPr lang="es-AR" dirty="0" err="1" smtClean="0"/>
              <a:t>method</a:t>
            </a:r>
            <a:r>
              <a:rPr lang="es-AR" dirty="0" smtClean="0"/>
              <a:t> in Python. </a:t>
            </a:r>
            <a:r>
              <a:rPr lang="es-AR" dirty="0" err="1" smtClean="0"/>
              <a:t>It</a:t>
            </a:r>
            <a:r>
              <a:rPr lang="es-AR" dirty="0" smtClean="0"/>
              <a:t> </a:t>
            </a:r>
            <a:r>
              <a:rPr lang="es-AR" dirty="0" err="1" smtClean="0"/>
              <a:t>is</a:t>
            </a:r>
            <a:r>
              <a:rPr lang="es-AR" dirty="0" smtClean="0"/>
              <a:t> </a:t>
            </a:r>
            <a:r>
              <a:rPr lang="es-AR" dirty="0" err="1" smtClean="0"/>
              <a:t>used</a:t>
            </a:r>
            <a:r>
              <a:rPr lang="es-AR" dirty="0" smtClean="0"/>
              <a:t> to </a:t>
            </a:r>
            <a:r>
              <a:rPr lang="es-AR" dirty="0" err="1" smtClean="0"/>
              <a:t>initialize</a:t>
            </a:r>
            <a:r>
              <a:rPr lang="es-AR" dirty="0" smtClean="0"/>
              <a:t> </a:t>
            </a:r>
            <a:r>
              <a:rPr lang="es-AR" dirty="0" err="1" smtClean="0"/>
              <a:t>the</a:t>
            </a:r>
            <a:r>
              <a:rPr lang="es-AR" dirty="0" smtClean="0"/>
              <a:t> </a:t>
            </a:r>
            <a:r>
              <a:rPr lang="es-AR" dirty="0" err="1" smtClean="0"/>
              <a:t>newly</a:t>
            </a:r>
            <a:r>
              <a:rPr lang="es-AR" dirty="0" smtClean="0"/>
              <a:t> </a:t>
            </a:r>
            <a:r>
              <a:rPr lang="es-AR" dirty="0" err="1" smtClean="0"/>
              <a:t>created</a:t>
            </a:r>
            <a:r>
              <a:rPr lang="es-AR" dirty="0" smtClean="0"/>
              <a:t> </a:t>
            </a:r>
            <a:r>
              <a:rPr lang="es-AR" dirty="0" err="1" smtClean="0"/>
              <a:t>instance</a:t>
            </a:r>
            <a:r>
              <a:rPr lang="es-AR" dirty="0" smtClean="0"/>
              <a:t> </a:t>
            </a:r>
            <a:r>
              <a:rPr lang="es-AR" dirty="0" err="1" smtClean="0"/>
              <a:t>object</a:t>
            </a:r>
            <a:r>
              <a:rPr lang="es-AR" dirty="0" smtClean="0"/>
              <a:t> </a:t>
            </a:r>
            <a:r>
              <a:rPr lang="es-AR" dirty="0" err="1" smtClean="0"/>
              <a:t>using</a:t>
            </a:r>
            <a:r>
              <a:rPr lang="es-AR" dirty="0" smtClean="0"/>
              <a:t> </a:t>
            </a:r>
            <a:r>
              <a:rPr lang="es-AR" dirty="0" err="1" smtClean="0"/>
              <a:t>any</a:t>
            </a:r>
            <a:r>
              <a:rPr lang="es-AR" dirty="0" smtClean="0"/>
              <a:t> </a:t>
            </a:r>
            <a:r>
              <a:rPr lang="es-AR" dirty="0" err="1" smtClean="0"/>
              <a:t>arguments</a:t>
            </a:r>
            <a:r>
              <a:rPr lang="es-AR" dirty="0" smtClean="0"/>
              <a:t> </a:t>
            </a:r>
            <a:r>
              <a:rPr lang="es-AR" dirty="0" err="1" smtClean="0"/>
              <a:t>passed</a:t>
            </a:r>
            <a:r>
              <a:rPr lang="es-AR" dirty="0" smtClean="0"/>
              <a:t> to </a:t>
            </a:r>
            <a:r>
              <a:rPr lang="es-AR" dirty="0" err="1" smtClean="0"/>
              <a:t>the</a:t>
            </a:r>
            <a:r>
              <a:rPr lang="es-AR" dirty="0" smtClean="0"/>
              <a:t> </a:t>
            </a:r>
            <a:r>
              <a:rPr lang="es-AR" dirty="0" err="1" smtClean="0"/>
              <a:t>class</a:t>
            </a:r>
            <a:r>
              <a:rPr lang="es-AR" dirty="0" smtClean="0"/>
              <a:t> </a:t>
            </a:r>
            <a:r>
              <a:rPr lang="es-AR" dirty="0" err="1" smtClean="0"/>
              <a:t>name</a:t>
            </a:r>
            <a:r>
              <a:rPr lang="es-AR" dirty="0" smtClean="0"/>
              <a:t>.</a:t>
            </a:r>
            <a:endParaRPr lang="es-AR" b="0" dirty="0"/>
          </a:p>
        </p:txBody>
      </p:sp>
    </p:spTree>
    <p:extLst>
      <p:ext uri="{BB962C8B-B14F-4D97-AF65-F5344CB8AC3E}">
        <p14:creationId xmlns:p14="http://schemas.microsoft.com/office/powerpoint/2010/main" val="220320791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__</a:t>
            </a:r>
            <a:r>
              <a:rPr lang="es-AR" dirty="0" err="1" smtClean="0"/>
              <a:t>call</a:t>
            </a:r>
            <a:r>
              <a:rPr lang="es-AR" dirty="0" smtClean="0"/>
              <a:t>__</a:t>
            </a:r>
            <a:endParaRPr lang="es-AR" dirty="0"/>
          </a:p>
        </p:txBody>
      </p:sp>
      <p:sp>
        <p:nvSpPr>
          <p:cNvPr id="4" name="3 Marcador de contenido"/>
          <p:cNvSpPr>
            <a:spLocks noGrp="1"/>
          </p:cNvSpPr>
          <p:nvPr>
            <p:ph idx="1"/>
          </p:nvPr>
        </p:nvSpPr>
        <p:spPr/>
        <p:txBody>
          <a:bodyPr/>
          <a:lstStyle/>
          <a:p>
            <a:r>
              <a:rPr lang="es-AR" dirty="0" err="1" smtClean="0"/>
              <a:t>The</a:t>
            </a:r>
            <a:r>
              <a:rPr lang="es-AR" dirty="0"/>
              <a:t> </a:t>
            </a:r>
            <a:r>
              <a:rPr lang="es-AR" b="0" i="1" dirty="0"/>
              <a:t> </a:t>
            </a:r>
            <a:r>
              <a:rPr lang="es-AR" b="0" dirty="0" smtClean="0"/>
              <a:t>__</a:t>
            </a:r>
            <a:r>
              <a:rPr lang="es-AR" b="0" dirty="0" err="1" smtClean="0"/>
              <a:t>call</a:t>
            </a:r>
            <a:r>
              <a:rPr lang="es-AR" b="0" dirty="0" smtClean="0"/>
              <a:t>__ </a:t>
            </a:r>
            <a:r>
              <a:rPr lang="es-AR" dirty="0" err="1" smtClean="0"/>
              <a:t>method</a:t>
            </a:r>
            <a:r>
              <a:rPr lang="es-AR" dirty="0" smtClean="0"/>
              <a:t> </a:t>
            </a:r>
            <a:r>
              <a:rPr lang="es-AR" dirty="0" err="1" smtClean="0"/>
              <a:t>is</a:t>
            </a:r>
            <a:r>
              <a:rPr lang="es-AR" dirty="0" smtClean="0"/>
              <a:t> </a:t>
            </a:r>
            <a:r>
              <a:rPr lang="es-AR" dirty="0" err="1" smtClean="0"/>
              <a:t>called</a:t>
            </a:r>
            <a:r>
              <a:rPr lang="es-AR" dirty="0" smtClean="0"/>
              <a:t> </a:t>
            </a:r>
            <a:r>
              <a:rPr lang="es-AR" dirty="0" err="1" smtClean="0"/>
              <a:t>when</a:t>
            </a:r>
            <a:r>
              <a:rPr lang="es-AR" dirty="0" smtClean="0"/>
              <a:t> </a:t>
            </a:r>
            <a:r>
              <a:rPr lang="es-AR" dirty="0" err="1" smtClean="0"/>
              <a:t>the</a:t>
            </a:r>
            <a:r>
              <a:rPr lang="es-AR" dirty="0" smtClean="0"/>
              <a:t> </a:t>
            </a:r>
            <a:r>
              <a:rPr lang="es-AR" dirty="0" err="1" smtClean="0"/>
              <a:t>instance</a:t>
            </a:r>
            <a:r>
              <a:rPr lang="es-AR" dirty="0" smtClean="0"/>
              <a:t> </a:t>
            </a:r>
            <a:r>
              <a:rPr lang="es-AR" dirty="0" err="1" smtClean="0"/>
              <a:t>is</a:t>
            </a:r>
            <a:r>
              <a:rPr lang="es-AR" dirty="0" smtClean="0"/>
              <a:t> </a:t>
            </a:r>
            <a:r>
              <a:rPr lang="es-AR" dirty="0" err="1" smtClean="0"/>
              <a:t>called</a:t>
            </a:r>
            <a:r>
              <a:rPr lang="es-AR" dirty="0" smtClean="0"/>
              <a:t>.</a:t>
            </a:r>
            <a:endParaRPr lang="es-AR"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780928"/>
            <a:ext cx="5505450"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244209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__REPR__ &amp; __STR__</a:t>
            </a:r>
            <a:endParaRPr lang="es-AR" dirty="0"/>
          </a:p>
        </p:txBody>
      </p:sp>
      <p:sp>
        <p:nvSpPr>
          <p:cNvPr id="3" name="2 Marcador de contenido"/>
          <p:cNvSpPr>
            <a:spLocks noGrp="1"/>
          </p:cNvSpPr>
          <p:nvPr>
            <p:ph idx="1"/>
          </p:nvPr>
        </p:nvSpPr>
        <p:spPr/>
        <p:txBody>
          <a:bodyPr/>
          <a:lstStyle/>
          <a:p>
            <a:pPr marL="342900" indent="-342900">
              <a:buFont typeface="Arial" panose="020B0604020202020204" pitchFamily="34" charset="0"/>
              <a:buChar char="•"/>
            </a:pPr>
            <a:r>
              <a:rPr lang="es-AR" dirty="0" smtClean="0"/>
              <a:t>__</a:t>
            </a:r>
            <a:r>
              <a:rPr lang="es-AR" dirty="0" err="1" smtClean="0"/>
              <a:t>repr</a:t>
            </a:r>
            <a:r>
              <a:rPr lang="es-AR" dirty="0" smtClean="0"/>
              <a:t>__ </a:t>
            </a:r>
            <a:r>
              <a:rPr lang="es-AR" dirty="0" err="1" smtClean="0"/>
              <a:t>goal</a:t>
            </a:r>
            <a:r>
              <a:rPr lang="es-AR" dirty="0" smtClean="0"/>
              <a:t> </a:t>
            </a:r>
            <a:r>
              <a:rPr lang="es-AR" dirty="0" err="1" smtClean="0"/>
              <a:t>is</a:t>
            </a:r>
            <a:r>
              <a:rPr lang="es-AR" dirty="0" smtClean="0"/>
              <a:t> to be </a:t>
            </a:r>
            <a:r>
              <a:rPr lang="es-AR" dirty="0" err="1" smtClean="0"/>
              <a:t>unambigous</a:t>
            </a:r>
            <a:r>
              <a:rPr lang="es-AR" dirty="0" smtClean="0"/>
              <a:t>. </a:t>
            </a:r>
            <a:r>
              <a:rPr lang="es-AR" dirty="0" err="1" smtClean="0"/>
              <a:t>It</a:t>
            </a:r>
            <a:r>
              <a:rPr lang="es-AR" dirty="0" smtClean="0"/>
              <a:t> </a:t>
            </a:r>
            <a:r>
              <a:rPr lang="es-AR" dirty="0" err="1" smtClean="0"/>
              <a:t>is</a:t>
            </a:r>
            <a:r>
              <a:rPr lang="es-AR" dirty="0" smtClean="0"/>
              <a:t> </a:t>
            </a:r>
            <a:r>
              <a:rPr lang="es-AR" dirty="0" err="1" smtClean="0"/>
              <a:t>used</a:t>
            </a:r>
            <a:r>
              <a:rPr lang="es-AR" dirty="0" smtClean="0"/>
              <a:t> to compute </a:t>
            </a:r>
            <a:r>
              <a:rPr lang="es-AR" dirty="0" err="1" smtClean="0"/>
              <a:t>the</a:t>
            </a:r>
            <a:r>
              <a:rPr lang="es-AR" dirty="0" smtClean="0"/>
              <a:t> </a:t>
            </a:r>
            <a:r>
              <a:rPr lang="es-AR" dirty="0" err="1" smtClean="0"/>
              <a:t>official</a:t>
            </a:r>
            <a:r>
              <a:rPr lang="es-AR" dirty="0" smtClean="0"/>
              <a:t> </a:t>
            </a:r>
            <a:r>
              <a:rPr lang="es-AR" dirty="0" err="1" smtClean="0"/>
              <a:t>string</a:t>
            </a:r>
            <a:r>
              <a:rPr lang="es-AR" dirty="0" smtClean="0"/>
              <a:t> </a:t>
            </a:r>
            <a:r>
              <a:rPr lang="es-AR" dirty="0" err="1" smtClean="0"/>
              <a:t>representation</a:t>
            </a:r>
            <a:r>
              <a:rPr lang="es-AR" dirty="0" smtClean="0"/>
              <a:t> of </a:t>
            </a:r>
            <a:r>
              <a:rPr lang="es-AR" dirty="0" err="1" smtClean="0"/>
              <a:t>an</a:t>
            </a:r>
            <a:r>
              <a:rPr lang="es-AR" dirty="0" smtClean="0"/>
              <a:t> </a:t>
            </a:r>
            <a:r>
              <a:rPr lang="es-AR" dirty="0" err="1" smtClean="0"/>
              <a:t>object</a:t>
            </a:r>
            <a:r>
              <a:rPr lang="es-AR" dirty="0" smtClean="0"/>
              <a:t>.</a:t>
            </a:r>
          </a:p>
          <a:p>
            <a:pPr marL="342900" indent="-342900">
              <a:buFont typeface="Arial" panose="020B0604020202020204" pitchFamily="34" charset="0"/>
              <a:buChar char="•"/>
            </a:pPr>
            <a:r>
              <a:rPr lang="es-AR" dirty="0" smtClean="0"/>
              <a:t>__</a:t>
            </a:r>
            <a:r>
              <a:rPr lang="es-AR" dirty="0" err="1" smtClean="0"/>
              <a:t>str</a:t>
            </a:r>
            <a:r>
              <a:rPr lang="es-AR" dirty="0" smtClean="0"/>
              <a:t>__ </a:t>
            </a:r>
            <a:r>
              <a:rPr lang="es-AR" dirty="0" err="1" smtClean="0"/>
              <a:t>goal</a:t>
            </a:r>
            <a:r>
              <a:rPr lang="es-AR" dirty="0" smtClean="0"/>
              <a:t> </a:t>
            </a:r>
            <a:r>
              <a:rPr lang="es-AR" dirty="0" err="1" smtClean="0"/>
              <a:t>is</a:t>
            </a:r>
            <a:r>
              <a:rPr lang="es-AR" dirty="0" smtClean="0"/>
              <a:t> to be </a:t>
            </a:r>
            <a:r>
              <a:rPr lang="es-AR" dirty="0" err="1" smtClean="0"/>
              <a:t>readable</a:t>
            </a:r>
            <a:r>
              <a:rPr lang="es-AR" dirty="0" smtClean="0"/>
              <a:t>. </a:t>
            </a:r>
            <a:r>
              <a:rPr lang="es-AR" dirty="0" err="1" smtClean="0"/>
              <a:t>It</a:t>
            </a:r>
            <a:r>
              <a:rPr lang="es-AR" dirty="0" smtClean="0"/>
              <a:t> </a:t>
            </a:r>
            <a:r>
              <a:rPr lang="es-AR" dirty="0" err="1" smtClean="0"/>
              <a:t>is</a:t>
            </a:r>
            <a:r>
              <a:rPr lang="es-AR" dirty="0" smtClean="0"/>
              <a:t> </a:t>
            </a:r>
            <a:r>
              <a:rPr lang="es-AR" dirty="0" err="1" smtClean="0"/>
              <a:t>used</a:t>
            </a:r>
            <a:r>
              <a:rPr lang="es-AR" dirty="0" smtClean="0"/>
              <a:t> to compute </a:t>
            </a:r>
            <a:r>
              <a:rPr lang="es-AR" dirty="0" err="1" smtClean="0"/>
              <a:t>the</a:t>
            </a:r>
            <a:r>
              <a:rPr lang="es-AR" dirty="0" smtClean="0"/>
              <a:t> informal </a:t>
            </a:r>
            <a:r>
              <a:rPr lang="es-AR" dirty="0" err="1" smtClean="0"/>
              <a:t>string</a:t>
            </a:r>
            <a:r>
              <a:rPr lang="es-AR" dirty="0" smtClean="0"/>
              <a:t> </a:t>
            </a:r>
            <a:r>
              <a:rPr lang="es-AR" dirty="0" err="1" smtClean="0"/>
              <a:t>representation</a:t>
            </a:r>
            <a:r>
              <a:rPr lang="es-AR" dirty="0" smtClean="0"/>
              <a:t> of </a:t>
            </a:r>
            <a:r>
              <a:rPr lang="es-AR" dirty="0" err="1" smtClean="0"/>
              <a:t>an</a:t>
            </a:r>
            <a:r>
              <a:rPr lang="es-AR" dirty="0" smtClean="0"/>
              <a:t> </a:t>
            </a:r>
            <a:r>
              <a:rPr lang="es-AR" dirty="0" err="1" smtClean="0"/>
              <a:t>object</a:t>
            </a:r>
            <a:r>
              <a:rPr lang="es-AR" dirty="0" smtClean="0"/>
              <a:t>.</a:t>
            </a:r>
          </a:p>
          <a:p>
            <a:pPr marL="342900" indent="-342900">
              <a:buFont typeface="Arial" panose="020B0604020202020204" pitchFamily="34" charset="0"/>
              <a:buChar char="•"/>
            </a:pPr>
            <a:r>
              <a:rPr lang="es-AR" dirty="0" err="1" smtClean="0"/>
              <a:t>Being</a:t>
            </a:r>
            <a:r>
              <a:rPr lang="es-AR" dirty="0" smtClean="0"/>
              <a:t> </a:t>
            </a:r>
            <a:r>
              <a:rPr lang="es-AR" dirty="0" err="1" smtClean="0"/>
              <a:t>the</a:t>
            </a:r>
            <a:r>
              <a:rPr lang="es-AR" dirty="0" smtClean="0"/>
              <a:t> “</a:t>
            </a:r>
            <a:r>
              <a:rPr lang="es-AR" dirty="0" err="1" smtClean="0"/>
              <a:t>official</a:t>
            </a:r>
            <a:r>
              <a:rPr lang="es-AR" dirty="0" smtClean="0"/>
              <a:t> </a:t>
            </a:r>
            <a:r>
              <a:rPr lang="es-AR" dirty="0" err="1" smtClean="0"/>
              <a:t>representation</a:t>
            </a:r>
            <a:r>
              <a:rPr lang="es-AR" dirty="0" smtClean="0"/>
              <a:t>” </a:t>
            </a:r>
            <a:r>
              <a:rPr lang="es-AR" dirty="0" err="1" smtClean="0"/>
              <a:t>means</a:t>
            </a:r>
            <a:r>
              <a:rPr lang="es-AR" dirty="0" smtClean="0"/>
              <a:t> </a:t>
            </a:r>
            <a:r>
              <a:rPr lang="es-AR" dirty="0" err="1" smtClean="0"/>
              <a:t>that</a:t>
            </a:r>
            <a:r>
              <a:rPr lang="es-AR" dirty="0" smtClean="0"/>
              <a:t> </a:t>
            </a:r>
            <a:r>
              <a:rPr lang="es-AR" dirty="0" err="1" smtClean="0"/>
              <a:t>the</a:t>
            </a:r>
            <a:r>
              <a:rPr lang="es-AR" dirty="0" smtClean="0"/>
              <a:t> </a:t>
            </a:r>
            <a:r>
              <a:rPr lang="es-AR" dirty="0" err="1" smtClean="0"/>
              <a:t>object</a:t>
            </a:r>
            <a:r>
              <a:rPr lang="es-AR" dirty="0" smtClean="0"/>
              <a:t> can be </a:t>
            </a:r>
            <a:r>
              <a:rPr lang="es-AR" dirty="0" err="1" smtClean="0"/>
              <a:t>reconstructed</a:t>
            </a:r>
            <a:r>
              <a:rPr lang="es-AR" dirty="0" smtClean="0"/>
              <a:t> </a:t>
            </a:r>
            <a:r>
              <a:rPr lang="es-AR" dirty="0" err="1" smtClean="0"/>
              <a:t>from</a:t>
            </a:r>
            <a:r>
              <a:rPr lang="es-AR" dirty="0" smtClean="0"/>
              <a:t> </a:t>
            </a:r>
            <a:r>
              <a:rPr lang="es-AR" dirty="0" err="1" smtClean="0"/>
              <a:t>the</a:t>
            </a:r>
            <a:r>
              <a:rPr lang="es-AR" dirty="0" smtClean="0"/>
              <a:t> </a:t>
            </a:r>
            <a:r>
              <a:rPr lang="es-AR" dirty="0" err="1" smtClean="0"/>
              <a:t>string</a:t>
            </a:r>
            <a:r>
              <a:rPr lang="es-AR" dirty="0"/>
              <a:t>.</a:t>
            </a:r>
            <a:endParaRPr lang="es-AR" dirty="0" smtClean="0"/>
          </a:p>
          <a:p>
            <a:pPr marL="342900" indent="-342900">
              <a:buFont typeface="Arial" panose="020B0604020202020204" pitchFamily="34" charset="0"/>
              <a:buChar char="•"/>
            </a:pPr>
            <a:endParaRPr lang="es-AR" dirty="0"/>
          </a:p>
        </p:txBody>
      </p:sp>
      <p:pic>
        <p:nvPicPr>
          <p:cNvPr id="92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4149080"/>
            <a:ext cx="8267700"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6325836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dirty="0" smtClean="0"/>
              <a:t>__</a:t>
            </a:r>
            <a:r>
              <a:rPr lang="es-AR" dirty="0" err="1" smtClean="0"/>
              <a:t>len</a:t>
            </a:r>
            <a:r>
              <a:rPr lang="es-AR" dirty="0" smtClean="0"/>
              <a:t>__</a:t>
            </a:r>
            <a:endParaRPr lang="es-AR"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420888"/>
            <a:ext cx="8039100"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7415975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47664" y="188640"/>
            <a:ext cx="4752528" cy="1371600"/>
          </a:xfrm>
        </p:spPr>
        <p:txBody>
          <a:bodyPr/>
          <a:lstStyle/>
          <a:p>
            <a:pPr algn="ctr"/>
            <a:r>
              <a:rPr lang="es-AR" dirty="0" err="1" smtClean="0"/>
              <a:t>Object</a:t>
            </a:r>
            <a:r>
              <a:rPr lang="es-AR" dirty="0" smtClean="0"/>
              <a:t> </a:t>
            </a:r>
            <a:r>
              <a:rPr lang="es-AR" dirty="0" err="1" smtClean="0"/>
              <a:t>oriented</a:t>
            </a:r>
            <a:r>
              <a:rPr lang="es-AR" dirty="0" smtClean="0"/>
              <a:t> </a:t>
            </a:r>
            <a:r>
              <a:rPr lang="es-AR" dirty="0" err="1" smtClean="0"/>
              <a:t>Analysis</a:t>
            </a:r>
            <a:r>
              <a:rPr lang="es-AR" dirty="0" smtClean="0"/>
              <a:t> and </a:t>
            </a:r>
            <a:r>
              <a:rPr lang="es-AR" dirty="0" err="1" smtClean="0"/>
              <a:t>design</a:t>
            </a:r>
            <a:endParaRPr lang="es-AR"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628800"/>
            <a:ext cx="5904656" cy="49278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096735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Object</a:t>
            </a:r>
            <a:r>
              <a:rPr lang="es-AR" dirty="0" smtClean="0"/>
              <a:t> </a:t>
            </a:r>
            <a:r>
              <a:rPr lang="es-AR" dirty="0" err="1" smtClean="0"/>
              <a:t>oriented</a:t>
            </a:r>
            <a:r>
              <a:rPr lang="es-AR" dirty="0" smtClean="0"/>
              <a:t> </a:t>
            </a:r>
            <a:r>
              <a:rPr lang="es-AR" dirty="0" err="1" smtClean="0"/>
              <a:t>Analysis</a:t>
            </a:r>
            <a:endParaRPr lang="es-AR" dirty="0"/>
          </a:p>
        </p:txBody>
      </p:sp>
      <p:sp>
        <p:nvSpPr>
          <p:cNvPr id="3" name="2 Marcador de contenido"/>
          <p:cNvSpPr>
            <a:spLocks noGrp="1"/>
          </p:cNvSpPr>
          <p:nvPr>
            <p:ph idx="1"/>
          </p:nvPr>
        </p:nvSpPr>
        <p:spPr/>
        <p:txBody>
          <a:bodyPr/>
          <a:lstStyle/>
          <a:p>
            <a:pPr marL="342900" indent="-342900">
              <a:buFont typeface="Arial" panose="020B0604020202020204" pitchFamily="34" charset="0"/>
              <a:buChar char="•"/>
            </a:pPr>
            <a:r>
              <a:rPr lang="es-AR" dirty="0" err="1" smtClean="0"/>
              <a:t>The</a:t>
            </a:r>
            <a:r>
              <a:rPr lang="es-AR" dirty="0" smtClean="0"/>
              <a:t> </a:t>
            </a:r>
            <a:r>
              <a:rPr lang="es-AR" dirty="0" err="1" smtClean="0"/>
              <a:t>goal</a:t>
            </a:r>
            <a:r>
              <a:rPr lang="es-AR" dirty="0" smtClean="0"/>
              <a:t> of </a:t>
            </a:r>
            <a:r>
              <a:rPr lang="es-AR" dirty="0" err="1" smtClean="0"/>
              <a:t>the</a:t>
            </a:r>
            <a:r>
              <a:rPr lang="es-AR" dirty="0" smtClean="0"/>
              <a:t> </a:t>
            </a:r>
            <a:r>
              <a:rPr lang="es-AR" dirty="0" err="1" smtClean="0"/>
              <a:t>analysis</a:t>
            </a:r>
            <a:r>
              <a:rPr lang="es-AR" dirty="0" smtClean="0"/>
              <a:t> </a:t>
            </a:r>
            <a:r>
              <a:rPr lang="es-AR" dirty="0" err="1" smtClean="0"/>
              <a:t>phase</a:t>
            </a:r>
            <a:r>
              <a:rPr lang="es-AR" dirty="0" smtClean="0"/>
              <a:t> </a:t>
            </a:r>
            <a:r>
              <a:rPr lang="es-AR" dirty="0" err="1" smtClean="0"/>
              <a:t>is</a:t>
            </a:r>
            <a:r>
              <a:rPr lang="es-AR" dirty="0" smtClean="0"/>
              <a:t> to </a:t>
            </a:r>
            <a:r>
              <a:rPr lang="es-AR" dirty="0" err="1" smtClean="0"/>
              <a:t>create</a:t>
            </a:r>
            <a:r>
              <a:rPr lang="es-AR" dirty="0" smtClean="0"/>
              <a:t> a </a:t>
            </a:r>
            <a:r>
              <a:rPr lang="es-AR" dirty="0" err="1" smtClean="0"/>
              <a:t>model</a:t>
            </a:r>
            <a:r>
              <a:rPr lang="es-AR" dirty="0" smtClean="0"/>
              <a:t> of </a:t>
            </a:r>
            <a:r>
              <a:rPr lang="es-AR" dirty="0" err="1" smtClean="0"/>
              <a:t>the</a:t>
            </a:r>
            <a:r>
              <a:rPr lang="es-AR" dirty="0" smtClean="0"/>
              <a:t> </a:t>
            </a:r>
            <a:r>
              <a:rPr lang="es-AR" dirty="0" err="1" smtClean="0"/>
              <a:t>system</a:t>
            </a:r>
            <a:r>
              <a:rPr lang="es-AR" dirty="0" smtClean="0"/>
              <a:t>.</a:t>
            </a:r>
          </a:p>
          <a:p>
            <a:pPr marL="342900" indent="-342900">
              <a:buFont typeface="Arial" panose="020B0604020202020204" pitchFamily="34" charset="0"/>
              <a:buChar char="•"/>
            </a:pPr>
            <a:r>
              <a:rPr lang="es-AR" dirty="0" smtClean="0"/>
              <a:t>In </a:t>
            </a:r>
            <a:r>
              <a:rPr lang="es-AR" dirty="0" err="1" smtClean="0"/>
              <a:t>object-oriented</a:t>
            </a:r>
            <a:r>
              <a:rPr lang="es-AR" dirty="0" smtClean="0"/>
              <a:t> </a:t>
            </a:r>
            <a:r>
              <a:rPr lang="es-AR" dirty="0" err="1" smtClean="0"/>
              <a:t>analysis</a:t>
            </a:r>
            <a:r>
              <a:rPr lang="es-AR" dirty="0" smtClean="0"/>
              <a:t>, </a:t>
            </a:r>
            <a:r>
              <a:rPr lang="es-AR" dirty="0" err="1" smtClean="0"/>
              <a:t>we</a:t>
            </a:r>
            <a:r>
              <a:rPr lang="es-AR" dirty="0" smtClean="0"/>
              <a:t> </a:t>
            </a:r>
            <a:r>
              <a:rPr lang="es-AR" dirty="0" err="1" smtClean="0"/>
              <a:t>need</a:t>
            </a:r>
            <a:r>
              <a:rPr lang="es-AR" dirty="0" smtClean="0"/>
              <a:t> to </a:t>
            </a:r>
            <a:r>
              <a:rPr lang="es-AR" dirty="0" err="1" smtClean="0"/>
              <a:t>identify</a:t>
            </a:r>
            <a:r>
              <a:rPr lang="es-AR" dirty="0" smtClean="0"/>
              <a:t> and describe </a:t>
            </a:r>
            <a:r>
              <a:rPr lang="es-AR" dirty="0" err="1" smtClean="0"/>
              <a:t>the</a:t>
            </a:r>
            <a:r>
              <a:rPr lang="es-AR" dirty="0" smtClean="0"/>
              <a:t> </a:t>
            </a:r>
            <a:r>
              <a:rPr lang="es-AR" dirty="0" err="1" smtClean="0"/>
              <a:t>concepts</a:t>
            </a:r>
            <a:r>
              <a:rPr lang="es-AR" dirty="0" smtClean="0"/>
              <a:t> of </a:t>
            </a:r>
            <a:r>
              <a:rPr lang="es-AR" dirty="0" err="1" smtClean="0"/>
              <a:t>the</a:t>
            </a:r>
            <a:r>
              <a:rPr lang="es-AR" dirty="0" smtClean="0"/>
              <a:t> </a:t>
            </a:r>
            <a:r>
              <a:rPr lang="es-AR" dirty="0" err="1" smtClean="0"/>
              <a:t>problem</a:t>
            </a:r>
            <a:r>
              <a:rPr lang="es-AR" dirty="0" smtClean="0"/>
              <a:t> </a:t>
            </a:r>
            <a:r>
              <a:rPr lang="es-AR" dirty="0" err="1" smtClean="0"/>
              <a:t>domain</a:t>
            </a:r>
            <a:r>
              <a:rPr lang="es-AR" dirty="0" smtClean="0"/>
              <a:t>:</a:t>
            </a:r>
          </a:p>
          <a:p>
            <a:pPr marL="800100" lvl="1" indent="-342900"/>
            <a:r>
              <a:rPr lang="es-AR" u="sng" dirty="0" err="1" smtClean="0"/>
              <a:t>Identify</a:t>
            </a:r>
            <a:r>
              <a:rPr lang="es-AR" u="sng" dirty="0" smtClean="0"/>
              <a:t> </a:t>
            </a:r>
            <a:r>
              <a:rPr lang="es-AR" u="sng" dirty="0" err="1" smtClean="0"/>
              <a:t>the</a:t>
            </a:r>
            <a:r>
              <a:rPr lang="es-AR" u="sng" dirty="0" smtClean="0"/>
              <a:t> </a:t>
            </a:r>
            <a:r>
              <a:rPr lang="es-AR" u="sng" dirty="0" err="1" smtClean="0"/>
              <a:t>objects</a:t>
            </a:r>
            <a:endParaRPr lang="es-AR" u="sng" dirty="0" smtClean="0"/>
          </a:p>
          <a:p>
            <a:pPr marL="800100" lvl="1" indent="-342900"/>
            <a:r>
              <a:rPr lang="es-AR" u="sng" dirty="0" smtClean="0"/>
              <a:t>Describe </a:t>
            </a:r>
            <a:r>
              <a:rPr lang="es-AR" u="sng" dirty="0" err="1" smtClean="0"/>
              <a:t>how</a:t>
            </a:r>
            <a:r>
              <a:rPr lang="es-AR" u="sng" dirty="0" smtClean="0"/>
              <a:t> </a:t>
            </a:r>
            <a:r>
              <a:rPr lang="es-AR" u="sng" dirty="0" err="1" smtClean="0"/>
              <a:t>the</a:t>
            </a:r>
            <a:r>
              <a:rPr lang="es-AR" u="sng" dirty="0" smtClean="0"/>
              <a:t> </a:t>
            </a:r>
            <a:r>
              <a:rPr lang="es-AR" u="sng" dirty="0" err="1" smtClean="0"/>
              <a:t>objects</a:t>
            </a:r>
            <a:r>
              <a:rPr lang="es-AR" u="sng" dirty="0" smtClean="0"/>
              <a:t> </a:t>
            </a:r>
            <a:r>
              <a:rPr lang="es-AR" u="sng" dirty="0" err="1" smtClean="0"/>
              <a:t>interact</a:t>
            </a:r>
            <a:endParaRPr lang="es-AR" u="sng" dirty="0" smtClean="0"/>
          </a:p>
        </p:txBody>
      </p:sp>
    </p:spTree>
    <p:extLst>
      <p:ext uri="{BB962C8B-B14F-4D97-AF65-F5344CB8AC3E}">
        <p14:creationId xmlns:p14="http://schemas.microsoft.com/office/powerpoint/2010/main" val="12805541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Strings</a:t>
            </a:r>
            <a:r>
              <a:rPr lang="es-AR" dirty="0" smtClean="0"/>
              <a:t> </a:t>
            </a:r>
            <a:r>
              <a:rPr lang="es-AR" dirty="0" err="1" smtClean="0"/>
              <a:t>Slicing</a:t>
            </a:r>
            <a:endParaRPr lang="es-AR" dirty="0"/>
          </a:p>
        </p:txBody>
      </p:sp>
      <p:sp>
        <p:nvSpPr>
          <p:cNvPr id="3" name="2 Marcador de contenido"/>
          <p:cNvSpPr>
            <a:spLocks noGrp="1"/>
          </p:cNvSpPr>
          <p:nvPr>
            <p:ph idx="1"/>
          </p:nvPr>
        </p:nvSpPr>
        <p:spPr/>
        <p:txBody>
          <a:bodyPr/>
          <a:lstStyle/>
          <a:p>
            <a:pPr marL="342900" indent="-342900">
              <a:buFont typeface="Arial" panose="020B0604020202020204" pitchFamily="34" charset="0"/>
              <a:buChar char="•"/>
            </a:pPr>
            <a:r>
              <a:rPr lang="es-AR" dirty="0" err="1"/>
              <a:t>Slicing</a:t>
            </a:r>
            <a:r>
              <a:rPr lang="es-AR" dirty="0"/>
              <a:t>: 		</a:t>
            </a:r>
            <a:r>
              <a:rPr lang="es-AR" b="0" i="1" dirty="0"/>
              <a:t>s[</a:t>
            </a:r>
            <a:r>
              <a:rPr lang="es-AR" b="0" i="1" dirty="0" err="1"/>
              <a:t>begin:end:step</a:t>
            </a:r>
            <a:r>
              <a:rPr lang="es-AR" b="0" i="1" dirty="0"/>
              <a:t>]</a:t>
            </a:r>
          </a:p>
          <a:p>
            <a:pPr marL="800100" lvl="1" indent="-342900"/>
            <a:r>
              <a:rPr lang="es-AR" dirty="0" err="1"/>
              <a:t>Substrings</a:t>
            </a:r>
            <a:r>
              <a:rPr lang="es-AR" dirty="0"/>
              <a:t> </a:t>
            </a:r>
            <a:r>
              <a:rPr lang="es-AR" dirty="0" err="1"/>
              <a:t>through</a:t>
            </a:r>
            <a:r>
              <a:rPr lang="es-AR" dirty="0"/>
              <a:t> </a:t>
            </a:r>
            <a:r>
              <a:rPr lang="es-AR" dirty="0" err="1"/>
              <a:t>slice</a:t>
            </a:r>
            <a:r>
              <a:rPr lang="es-AR" dirty="0"/>
              <a:t>:</a:t>
            </a:r>
          </a:p>
          <a:p>
            <a:endParaRPr lang="es-AR" dirty="0" smtClean="0"/>
          </a:p>
          <a:p>
            <a:endParaRPr lang="es-AR" dirty="0"/>
          </a:p>
          <a:p>
            <a:endParaRPr lang="es-AR" dirty="0" smtClean="0"/>
          </a:p>
          <a:p>
            <a:endParaRPr lang="es-AR" dirty="0"/>
          </a:p>
          <a:p>
            <a:endParaRPr lang="es-AR" dirty="0" smtClean="0"/>
          </a:p>
          <a:p>
            <a:pPr marL="342900" lvl="1" indent="-342900">
              <a:spcAft>
                <a:spcPts val="600"/>
              </a:spcAft>
              <a:buClrTx/>
            </a:pPr>
            <a:r>
              <a:rPr lang="es-AR" dirty="0"/>
              <a:t>Reverse:</a:t>
            </a:r>
          </a:p>
          <a:p>
            <a:endParaRPr lang="es-AR"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852936"/>
            <a:ext cx="6238875" cy="1809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5413598"/>
            <a:ext cx="6238875"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6259197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Domain</a:t>
            </a:r>
            <a:r>
              <a:rPr lang="es-AR" dirty="0" smtClean="0"/>
              <a:t> </a:t>
            </a:r>
            <a:r>
              <a:rPr lang="es-AR" dirty="0" err="1" smtClean="0"/>
              <a:t>Model</a:t>
            </a:r>
            <a:endParaRPr lang="es-AR" dirty="0"/>
          </a:p>
        </p:txBody>
      </p:sp>
      <p:sp>
        <p:nvSpPr>
          <p:cNvPr id="3" name="2 Marcador de contenido"/>
          <p:cNvSpPr>
            <a:spLocks noGrp="1"/>
          </p:cNvSpPr>
          <p:nvPr>
            <p:ph idx="1"/>
          </p:nvPr>
        </p:nvSpPr>
        <p:spPr/>
        <p:txBody>
          <a:bodyPr/>
          <a:lstStyle/>
          <a:p>
            <a:pPr algn="just"/>
            <a:r>
              <a:rPr lang="es-AR" dirty="0" smtClean="0"/>
              <a:t>A </a:t>
            </a:r>
            <a:r>
              <a:rPr lang="es-AR" dirty="0" err="1" smtClean="0"/>
              <a:t>domain</a:t>
            </a:r>
            <a:r>
              <a:rPr lang="es-AR" dirty="0" smtClean="0"/>
              <a:t> </a:t>
            </a:r>
            <a:r>
              <a:rPr lang="es-AR" dirty="0" err="1" smtClean="0"/>
              <a:t>model</a:t>
            </a:r>
            <a:r>
              <a:rPr lang="es-AR" dirty="0" smtClean="0"/>
              <a:t> in </a:t>
            </a:r>
            <a:r>
              <a:rPr lang="es-AR" dirty="0" err="1" smtClean="0"/>
              <a:t>problem</a:t>
            </a:r>
            <a:r>
              <a:rPr lang="es-AR" dirty="0" smtClean="0"/>
              <a:t> </a:t>
            </a:r>
            <a:r>
              <a:rPr lang="es-AR" dirty="0" err="1" smtClean="0"/>
              <a:t>solving</a:t>
            </a:r>
            <a:r>
              <a:rPr lang="es-AR" dirty="0" smtClean="0"/>
              <a:t> and software </a:t>
            </a:r>
            <a:r>
              <a:rPr lang="es-AR" dirty="0" err="1" smtClean="0"/>
              <a:t>engineering</a:t>
            </a:r>
            <a:r>
              <a:rPr lang="es-AR" dirty="0" smtClean="0"/>
              <a:t> </a:t>
            </a:r>
            <a:r>
              <a:rPr lang="es-AR" dirty="0" err="1" smtClean="0"/>
              <a:t>is</a:t>
            </a:r>
            <a:r>
              <a:rPr lang="es-AR" dirty="0" smtClean="0"/>
              <a:t> a conceptual </a:t>
            </a:r>
            <a:r>
              <a:rPr lang="es-AR" dirty="0" err="1" smtClean="0"/>
              <a:t>model</a:t>
            </a:r>
            <a:r>
              <a:rPr lang="es-AR" dirty="0" smtClean="0"/>
              <a:t> of </a:t>
            </a:r>
            <a:r>
              <a:rPr lang="es-AR" dirty="0" err="1" smtClean="0"/>
              <a:t>all</a:t>
            </a:r>
            <a:r>
              <a:rPr lang="es-AR" dirty="0" smtClean="0"/>
              <a:t> </a:t>
            </a:r>
            <a:r>
              <a:rPr lang="es-AR" dirty="0" err="1" smtClean="0"/>
              <a:t>the</a:t>
            </a:r>
            <a:r>
              <a:rPr lang="es-AR" dirty="0" smtClean="0"/>
              <a:t> </a:t>
            </a:r>
            <a:r>
              <a:rPr lang="es-AR" dirty="0" err="1" smtClean="0"/>
              <a:t>topics</a:t>
            </a:r>
            <a:r>
              <a:rPr lang="es-AR" dirty="0" smtClean="0"/>
              <a:t> </a:t>
            </a:r>
            <a:r>
              <a:rPr lang="es-AR" dirty="0" err="1" smtClean="0"/>
              <a:t>related</a:t>
            </a:r>
            <a:r>
              <a:rPr lang="es-AR" dirty="0" smtClean="0"/>
              <a:t> to a </a:t>
            </a:r>
            <a:r>
              <a:rPr lang="es-AR" dirty="0" err="1" smtClean="0"/>
              <a:t>specific</a:t>
            </a:r>
            <a:r>
              <a:rPr lang="es-AR" dirty="0" smtClean="0"/>
              <a:t> </a:t>
            </a:r>
            <a:r>
              <a:rPr lang="es-AR" dirty="0" err="1" smtClean="0"/>
              <a:t>problem</a:t>
            </a:r>
            <a:r>
              <a:rPr lang="es-AR" dirty="0" smtClean="0"/>
              <a:t>.</a:t>
            </a:r>
          </a:p>
          <a:p>
            <a:pPr algn="just"/>
            <a:r>
              <a:rPr lang="es-AR" dirty="0" err="1" smtClean="0"/>
              <a:t>It</a:t>
            </a:r>
            <a:r>
              <a:rPr lang="es-AR" dirty="0" smtClean="0"/>
              <a:t> describes </a:t>
            </a:r>
            <a:r>
              <a:rPr lang="es-AR" dirty="0" err="1" smtClean="0"/>
              <a:t>the</a:t>
            </a:r>
            <a:r>
              <a:rPr lang="es-AR" dirty="0" smtClean="0"/>
              <a:t> </a:t>
            </a:r>
            <a:r>
              <a:rPr lang="es-AR" dirty="0" err="1" smtClean="0"/>
              <a:t>various</a:t>
            </a:r>
            <a:r>
              <a:rPr lang="es-AR" dirty="0" smtClean="0"/>
              <a:t> </a:t>
            </a:r>
            <a:r>
              <a:rPr lang="es-AR" dirty="0" err="1" smtClean="0"/>
              <a:t>entities</a:t>
            </a:r>
            <a:r>
              <a:rPr lang="es-AR" dirty="0" smtClean="0"/>
              <a:t>, </a:t>
            </a:r>
            <a:r>
              <a:rPr lang="es-AR" dirty="0" err="1" smtClean="0"/>
              <a:t>their</a:t>
            </a:r>
            <a:r>
              <a:rPr lang="es-AR" dirty="0" smtClean="0"/>
              <a:t> </a:t>
            </a:r>
            <a:r>
              <a:rPr lang="es-AR" dirty="0" err="1" smtClean="0"/>
              <a:t>attributes</a:t>
            </a:r>
            <a:r>
              <a:rPr lang="es-AR" dirty="0" smtClean="0"/>
              <a:t>, roles, and </a:t>
            </a:r>
            <a:r>
              <a:rPr lang="es-AR" dirty="0" err="1" smtClean="0"/>
              <a:t>relationships</a:t>
            </a:r>
            <a:r>
              <a:rPr lang="es-AR" dirty="0" smtClean="0"/>
              <a:t>, plus </a:t>
            </a:r>
            <a:r>
              <a:rPr lang="es-AR" dirty="0" err="1" smtClean="0"/>
              <a:t>the</a:t>
            </a:r>
            <a:r>
              <a:rPr lang="es-AR" dirty="0" smtClean="0"/>
              <a:t> </a:t>
            </a:r>
            <a:r>
              <a:rPr lang="es-AR" dirty="0" err="1" smtClean="0"/>
              <a:t>constraints</a:t>
            </a:r>
            <a:r>
              <a:rPr lang="es-AR" dirty="0" smtClean="0"/>
              <a:t> </a:t>
            </a:r>
            <a:r>
              <a:rPr lang="es-AR" dirty="0" err="1" smtClean="0"/>
              <a:t>that</a:t>
            </a:r>
            <a:r>
              <a:rPr lang="es-AR" dirty="0" smtClean="0"/>
              <a:t> </a:t>
            </a:r>
            <a:r>
              <a:rPr lang="es-AR" dirty="0" err="1" smtClean="0"/>
              <a:t>govern</a:t>
            </a:r>
            <a:r>
              <a:rPr lang="es-AR" dirty="0" smtClean="0"/>
              <a:t> </a:t>
            </a:r>
            <a:r>
              <a:rPr lang="es-AR" dirty="0" err="1" smtClean="0"/>
              <a:t>the</a:t>
            </a:r>
            <a:r>
              <a:rPr lang="es-AR" dirty="0" smtClean="0"/>
              <a:t> </a:t>
            </a:r>
            <a:r>
              <a:rPr lang="es-AR" dirty="0" err="1" smtClean="0"/>
              <a:t>problem</a:t>
            </a:r>
            <a:r>
              <a:rPr lang="es-AR" dirty="0" smtClean="0"/>
              <a:t> </a:t>
            </a:r>
            <a:r>
              <a:rPr lang="es-AR" dirty="0" err="1" smtClean="0"/>
              <a:t>domain</a:t>
            </a:r>
            <a:r>
              <a:rPr lang="es-AR" dirty="0" smtClean="0"/>
              <a:t>.</a:t>
            </a:r>
          </a:p>
          <a:p>
            <a:pPr algn="just"/>
            <a:endParaRPr lang="es-AR" dirty="0"/>
          </a:p>
          <a:p>
            <a:pPr marL="342900" indent="-342900" algn="just">
              <a:buFont typeface="Arial" panose="020B0604020202020204" pitchFamily="34" charset="0"/>
              <a:buChar char="•"/>
            </a:pPr>
            <a:r>
              <a:rPr lang="es-AR" dirty="0" err="1" smtClean="0"/>
              <a:t>Common</a:t>
            </a:r>
            <a:r>
              <a:rPr lang="es-AR" dirty="0" smtClean="0"/>
              <a:t> </a:t>
            </a:r>
            <a:r>
              <a:rPr lang="es-AR" dirty="0" err="1" smtClean="0"/>
              <a:t>mistake</a:t>
            </a:r>
            <a:r>
              <a:rPr lang="es-AR" dirty="0" smtClean="0"/>
              <a:t>:</a:t>
            </a:r>
          </a:p>
          <a:p>
            <a:pPr marL="800100" lvl="1" indent="-342900" algn="just"/>
            <a:r>
              <a:rPr lang="es-AR" dirty="0" err="1" smtClean="0"/>
              <a:t>Represent</a:t>
            </a:r>
            <a:r>
              <a:rPr lang="es-AR" dirty="0" smtClean="0"/>
              <a:t> a </a:t>
            </a:r>
            <a:r>
              <a:rPr lang="es-AR" dirty="0" err="1" smtClean="0"/>
              <a:t>something</a:t>
            </a:r>
            <a:r>
              <a:rPr lang="es-AR" dirty="0" smtClean="0"/>
              <a:t> as </a:t>
            </a:r>
            <a:r>
              <a:rPr lang="es-AR" dirty="0" err="1" smtClean="0"/>
              <a:t>an</a:t>
            </a:r>
            <a:r>
              <a:rPr lang="es-AR" dirty="0" smtClean="0"/>
              <a:t> </a:t>
            </a:r>
            <a:r>
              <a:rPr lang="es-AR" dirty="0" err="1" smtClean="0"/>
              <a:t>attribute</a:t>
            </a:r>
            <a:r>
              <a:rPr lang="es-AR" dirty="0" smtClean="0"/>
              <a:t> </a:t>
            </a:r>
            <a:r>
              <a:rPr lang="es-AR" dirty="0" err="1" smtClean="0"/>
              <a:t>while</a:t>
            </a:r>
            <a:r>
              <a:rPr lang="es-AR" dirty="0" smtClean="0"/>
              <a:t> </a:t>
            </a:r>
            <a:r>
              <a:rPr lang="es-AR" dirty="0" err="1" smtClean="0"/>
              <a:t>it</a:t>
            </a:r>
            <a:r>
              <a:rPr lang="es-AR" dirty="0" smtClean="0"/>
              <a:t> </a:t>
            </a:r>
            <a:r>
              <a:rPr lang="es-AR" dirty="0" err="1" smtClean="0"/>
              <a:t>should</a:t>
            </a:r>
            <a:r>
              <a:rPr lang="es-AR" dirty="0" smtClean="0"/>
              <a:t> be </a:t>
            </a:r>
            <a:r>
              <a:rPr lang="es-AR" dirty="0" err="1" smtClean="0"/>
              <a:t>represented</a:t>
            </a:r>
            <a:r>
              <a:rPr lang="es-AR" dirty="0" smtClean="0"/>
              <a:t> as a concept.</a:t>
            </a:r>
          </a:p>
          <a:p>
            <a:pPr marL="342900" indent="-342900" algn="just">
              <a:buFont typeface="Arial" panose="020B0604020202020204" pitchFamily="34" charset="0"/>
              <a:buChar char="•"/>
            </a:pPr>
            <a:endParaRPr lang="es-AR" dirty="0" smtClean="0"/>
          </a:p>
        </p:txBody>
      </p:sp>
      <p:sp>
        <p:nvSpPr>
          <p:cNvPr id="4" name="3 CuadroTexto"/>
          <p:cNvSpPr txBox="1"/>
          <p:nvPr/>
        </p:nvSpPr>
        <p:spPr>
          <a:xfrm>
            <a:off x="3491880" y="6535216"/>
            <a:ext cx="5472608" cy="307777"/>
          </a:xfrm>
          <a:prstGeom prst="rect">
            <a:avLst/>
          </a:prstGeom>
          <a:noFill/>
        </p:spPr>
        <p:txBody>
          <a:bodyPr wrap="square" rtlCol="0">
            <a:spAutoFit/>
          </a:bodyPr>
          <a:lstStyle/>
          <a:p>
            <a:r>
              <a:rPr lang="es-AR" sz="1400" dirty="0"/>
              <a:t>Wikipedia: http://en.wikipedia.org/wiki/Domain_model</a:t>
            </a:r>
          </a:p>
        </p:txBody>
      </p:sp>
    </p:spTree>
    <p:extLst>
      <p:ext uri="{BB962C8B-B14F-4D97-AF65-F5344CB8AC3E}">
        <p14:creationId xmlns:p14="http://schemas.microsoft.com/office/powerpoint/2010/main" val="163955786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001" y="836712"/>
            <a:ext cx="8862564" cy="5301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431051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Object</a:t>
            </a:r>
            <a:r>
              <a:rPr lang="es-AR" dirty="0" smtClean="0"/>
              <a:t> </a:t>
            </a:r>
            <a:r>
              <a:rPr lang="es-AR" dirty="0" err="1" smtClean="0"/>
              <a:t>Oriented</a:t>
            </a:r>
            <a:r>
              <a:rPr lang="es-AR" dirty="0" smtClean="0"/>
              <a:t> </a:t>
            </a:r>
            <a:r>
              <a:rPr lang="es-AR" dirty="0" err="1" smtClean="0"/>
              <a:t>Design</a:t>
            </a:r>
            <a:endParaRPr lang="es-AR" dirty="0"/>
          </a:p>
        </p:txBody>
      </p:sp>
      <p:sp>
        <p:nvSpPr>
          <p:cNvPr id="3" name="2 Marcador de contenido"/>
          <p:cNvSpPr>
            <a:spLocks noGrp="1"/>
          </p:cNvSpPr>
          <p:nvPr>
            <p:ph idx="1"/>
          </p:nvPr>
        </p:nvSpPr>
        <p:spPr/>
        <p:txBody>
          <a:bodyPr/>
          <a:lstStyle/>
          <a:p>
            <a:pPr marL="342900" indent="-342900">
              <a:buFont typeface="Arial" panose="020B0604020202020204" pitchFamily="34" charset="0"/>
              <a:buChar char="•"/>
            </a:pPr>
            <a:r>
              <a:rPr lang="es-AR" dirty="0" err="1" smtClean="0"/>
              <a:t>Tasks</a:t>
            </a:r>
            <a:r>
              <a:rPr lang="es-AR" dirty="0" smtClean="0"/>
              <a:t>:</a:t>
            </a:r>
          </a:p>
          <a:p>
            <a:pPr marL="800100" lvl="1" indent="-342900"/>
            <a:r>
              <a:rPr lang="es-AR" dirty="0" smtClean="0"/>
              <a:t>Define </a:t>
            </a:r>
            <a:r>
              <a:rPr lang="es-AR" dirty="0" err="1"/>
              <a:t>the</a:t>
            </a:r>
            <a:r>
              <a:rPr lang="es-AR" dirty="0"/>
              <a:t> </a:t>
            </a:r>
            <a:r>
              <a:rPr lang="es-AR" dirty="0" err="1"/>
              <a:t>behavior</a:t>
            </a:r>
            <a:r>
              <a:rPr lang="es-AR" dirty="0"/>
              <a:t> of </a:t>
            </a:r>
            <a:r>
              <a:rPr lang="es-AR" dirty="0" err="1"/>
              <a:t>the</a:t>
            </a:r>
            <a:r>
              <a:rPr lang="es-AR" dirty="0"/>
              <a:t> </a:t>
            </a:r>
            <a:r>
              <a:rPr lang="es-AR" dirty="0" err="1"/>
              <a:t>objects</a:t>
            </a:r>
            <a:r>
              <a:rPr lang="es-AR" dirty="0"/>
              <a:t> (</a:t>
            </a:r>
            <a:r>
              <a:rPr lang="es-AR" dirty="0" err="1"/>
              <a:t>assign</a:t>
            </a:r>
            <a:r>
              <a:rPr lang="es-AR" dirty="0"/>
              <a:t> </a:t>
            </a:r>
            <a:r>
              <a:rPr lang="es-AR" dirty="0" err="1" smtClean="0"/>
              <a:t>responsibilities</a:t>
            </a:r>
            <a:r>
              <a:rPr lang="es-AR" dirty="0"/>
              <a:t>)</a:t>
            </a:r>
          </a:p>
          <a:p>
            <a:pPr marL="800100" lvl="1" indent="-342900"/>
            <a:r>
              <a:rPr lang="es-AR" dirty="0"/>
              <a:t>Define </a:t>
            </a:r>
            <a:r>
              <a:rPr lang="es-AR" dirty="0" err="1"/>
              <a:t>the</a:t>
            </a:r>
            <a:r>
              <a:rPr lang="es-AR" dirty="0"/>
              <a:t> </a:t>
            </a:r>
            <a:r>
              <a:rPr lang="es-AR" dirty="0" err="1"/>
              <a:t>internals</a:t>
            </a:r>
            <a:r>
              <a:rPr lang="es-AR" dirty="0"/>
              <a:t> of </a:t>
            </a:r>
            <a:r>
              <a:rPr lang="es-AR" dirty="0" err="1"/>
              <a:t>the</a:t>
            </a:r>
            <a:r>
              <a:rPr lang="es-AR" dirty="0"/>
              <a:t> </a:t>
            </a:r>
            <a:r>
              <a:rPr lang="es-AR" dirty="0" err="1" smtClean="0"/>
              <a:t>object</a:t>
            </a:r>
            <a:endParaRPr lang="es-AR" dirty="0" smtClean="0"/>
          </a:p>
          <a:p>
            <a:pPr marL="342900" indent="-342900"/>
            <a:endParaRPr lang="es-AR" dirty="0" smtClean="0"/>
          </a:p>
          <a:p>
            <a:pPr marL="342900" indent="-342900">
              <a:buFont typeface="Arial" panose="020B0604020202020204" pitchFamily="34" charset="0"/>
              <a:buChar char="•"/>
            </a:pPr>
            <a:r>
              <a:rPr lang="es-AR" dirty="0" err="1" smtClean="0"/>
              <a:t>Design</a:t>
            </a:r>
            <a:r>
              <a:rPr lang="es-AR" dirty="0" smtClean="0"/>
              <a:t> </a:t>
            </a:r>
            <a:r>
              <a:rPr lang="es-AR" dirty="0" err="1" smtClean="0"/>
              <a:t>Pattern</a:t>
            </a:r>
            <a:r>
              <a:rPr lang="es-AR" dirty="0" smtClean="0"/>
              <a:t>: </a:t>
            </a:r>
            <a:r>
              <a:rPr lang="es-AR" b="0" dirty="0" smtClean="0"/>
              <a:t>a </a:t>
            </a:r>
            <a:r>
              <a:rPr lang="es-AR" b="0" dirty="0" err="1" smtClean="0"/>
              <a:t>pattern</a:t>
            </a:r>
            <a:r>
              <a:rPr lang="es-AR" b="0" dirty="0" smtClean="0"/>
              <a:t> </a:t>
            </a:r>
            <a:r>
              <a:rPr lang="es-AR" b="0" dirty="0" err="1" smtClean="0"/>
              <a:t>is</a:t>
            </a:r>
            <a:r>
              <a:rPr lang="es-AR" b="0" dirty="0" smtClean="0"/>
              <a:t> a </a:t>
            </a:r>
            <a:r>
              <a:rPr lang="es-AR" b="0" dirty="0" err="1" smtClean="0"/>
              <a:t>named</a:t>
            </a:r>
            <a:r>
              <a:rPr lang="es-AR" b="0" dirty="0" smtClean="0"/>
              <a:t> </a:t>
            </a:r>
            <a:r>
              <a:rPr lang="es-AR" b="0" dirty="0" err="1" smtClean="0"/>
              <a:t>problem</a:t>
            </a:r>
            <a:r>
              <a:rPr lang="es-AR" b="0" dirty="0" smtClean="0"/>
              <a:t>/</a:t>
            </a:r>
            <a:r>
              <a:rPr lang="es-AR" b="0" dirty="0" err="1" smtClean="0"/>
              <a:t>solution</a:t>
            </a:r>
            <a:r>
              <a:rPr lang="es-AR" b="0" dirty="0" smtClean="0"/>
              <a:t> </a:t>
            </a:r>
            <a:r>
              <a:rPr lang="es-AR" b="0" dirty="0" err="1" smtClean="0"/>
              <a:t>pair</a:t>
            </a:r>
            <a:r>
              <a:rPr lang="es-AR" b="0" dirty="0" smtClean="0"/>
              <a:t> </a:t>
            </a:r>
            <a:r>
              <a:rPr lang="es-AR" b="0" dirty="0" err="1" smtClean="0"/>
              <a:t>that</a:t>
            </a:r>
            <a:r>
              <a:rPr lang="es-AR" b="0" dirty="0" smtClean="0"/>
              <a:t> can be </a:t>
            </a:r>
            <a:r>
              <a:rPr lang="es-AR" b="0" dirty="0" err="1" smtClean="0"/>
              <a:t>applied</a:t>
            </a:r>
            <a:r>
              <a:rPr lang="es-AR" b="0" dirty="0" smtClean="0"/>
              <a:t> in a </a:t>
            </a:r>
            <a:r>
              <a:rPr lang="es-AR" b="0" dirty="0" err="1" smtClean="0"/>
              <a:t>given</a:t>
            </a:r>
            <a:r>
              <a:rPr lang="es-AR" b="0" dirty="0" smtClean="0"/>
              <a:t> </a:t>
            </a:r>
            <a:r>
              <a:rPr lang="es-AR" b="0" dirty="0" err="1" smtClean="0"/>
              <a:t>context</a:t>
            </a:r>
            <a:r>
              <a:rPr lang="es-AR" b="0" dirty="0" smtClean="0"/>
              <a:t>.</a:t>
            </a:r>
          </a:p>
          <a:p>
            <a:pPr marL="342900" indent="-342900">
              <a:buFont typeface="Arial" panose="020B0604020202020204" pitchFamily="34" charset="0"/>
              <a:buChar char="•"/>
            </a:pPr>
            <a:r>
              <a:rPr lang="es-AR" b="0" dirty="0" err="1" smtClean="0"/>
              <a:t>Patterns</a:t>
            </a:r>
            <a:r>
              <a:rPr lang="es-AR" b="0" dirty="0" smtClean="0"/>
              <a:t> are </a:t>
            </a:r>
            <a:r>
              <a:rPr lang="es-AR" b="0" dirty="0" err="1" smtClean="0"/>
              <a:t>formalized</a:t>
            </a:r>
            <a:r>
              <a:rPr lang="es-AR" b="0" dirty="0" smtClean="0"/>
              <a:t> </a:t>
            </a:r>
            <a:r>
              <a:rPr lang="es-AR" b="0" dirty="0" err="1" smtClean="0"/>
              <a:t>best</a:t>
            </a:r>
            <a:r>
              <a:rPr lang="es-AR" b="0" dirty="0" smtClean="0"/>
              <a:t> </a:t>
            </a:r>
            <a:r>
              <a:rPr lang="es-AR" b="0" dirty="0" err="1" smtClean="0"/>
              <a:t>practices</a:t>
            </a:r>
            <a:r>
              <a:rPr lang="es-AR" b="0" dirty="0" smtClean="0"/>
              <a:t> </a:t>
            </a:r>
            <a:r>
              <a:rPr lang="es-AR" b="0" dirty="0" err="1" smtClean="0"/>
              <a:t>that</a:t>
            </a:r>
            <a:r>
              <a:rPr lang="es-AR" b="0" dirty="0" smtClean="0"/>
              <a:t> </a:t>
            </a:r>
            <a:r>
              <a:rPr lang="es-AR" b="0" dirty="0" err="1" smtClean="0"/>
              <a:t>the</a:t>
            </a:r>
            <a:r>
              <a:rPr lang="es-AR" b="0" dirty="0" smtClean="0"/>
              <a:t> </a:t>
            </a:r>
            <a:r>
              <a:rPr lang="es-AR" b="0" dirty="0" err="1" smtClean="0"/>
              <a:t>programmer</a:t>
            </a:r>
            <a:r>
              <a:rPr lang="es-AR" b="0" dirty="0" smtClean="0"/>
              <a:t> can use to </a:t>
            </a:r>
            <a:r>
              <a:rPr lang="es-AR" b="0" dirty="0" err="1" smtClean="0"/>
              <a:t>solve</a:t>
            </a:r>
            <a:r>
              <a:rPr lang="es-AR" b="0" dirty="0" smtClean="0"/>
              <a:t> </a:t>
            </a:r>
            <a:r>
              <a:rPr lang="es-AR" b="0" dirty="0" err="1" smtClean="0"/>
              <a:t>common</a:t>
            </a:r>
            <a:r>
              <a:rPr lang="es-AR" b="0" dirty="0" smtClean="0"/>
              <a:t> </a:t>
            </a:r>
            <a:r>
              <a:rPr lang="es-AR" b="0" dirty="0" err="1" smtClean="0"/>
              <a:t>problems</a:t>
            </a:r>
            <a:r>
              <a:rPr lang="es-AR" b="0" dirty="0" smtClean="0"/>
              <a:t> </a:t>
            </a:r>
            <a:r>
              <a:rPr lang="es-AR" b="0" dirty="0" err="1" smtClean="0"/>
              <a:t>when</a:t>
            </a:r>
            <a:r>
              <a:rPr lang="es-AR" b="0" dirty="0" smtClean="0"/>
              <a:t> </a:t>
            </a:r>
            <a:r>
              <a:rPr lang="es-AR" b="0" dirty="0" err="1" smtClean="0"/>
              <a:t>designing</a:t>
            </a:r>
            <a:r>
              <a:rPr lang="es-AR" b="0" dirty="0" smtClean="0"/>
              <a:t> </a:t>
            </a:r>
            <a:r>
              <a:rPr lang="es-AR" b="0" dirty="0" err="1" smtClean="0"/>
              <a:t>an</a:t>
            </a:r>
            <a:r>
              <a:rPr lang="es-AR" b="0" dirty="0" smtClean="0"/>
              <a:t> </a:t>
            </a:r>
            <a:r>
              <a:rPr lang="es-AR" b="0" dirty="0" err="1" smtClean="0"/>
              <a:t>application</a:t>
            </a:r>
            <a:r>
              <a:rPr lang="es-AR" b="0" dirty="0" smtClean="0"/>
              <a:t> </a:t>
            </a:r>
            <a:r>
              <a:rPr lang="es-AR" b="0" dirty="0" err="1" smtClean="0"/>
              <a:t>or</a:t>
            </a:r>
            <a:r>
              <a:rPr lang="es-AR" b="0" dirty="0" smtClean="0"/>
              <a:t> </a:t>
            </a:r>
            <a:r>
              <a:rPr lang="es-AR" b="0" dirty="0" err="1" smtClean="0"/>
              <a:t>system</a:t>
            </a:r>
            <a:r>
              <a:rPr lang="es-AR" b="0" dirty="0" smtClean="0"/>
              <a:t>.</a:t>
            </a:r>
            <a:endParaRPr lang="es-AR" dirty="0"/>
          </a:p>
          <a:p>
            <a:endParaRPr lang="es-AR" dirty="0" smtClean="0"/>
          </a:p>
          <a:p>
            <a:endParaRPr lang="es-AR" dirty="0"/>
          </a:p>
        </p:txBody>
      </p:sp>
    </p:spTree>
    <p:extLst>
      <p:ext uri="{BB962C8B-B14F-4D97-AF65-F5344CB8AC3E}">
        <p14:creationId xmlns:p14="http://schemas.microsoft.com/office/powerpoint/2010/main" val="95903768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GRASP</a:t>
            </a:r>
            <a:endParaRPr lang="es-AR" dirty="0"/>
          </a:p>
        </p:txBody>
      </p:sp>
      <p:sp>
        <p:nvSpPr>
          <p:cNvPr id="3" name="2 Marcador de contenido"/>
          <p:cNvSpPr>
            <a:spLocks noGrp="1"/>
          </p:cNvSpPr>
          <p:nvPr>
            <p:ph idx="1"/>
          </p:nvPr>
        </p:nvSpPr>
        <p:spPr/>
        <p:txBody>
          <a:bodyPr>
            <a:normAutofit lnSpcReduction="10000"/>
          </a:bodyPr>
          <a:lstStyle/>
          <a:p>
            <a:r>
              <a:rPr lang="es-AR" dirty="0" smtClean="0"/>
              <a:t>General </a:t>
            </a:r>
            <a:r>
              <a:rPr lang="es-AR" dirty="0" err="1"/>
              <a:t>Responsability</a:t>
            </a:r>
            <a:r>
              <a:rPr lang="es-AR" dirty="0"/>
              <a:t> </a:t>
            </a:r>
            <a:r>
              <a:rPr lang="es-AR" dirty="0" err="1"/>
              <a:t>Assignment</a:t>
            </a:r>
            <a:r>
              <a:rPr lang="es-AR" dirty="0"/>
              <a:t> Software </a:t>
            </a:r>
            <a:r>
              <a:rPr lang="es-AR" dirty="0" err="1"/>
              <a:t>Patterns</a:t>
            </a:r>
            <a:endParaRPr lang="es-AR" dirty="0"/>
          </a:p>
          <a:p>
            <a:pPr algn="just"/>
            <a:r>
              <a:rPr lang="es-AR" dirty="0" err="1"/>
              <a:t>These</a:t>
            </a:r>
            <a:r>
              <a:rPr lang="es-AR" dirty="0"/>
              <a:t> are </a:t>
            </a:r>
            <a:r>
              <a:rPr lang="es-AR" dirty="0" err="1"/>
              <a:t>principles</a:t>
            </a:r>
            <a:r>
              <a:rPr lang="es-AR" dirty="0"/>
              <a:t> </a:t>
            </a:r>
            <a:r>
              <a:rPr lang="es-AR" dirty="0" err="1"/>
              <a:t>which</a:t>
            </a:r>
            <a:r>
              <a:rPr lang="es-AR" dirty="0"/>
              <a:t> </a:t>
            </a:r>
            <a:r>
              <a:rPr lang="es-AR" dirty="0" err="1"/>
              <a:t>consist</a:t>
            </a:r>
            <a:r>
              <a:rPr lang="es-AR" dirty="0"/>
              <a:t> of </a:t>
            </a:r>
            <a:r>
              <a:rPr lang="es-AR" dirty="0" err="1"/>
              <a:t>guidelines</a:t>
            </a:r>
            <a:r>
              <a:rPr lang="es-AR" dirty="0"/>
              <a:t> </a:t>
            </a:r>
            <a:r>
              <a:rPr lang="es-AR" dirty="0" err="1" smtClean="0"/>
              <a:t>for</a:t>
            </a:r>
            <a:r>
              <a:rPr lang="es-AR" dirty="0" smtClean="0"/>
              <a:t> </a:t>
            </a:r>
            <a:r>
              <a:rPr lang="es-AR" dirty="0" err="1" smtClean="0"/>
              <a:t>assigning</a:t>
            </a:r>
            <a:r>
              <a:rPr lang="es-AR" dirty="0" smtClean="0"/>
              <a:t> </a:t>
            </a:r>
            <a:r>
              <a:rPr lang="es-AR" dirty="0" err="1"/>
              <a:t>responsability</a:t>
            </a:r>
            <a:r>
              <a:rPr lang="es-AR" dirty="0"/>
              <a:t> to </a:t>
            </a:r>
            <a:r>
              <a:rPr lang="es-AR" dirty="0" err="1"/>
              <a:t>classes</a:t>
            </a:r>
            <a:r>
              <a:rPr lang="es-AR" dirty="0" smtClean="0"/>
              <a:t>.</a:t>
            </a:r>
          </a:p>
          <a:p>
            <a:pPr marL="800100" lvl="1" indent="-342900"/>
            <a:r>
              <a:rPr lang="es-AR" dirty="0" err="1" smtClean="0">
                <a:solidFill>
                  <a:schemeClr val="tx2"/>
                </a:solidFill>
              </a:rPr>
              <a:t>Information</a:t>
            </a:r>
            <a:r>
              <a:rPr lang="es-AR" dirty="0" smtClean="0">
                <a:solidFill>
                  <a:schemeClr val="tx2"/>
                </a:solidFill>
              </a:rPr>
              <a:t> </a:t>
            </a:r>
            <a:r>
              <a:rPr lang="es-AR" dirty="0" err="1" smtClean="0">
                <a:solidFill>
                  <a:schemeClr val="tx2"/>
                </a:solidFill>
              </a:rPr>
              <a:t>Expert</a:t>
            </a:r>
            <a:endParaRPr lang="es-AR" dirty="0" smtClean="0">
              <a:solidFill>
                <a:schemeClr val="tx2"/>
              </a:solidFill>
            </a:endParaRPr>
          </a:p>
          <a:p>
            <a:pPr marL="800100" lvl="1" indent="-342900"/>
            <a:r>
              <a:rPr lang="es-AR" dirty="0" err="1" smtClean="0">
                <a:solidFill>
                  <a:schemeClr val="tx2"/>
                </a:solidFill>
              </a:rPr>
              <a:t>Creator</a:t>
            </a:r>
            <a:endParaRPr lang="es-AR" dirty="0" smtClean="0">
              <a:solidFill>
                <a:schemeClr val="tx2"/>
              </a:solidFill>
            </a:endParaRPr>
          </a:p>
          <a:p>
            <a:pPr marL="800100" lvl="1" indent="-342900"/>
            <a:r>
              <a:rPr lang="es-AR" dirty="0" smtClean="0">
                <a:solidFill>
                  <a:schemeClr val="tx2"/>
                </a:solidFill>
              </a:rPr>
              <a:t>High </a:t>
            </a:r>
            <a:r>
              <a:rPr lang="es-AR" dirty="0" err="1" smtClean="0">
                <a:solidFill>
                  <a:schemeClr val="tx2"/>
                </a:solidFill>
              </a:rPr>
              <a:t>Cohesion</a:t>
            </a:r>
            <a:endParaRPr lang="es-AR" dirty="0" smtClean="0">
              <a:solidFill>
                <a:schemeClr val="tx2"/>
              </a:solidFill>
            </a:endParaRPr>
          </a:p>
          <a:p>
            <a:pPr marL="800100" lvl="1" indent="-342900"/>
            <a:r>
              <a:rPr lang="es-AR" dirty="0" err="1" smtClean="0">
                <a:solidFill>
                  <a:schemeClr val="tx2"/>
                </a:solidFill>
              </a:rPr>
              <a:t>Loose</a:t>
            </a:r>
            <a:r>
              <a:rPr lang="es-AR" dirty="0" smtClean="0">
                <a:solidFill>
                  <a:schemeClr val="tx2"/>
                </a:solidFill>
              </a:rPr>
              <a:t> </a:t>
            </a:r>
            <a:r>
              <a:rPr lang="es-AR" dirty="0" err="1" smtClean="0">
                <a:solidFill>
                  <a:schemeClr val="tx2"/>
                </a:solidFill>
              </a:rPr>
              <a:t>Coupling</a:t>
            </a:r>
            <a:endParaRPr lang="es-AR" dirty="0" smtClean="0">
              <a:solidFill>
                <a:schemeClr val="tx2"/>
              </a:solidFill>
            </a:endParaRPr>
          </a:p>
          <a:p>
            <a:pPr marL="800100" lvl="1" indent="-342900"/>
            <a:r>
              <a:rPr lang="es-AR" dirty="0" err="1" smtClean="0"/>
              <a:t>Controller</a:t>
            </a:r>
            <a:endParaRPr lang="es-AR" dirty="0" smtClean="0"/>
          </a:p>
          <a:p>
            <a:pPr marL="800100" lvl="1" indent="-342900"/>
            <a:r>
              <a:rPr lang="es-AR" dirty="0" err="1" smtClean="0"/>
              <a:t>Indirection</a:t>
            </a:r>
            <a:endParaRPr lang="es-AR" dirty="0" smtClean="0"/>
          </a:p>
          <a:p>
            <a:pPr marL="800100" lvl="1" indent="-342900"/>
            <a:r>
              <a:rPr lang="es-AR" dirty="0" err="1" smtClean="0"/>
              <a:t>Polymorphism</a:t>
            </a:r>
            <a:endParaRPr lang="es-AR" dirty="0" smtClean="0"/>
          </a:p>
          <a:p>
            <a:pPr marL="800100" lvl="1" indent="-342900"/>
            <a:r>
              <a:rPr lang="es-AR" dirty="0" err="1" smtClean="0"/>
              <a:t>Pure</a:t>
            </a:r>
            <a:r>
              <a:rPr lang="es-AR" dirty="0" smtClean="0"/>
              <a:t> </a:t>
            </a:r>
            <a:r>
              <a:rPr lang="es-AR" dirty="0" err="1" smtClean="0"/>
              <a:t>Fabrication</a:t>
            </a:r>
            <a:endParaRPr lang="es-AR" dirty="0" smtClean="0"/>
          </a:p>
          <a:p>
            <a:pPr marL="800100" lvl="1" indent="-342900"/>
            <a:r>
              <a:rPr lang="es-AR" dirty="0" err="1" smtClean="0"/>
              <a:t>Protected</a:t>
            </a:r>
            <a:r>
              <a:rPr lang="es-AR" dirty="0" smtClean="0"/>
              <a:t> </a:t>
            </a:r>
            <a:r>
              <a:rPr lang="es-AR" dirty="0" err="1" smtClean="0"/>
              <a:t>Variations</a:t>
            </a:r>
            <a:endParaRPr lang="es-AR" dirty="0"/>
          </a:p>
          <a:p>
            <a:endParaRPr lang="es-AR" dirty="0"/>
          </a:p>
        </p:txBody>
      </p:sp>
    </p:spTree>
    <p:extLst>
      <p:ext uri="{BB962C8B-B14F-4D97-AF65-F5344CB8AC3E}">
        <p14:creationId xmlns:p14="http://schemas.microsoft.com/office/powerpoint/2010/main" val="266239319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Information</a:t>
            </a:r>
            <a:r>
              <a:rPr lang="es-AR" dirty="0" smtClean="0"/>
              <a:t> </a:t>
            </a:r>
            <a:r>
              <a:rPr lang="es-AR" dirty="0" err="1" smtClean="0"/>
              <a:t>Expert</a:t>
            </a:r>
            <a:endParaRPr lang="es-AR" dirty="0"/>
          </a:p>
        </p:txBody>
      </p:sp>
      <p:sp>
        <p:nvSpPr>
          <p:cNvPr id="3" name="2 Marcador de contenido"/>
          <p:cNvSpPr>
            <a:spLocks noGrp="1"/>
          </p:cNvSpPr>
          <p:nvPr>
            <p:ph idx="1"/>
          </p:nvPr>
        </p:nvSpPr>
        <p:spPr/>
        <p:txBody>
          <a:bodyPr/>
          <a:lstStyle/>
          <a:p>
            <a:r>
              <a:rPr lang="es-AR" dirty="0" err="1" smtClean="0"/>
              <a:t>Problem</a:t>
            </a:r>
            <a:r>
              <a:rPr lang="es-AR" dirty="0" smtClean="0"/>
              <a:t>: </a:t>
            </a:r>
            <a:r>
              <a:rPr lang="es-AR" b="0" dirty="0" err="1" smtClean="0"/>
              <a:t>What</a:t>
            </a:r>
            <a:r>
              <a:rPr lang="es-AR" b="0" dirty="0" smtClean="0"/>
              <a:t> </a:t>
            </a:r>
            <a:r>
              <a:rPr lang="es-AR" b="0" dirty="0" err="1" smtClean="0"/>
              <a:t>is</a:t>
            </a:r>
            <a:r>
              <a:rPr lang="es-AR" b="0" dirty="0" smtClean="0"/>
              <a:t> </a:t>
            </a:r>
            <a:r>
              <a:rPr lang="es-AR" b="0" dirty="0" err="1" smtClean="0"/>
              <a:t>the</a:t>
            </a:r>
            <a:r>
              <a:rPr lang="es-AR" b="0" dirty="0" smtClean="0"/>
              <a:t> general </a:t>
            </a:r>
            <a:r>
              <a:rPr lang="es-AR" b="0" dirty="0" err="1" smtClean="0"/>
              <a:t>principle</a:t>
            </a:r>
            <a:r>
              <a:rPr lang="es-AR" b="0" dirty="0" smtClean="0"/>
              <a:t> to </a:t>
            </a:r>
            <a:r>
              <a:rPr lang="es-AR" b="0" dirty="0" err="1" smtClean="0"/>
              <a:t>assign</a:t>
            </a:r>
            <a:r>
              <a:rPr lang="es-AR" b="0" dirty="0" smtClean="0"/>
              <a:t> </a:t>
            </a:r>
            <a:r>
              <a:rPr lang="es-AR" b="0" dirty="0" err="1" smtClean="0"/>
              <a:t>responsibilities</a:t>
            </a:r>
            <a:r>
              <a:rPr lang="es-AR" b="0" dirty="0" smtClean="0"/>
              <a:t> to </a:t>
            </a:r>
            <a:r>
              <a:rPr lang="es-AR" b="0" dirty="0" err="1" smtClean="0"/>
              <a:t>objects</a:t>
            </a:r>
            <a:r>
              <a:rPr lang="es-AR" b="0" dirty="0" smtClean="0"/>
              <a:t>?</a:t>
            </a:r>
          </a:p>
          <a:p>
            <a:r>
              <a:rPr lang="es-AR" dirty="0" err="1" smtClean="0"/>
              <a:t>Solution</a:t>
            </a:r>
            <a:r>
              <a:rPr lang="es-AR" dirty="0" smtClean="0"/>
              <a:t>: </a:t>
            </a:r>
            <a:r>
              <a:rPr lang="es-AR" b="0" dirty="0" err="1" smtClean="0"/>
              <a:t>Assign</a:t>
            </a:r>
            <a:r>
              <a:rPr lang="es-AR" b="0" dirty="0" smtClean="0"/>
              <a:t> </a:t>
            </a:r>
            <a:r>
              <a:rPr lang="es-AR" b="0" dirty="0" err="1" smtClean="0"/>
              <a:t>the</a:t>
            </a:r>
            <a:r>
              <a:rPr lang="es-AR" b="0" dirty="0" smtClean="0"/>
              <a:t> </a:t>
            </a:r>
            <a:r>
              <a:rPr lang="es-AR" b="0" dirty="0" err="1" smtClean="0"/>
              <a:t>responsibility</a:t>
            </a:r>
            <a:r>
              <a:rPr lang="es-AR" b="0" dirty="0" smtClean="0"/>
              <a:t> to </a:t>
            </a:r>
            <a:r>
              <a:rPr lang="es-AR" b="0" dirty="0" err="1" smtClean="0"/>
              <a:t>the</a:t>
            </a:r>
            <a:r>
              <a:rPr lang="es-AR" b="0" dirty="0" smtClean="0"/>
              <a:t> </a:t>
            </a:r>
            <a:r>
              <a:rPr lang="es-AR" b="0" dirty="0" err="1" smtClean="0"/>
              <a:t>class</a:t>
            </a:r>
            <a:r>
              <a:rPr lang="es-AR" b="0" dirty="0" smtClean="0"/>
              <a:t> </a:t>
            </a:r>
            <a:r>
              <a:rPr lang="es-AR" b="0" dirty="0" err="1" smtClean="0"/>
              <a:t>which</a:t>
            </a:r>
            <a:r>
              <a:rPr lang="es-AR" b="0" dirty="0" smtClean="0"/>
              <a:t> has </a:t>
            </a:r>
            <a:r>
              <a:rPr lang="es-AR" b="0" dirty="0" err="1" smtClean="0"/>
              <a:t>the</a:t>
            </a:r>
            <a:r>
              <a:rPr lang="es-AR" b="0" dirty="0" smtClean="0"/>
              <a:t> </a:t>
            </a:r>
            <a:r>
              <a:rPr lang="es-AR" b="0" dirty="0" err="1" smtClean="0"/>
              <a:t>necessary</a:t>
            </a:r>
            <a:r>
              <a:rPr lang="es-AR" b="0" dirty="0" smtClean="0"/>
              <a:t> </a:t>
            </a:r>
            <a:r>
              <a:rPr lang="es-AR" b="0" dirty="0" err="1" smtClean="0"/>
              <a:t>information</a:t>
            </a:r>
            <a:r>
              <a:rPr lang="es-AR" b="0" dirty="0" smtClean="0"/>
              <a:t> to </a:t>
            </a:r>
            <a:r>
              <a:rPr lang="es-AR" b="0" dirty="0" err="1" smtClean="0"/>
              <a:t>solve</a:t>
            </a:r>
            <a:r>
              <a:rPr lang="es-AR" b="0" dirty="0" smtClean="0"/>
              <a:t> </a:t>
            </a:r>
            <a:r>
              <a:rPr lang="es-AR" b="0" dirty="0" err="1" smtClean="0"/>
              <a:t>the</a:t>
            </a:r>
            <a:r>
              <a:rPr lang="es-AR" b="0" dirty="0" smtClean="0"/>
              <a:t> </a:t>
            </a:r>
            <a:r>
              <a:rPr lang="es-AR" b="0" dirty="0" err="1" smtClean="0"/>
              <a:t>problem</a:t>
            </a:r>
            <a:r>
              <a:rPr lang="es-AR" b="0" dirty="0" smtClean="0"/>
              <a:t>.</a:t>
            </a:r>
            <a:endParaRPr lang="es-AR" b="0" dirty="0"/>
          </a:p>
          <a:p>
            <a:pPr marL="342900" indent="-342900">
              <a:buFont typeface="Arial" panose="020B0604020202020204" pitchFamily="34" charset="0"/>
              <a:buChar char="•"/>
            </a:pPr>
            <a:r>
              <a:rPr lang="es-AR" b="0" dirty="0" err="1" smtClean="0"/>
              <a:t>Example</a:t>
            </a:r>
            <a:r>
              <a:rPr lang="es-AR" b="0" dirty="0" smtClean="0"/>
              <a:t>:</a:t>
            </a:r>
          </a:p>
          <a:p>
            <a:pPr marL="800100" lvl="1" indent="-342900"/>
            <a:r>
              <a:rPr lang="es-AR" dirty="0" err="1" smtClean="0"/>
              <a:t>Which</a:t>
            </a:r>
            <a:r>
              <a:rPr lang="es-AR" dirty="0" smtClean="0"/>
              <a:t> </a:t>
            </a:r>
            <a:r>
              <a:rPr lang="es-AR" dirty="0" err="1" smtClean="0"/>
              <a:t>class</a:t>
            </a:r>
            <a:r>
              <a:rPr lang="es-AR" dirty="0" smtClean="0"/>
              <a:t> </a:t>
            </a:r>
            <a:r>
              <a:rPr lang="es-AR" dirty="0" err="1" smtClean="0"/>
              <a:t>should</a:t>
            </a:r>
            <a:r>
              <a:rPr lang="es-AR" dirty="0" smtClean="0"/>
              <a:t> be </a:t>
            </a:r>
            <a:r>
              <a:rPr lang="es-AR" dirty="0" err="1" smtClean="0"/>
              <a:t>the</a:t>
            </a:r>
            <a:r>
              <a:rPr lang="es-AR" dirty="0" smtClean="0"/>
              <a:t> </a:t>
            </a:r>
            <a:r>
              <a:rPr lang="es-AR" dirty="0" err="1" smtClean="0"/>
              <a:t>one</a:t>
            </a:r>
            <a:r>
              <a:rPr lang="es-AR" dirty="0" smtClean="0"/>
              <a:t> to </a:t>
            </a:r>
            <a:r>
              <a:rPr lang="es-AR" dirty="0" err="1" smtClean="0"/>
              <a:t>calculate</a:t>
            </a:r>
            <a:r>
              <a:rPr lang="es-AR" dirty="0" smtClean="0"/>
              <a:t> </a:t>
            </a:r>
            <a:r>
              <a:rPr lang="es-AR" dirty="0" err="1" smtClean="0"/>
              <a:t>the</a:t>
            </a:r>
            <a:r>
              <a:rPr lang="es-AR" dirty="0" smtClean="0"/>
              <a:t> total time of a </a:t>
            </a:r>
            <a:r>
              <a:rPr lang="es-AR" dirty="0" err="1" smtClean="0"/>
              <a:t>process</a:t>
            </a:r>
            <a:r>
              <a:rPr lang="es-AR" dirty="0" smtClean="0"/>
              <a:t>?</a:t>
            </a:r>
          </a:p>
          <a:p>
            <a:pPr marL="800100" lvl="1" indent="-342900"/>
            <a:r>
              <a:rPr lang="en-US" dirty="0"/>
              <a:t>Given that the object process holds information about its start time and return time, it makes sense to assign the responsibility to it.</a:t>
            </a:r>
            <a:endParaRPr lang="es-AR" dirty="0" smtClean="0"/>
          </a:p>
        </p:txBody>
      </p:sp>
    </p:spTree>
    <p:extLst>
      <p:ext uri="{BB962C8B-B14F-4D97-AF65-F5344CB8AC3E}">
        <p14:creationId xmlns:p14="http://schemas.microsoft.com/office/powerpoint/2010/main" val="821919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Creator</a:t>
            </a:r>
            <a:endParaRPr lang="es-AR" dirty="0"/>
          </a:p>
        </p:txBody>
      </p:sp>
      <p:sp>
        <p:nvSpPr>
          <p:cNvPr id="3" name="2 Marcador de contenido"/>
          <p:cNvSpPr>
            <a:spLocks noGrp="1"/>
          </p:cNvSpPr>
          <p:nvPr>
            <p:ph idx="1"/>
          </p:nvPr>
        </p:nvSpPr>
        <p:spPr/>
        <p:txBody>
          <a:bodyPr/>
          <a:lstStyle/>
          <a:p>
            <a:r>
              <a:rPr lang="es-AR" dirty="0" err="1" smtClean="0"/>
              <a:t>Problem</a:t>
            </a:r>
            <a:r>
              <a:rPr lang="es-AR" dirty="0" smtClean="0"/>
              <a:t>: </a:t>
            </a:r>
            <a:r>
              <a:rPr lang="es-AR" b="0" dirty="0" err="1" smtClean="0"/>
              <a:t>Who</a:t>
            </a:r>
            <a:r>
              <a:rPr lang="es-AR" b="0" dirty="0" smtClean="0"/>
              <a:t> </a:t>
            </a:r>
            <a:r>
              <a:rPr lang="es-AR" b="0" dirty="0" err="1" smtClean="0"/>
              <a:t>should</a:t>
            </a:r>
            <a:r>
              <a:rPr lang="es-AR" b="0" dirty="0" smtClean="0"/>
              <a:t> be </a:t>
            </a:r>
            <a:r>
              <a:rPr lang="es-AR" b="0" dirty="0" err="1" smtClean="0"/>
              <a:t>responsible</a:t>
            </a:r>
            <a:r>
              <a:rPr lang="es-AR" b="0" dirty="0" smtClean="0"/>
              <a:t> </a:t>
            </a:r>
            <a:r>
              <a:rPr lang="es-AR" b="0" dirty="0" err="1" smtClean="0"/>
              <a:t>for</a:t>
            </a:r>
            <a:r>
              <a:rPr lang="es-AR" b="0" dirty="0" smtClean="0"/>
              <a:t> </a:t>
            </a:r>
            <a:r>
              <a:rPr lang="es-AR" b="0" dirty="0" err="1" smtClean="0"/>
              <a:t>the</a:t>
            </a:r>
            <a:r>
              <a:rPr lang="es-AR" b="0" dirty="0" smtClean="0"/>
              <a:t> </a:t>
            </a:r>
            <a:r>
              <a:rPr lang="es-AR" b="0" dirty="0" err="1" smtClean="0"/>
              <a:t>creation</a:t>
            </a:r>
            <a:r>
              <a:rPr lang="es-AR" b="0" dirty="0" smtClean="0"/>
              <a:t> of new </a:t>
            </a:r>
            <a:r>
              <a:rPr lang="es-AR" b="0" dirty="0" err="1" smtClean="0"/>
              <a:t>instance</a:t>
            </a:r>
            <a:r>
              <a:rPr lang="es-AR" b="0" dirty="0" smtClean="0"/>
              <a:t> of a </a:t>
            </a:r>
            <a:r>
              <a:rPr lang="es-AR" b="0" dirty="0" err="1" smtClean="0"/>
              <a:t>given</a:t>
            </a:r>
            <a:r>
              <a:rPr lang="es-AR" b="0" dirty="0" smtClean="0"/>
              <a:t> </a:t>
            </a:r>
            <a:r>
              <a:rPr lang="es-AR" b="0" dirty="0" err="1" smtClean="0"/>
              <a:t>class</a:t>
            </a:r>
            <a:r>
              <a:rPr lang="es-AR" b="0" dirty="0" smtClean="0"/>
              <a:t>? </a:t>
            </a:r>
          </a:p>
          <a:p>
            <a:r>
              <a:rPr lang="es-AR" dirty="0" err="1" smtClean="0"/>
              <a:t>Solution</a:t>
            </a:r>
            <a:r>
              <a:rPr lang="es-AR" dirty="0" smtClean="0"/>
              <a:t>: </a:t>
            </a:r>
            <a:r>
              <a:rPr lang="es-AR" b="0" dirty="0" err="1" smtClean="0"/>
              <a:t>Assign</a:t>
            </a:r>
            <a:r>
              <a:rPr lang="es-AR" b="0" dirty="0" smtClean="0"/>
              <a:t> to </a:t>
            </a:r>
            <a:r>
              <a:rPr lang="es-AR" b="0" dirty="0" err="1" smtClean="0"/>
              <a:t>the</a:t>
            </a:r>
            <a:r>
              <a:rPr lang="es-AR" b="0" dirty="0" smtClean="0"/>
              <a:t> </a:t>
            </a:r>
            <a:r>
              <a:rPr lang="es-AR" b="0" dirty="0" err="1" smtClean="0"/>
              <a:t>class</a:t>
            </a:r>
            <a:r>
              <a:rPr lang="es-AR" b="0" dirty="0" smtClean="0"/>
              <a:t> B </a:t>
            </a:r>
            <a:r>
              <a:rPr lang="es-AR" b="0" dirty="0" err="1" smtClean="0"/>
              <a:t>the</a:t>
            </a:r>
            <a:r>
              <a:rPr lang="es-AR" b="0" dirty="0" smtClean="0"/>
              <a:t> </a:t>
            </a:r>
            <a:r>
              <a:rPr lang="es-AR" b="0" dirty="0" err="1" smtClean="0"/>
              <a:t>responsibility</a:t>
            </a:r>
            <a:r>
              <a:rPr lang="es-AR" b="0" dirty="0" smtClean="0"/>
              <a:t> of </a:t>
            </a:r>
            <a:r>
              <a:rPr lang="es-AR" b="0" dirty="0" err="1" smtClean="0"/>
              <a:t>creating</a:t>
            </a:r>
            <a:r>
              <a:rPr lang="es-AR" b="0" dirty="0" smtClean="0"/>
              <a:t> </a:t>
            </a:r>
            <a:r>
              <a:rPr lang="es-AR" b="0" dirty="0" err="1" smtClean="0"/>
              <a:t>instances</a:t>
            </a:r>
            <a:r>
              <a:rPr lang="es-AR" b="0" dirty="0" smtClean="0"/>
              <a:t> of </a:t>
            </a:r>
            <a:r>
              <a:rPr lang="es-AR" b="0" dirty="0" err="1" smtClean="0"/>
              <a:t>class</a:t>
            </a:r>
            <a:r>
              <a:rPr lang="es-AR" b="0" dirty="0" smtClean="0"/>
              <a:t> A </a:t>
            </a:r>
            <a:r>
              <a:rPr lang="es-AR" b="0" dirty="0" err="1" smtClean="0"/>
              <a:t>if</a:t>
            </a:r>
            <a:r>
              <a:rPr lang="es-AR" b="0" dirty="0" smtClean="0"/>
              <a:t>:</a:t>
            </a:r>
          </a:p>
          <a:p>
            <a:pPr marL="800100" lvl="1" indent="-342900"/>
            <a:r>
              <a:rPr lang="en-US" dirty="0"/>
              <a:t>B aggregates objects of </a:t>
            </a:r>
            <a:r>
              <a:rPr lang="en-US" dirty="0" smtClean="0"/>
              <a:t>A</a:t>
            </a:r>
          </a:p>
          <a:p>
            <a:pPr marL="800100" lvl="1" indent="-342900"/>
            <a:r>
              <a:rPr lang="en-US" dirty="0" smtClean="0"/>
              <a:t>B contains objects of A</a:t>
            </a:r>
          </a:p>
          <a:p>
            <a:pPr marL="800100" lvl="1" indent="-342900"/>
            <a:r>
              <a:rPr lang="en-US" dirty="0" smtClean="0"/>
              <a:t>B registers instances of objects A</a:t>
            </a:r>
          </a:p>
          <a:p>
            <a:pPr marL="800100" lvl="1" indent="-342900"/>
            <a:r>
              <a:rPr lang="en-US" dirty="0" smtClean="0"/>
              <a:t>B has all the initialization information for objects A (information expert)</a:t>
            </a:r>
          </a:p>
          <a:p>
            <a:pPr marL="342900" indent="-342900">
              <a:buFont typeface="Arial" panose="020B0604020202020204" pitchFamily="34" charset="0"/>
              <a:buChar char="•"/>
            </a:pPr>
            <a:r>
              <a:rPr lang="en-US" dirty="0" smtClean="0"/>
              <a:t>Example:</a:t>
            </a:r>
          </a:p>
          <a:p>
            <a:pPr marL="800100" lvl="1" indent="-342900"/>
            <a:r>
              <a:rPr lang="en-US" dirty="0" smtClean="0"/>
              <a:t>Which class should create instances of the scheduler?</a:t>
            </a:r>
          </a:p>
          <a:p>
            <a:pPr marL="800100" lvl="1" indent="-342900"/>
            <a:endParaRPr lang="es-AR" dirty="0"/>
          </a:p>
        </p:txBody>
      </p:sp>
    </p:spTree>
    <p:extLst>
      <p:ext uri="{BB962C8B-B14F-4D97-AF65-F5344CB8AC3E}">
        <p14:creationId xmlns:p14="http://schemas.microsoft.com/office/powerpoint/2010/main" val="186604449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Loose</a:t>
            </a:r>
            <a:r>
              <a:rPr lang="es-AR" dirty="0" smtClean="0"/>
              <a:t> </a:t>
            </a:r>
            <a:r>
              <a:rPr lang="es-AR" dirty="0" err="1" smtClean="0"/>
              <a:t>Coupling</a:t>
            </a:r>
            <a:endParaRPr lang="es-AR" dirty="0"/>
          </a:p>
        </p:txBody>
      </p:sp>
      <p:sp>
        <p:nvSpPr>
          <p:cNvPr id="3" name="2 Marcador de contenido"/>
          <p:cNvSpPr>
            <a:spLocks noGrp="1"/>
          </p:cNvSpPr>
          <p:nvPr>
            <p:ph idx="1"/>
          </p:nvPr>
        </p:nvSpPr>
        <p:spPr/>
        <p:txBody>
          <a:bodyPr/>
          <a:lstStyle/>
          <a:p>
            <a:r>
              <a:rPr lang="es-AR" dirty="0" err="1" smtClean="0"/>
              <a:t>Problem</a:t>
            </a:r>
            <a:r>
              <a:rPr lang="es-AR" dirty="0" smtClean="0"/>
              <a:t>: </a:t>
            </a:r>
            <a:r>
              <a:rPr lang="es-AR" b="0" dirty="0" err="1" smtClean="0"/>
              <a:t>How</a:t>
            </a:r>
            <a:r>
              <a:rPr lang="es-AR" b="0" dirty="0" smtClean="0"/>
              <a:t> to </a:t>
            </a:r>
            <a:r>
              <a:rPr lang="es-AR" b="0" dirty="0" err="1" smtClean="0"/>
              <a:t>achieve</a:t>
            </a:r>
            <a:r>
              <a:rPr lang="es-AR" b="0" dirty="0" smtClean="0"/>
              <a:t> </a:t>
            </a:r>
            <a:r>
              <a:rPr lang="es-AR" b="0" dirty="0" err="1" smtClean="0"/>
              <a:t>low</a:t>
            </a:r>
            <a:r>
              <a:rPr lang="es-AR" b="0" dirty="0" smtClean="0"/>
              <a:t> </a:t>
            </a:r>
            <a:r>
              <a:rPr lang="es-AR" b="0" dirty="0" err="1" smtClean="0"/>
              <a:t>dependency</a:t>
            </a:r>
            <a:r>
              <a:rPr lang="es-AR" b="0" dirty="0" smtClean="0"/>
              <a:t> </a:t>
            </a:r>
            <a:r>
              <a:rPr lang="es-AR" b="0" dirty="0" err="1" smtClean="0"/>
              <a:t>between</a:t>
            </a:r>
            <a:r>
              <a:rPr lang="es-AR" b="0" dirty="0" smtClean="0"/>
              <a:t> </a:t>
            </a:r>
            <a:r>
              <a:rPr lang="es-AR" b="0" dirty="0" err="1" smtClean="0"/>
              <a:t>the</a:t>
            </a:r>
            <a:r>
              <a:rPr lang="es-AR" b="0" dirty="0" smtClean="0"/>
              <a:t> </a:t>
            </a:r>
            <a:r>
              <a:rPr lang="es-AR" b="0" dirty="0" err="1" smtClean="0"/>
              <a:t>classes</a:t>
            </a:r>
            <a:r>
              <a:rPr lang="es-AR" b="0" dirty="0"/>
              <a:t> </a:t>
            </a:r>
            <a:r>
              <a:rPr lang="es-AR" b="0" dirty="0" smtClean="0"/>
              <a:t>and a </a:t>
            </a:r>
            <a:r>
              <a:rPr lang="es-AR" b="0" dirty="0" err="1" smtClean="0"/>
              <a:t>higher</a:t>
            </a:r>
            <a:r>
              <a:rPr lang="es-AR" b="0" dirty="0" smtClean="0"/>
              <a:t> </a:t>
            </a:r>
            <a:r>
              <a:rPr lang="es-AR" b="0" dirty="0" err="1" smtClean="0"/>
              <a:t>reuse</a:t>
            </a:r>
            <a:r>
              <a:rPr lang="es-AR" b="0" dirty="0" smtClean="0"/>
              <a:t> </a:t>
            </a:r>
            <a:r>
              <a:rPr lang="es-AR" b="0" dirty="0" err="1" smtClean="0"/>
              <a:t>potential</a:t>
            </a:r>
            <a:r>
              <a:rPr lang="es-AR" b="0" dirty="0" smtClean="0"/>
              <a:t> of </a:t>
            </a:r>
            <a:r>
              <a:rPr lang="es-AR" b="0" dirty="0" err="1" smtClean="0"/>
              <a:t>each</a:t>
            </a:r>
            <a:r>
              <a:rPr lang="es-AR" b="0" dirty="0" smtClean="0"/>
              <a:t> module?</a:t>
            </a:r>
          </a:p>
          <a:p>
            <a:r>
              <a:rPr lang="es-AR" dirty="0" err="1" smtClean="0"/>
              <a:t>Solution</a:t>
            </a:r>
            <a:r>
              <a:rPr lang="es-AR" dirty="0" smtClean="0"/>
              <a:t>: </a:t>
            </a:r>
            <a:r>
              <a:rPr lang="es-AR" b="0" dirty="0" err="1" smtClean="0"/>
              <a:t>assign</a:t>
            </a:r>
            <a:r>
              <a:rPr lang="es-AR" b="0" dirty="0" smtClean="0"/>
              <a:t> a </a:t>
            </a:r>
            <a:r>
              <a:rPr lang="es-AR" b="0" dirty="0" err="1" smtClean="0"/>
              <a:t>responsibility</a:t>
            </a:r>
            <a:r>
              <a:rPr lang="es-AR" b="0" dirty="0" smtClean="0"/>
              <a:t> in </a:t>
            </a:r>
            <a:r>
              <a:rPr lang="es-AR" b="0" dirty="0" err="1" smtClean="0"/>
              <a:t>such</a:t>
            </a:r>
            <a:r>
              <a:rPr lang="es-AR" b="0" dirty="0" smtClean="0"/>
              <a:t> a </a:t>
            </a:r>
            <a:r>
              <a:rPr lang="es-AR" b="0" dirty="0" err="1" smtClean="0"/>
              <a:t>way</a:t>
            </a:r>
            <a:r>
              <a:rPr lang="es-AR" b="0" dirty="0" smtClean="0"/>
              <a:t> </a:t>
            </a:r>
            <a:r>
              <a:rPr lang="es-AR" b="0" dirty="0" err="1" smtClean="0"/>
              <a:t>the</a:t>
            </a:r>
            <a:r>
              <a:rPr lang="es-AR" b="0" dirty="0" smtClean="0"/>
              <a:t> </a:t>
            </a:r>
            <a:r>
              <a:rPr lang="es-AR" b="0" dirty="0" err="1" smtClean="0"/>
              <a:t>coupling</a:t>
            </a:r>
            <a:r>
              <a:rPr lang="es-AR" b="0" dirty="0" smtClean="0"/>
              <a:t> </a:t>
            </a:r>
            <a:r>
              <a:rPr lang="es-AR" b="0" dirty="0" err="1" smtClean="0"/>
              <a:t>stays</a:t>
            </a:r>
            <a:r>
              <a:rPr lang="es-AR" b="0" dirty="0" smtClean="0"/>
              <a:t> as </a:t>
            </a:r>
            <a:r>
              <a:rPr lang="es-AR" b="0" dirty="0" err="1" smtClean="0"/>
              <a:t>low</a:t>
            </a:r>
            <a:r>
              <a:rPr lang="es-AR" b="0" dirty="0" smtClean="0"/>
              <a:t> as </a:t>
            </a:r>
            <a:r>
              <a:rPr lang="es-AR" b="0" dirty="0" err="1" smtClean="0"/>
              <a:t>possible</a:t>
            </a:r>
            <a:r>
              <a:rPr lang="es-AR" b="0" dirty="0" smtClean="0"/>
              <a:t>.</a:t>
            </a:r>
            <a:endParaRPr lang="es-AR" dirty="0"/>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1345" y="3212976"/>
            <a:ext cx="6264696" cy="15054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2464" y="4797152"/>
            <a:ext cx="6264696" cy="18338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56408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High </a:t>
            </a:r>
            <a:r>
              <a:rPr lang="es-AR" dirty="0" err="1" smtClean="0"/>
              <a:t>Cohesion</a:t>
            </a:r>
            <a:endParaRPr lang="es-AR" dirty="0"/>
          </a:p>
        </p:txBody>
      </p:sp>
      <p:sp>
        <p:nvSpPr>
          <p:cNvPr id="3" name="2 Marcador de contenido"/>
          <p:cNvSpPr>
            <a:spLocks noGrp="1"/>
          </p:cNvSpPr>
          <p:nvPr>
            <p:ph idx="1"/>
          </p:nvPr>
        </p:nvSpPr>
        <p:spPr/>
        <p:txBody>
          <a:bodyPr>
            <a:normAutofit lnSpcReduction="10000"/>
          </a:bodyPr>
          <a:lstStyle/>
          <a:p>
            <a:r>
              <a:rPr lang="es-AR" dirty="0" err="1" smtClean="0"/>
              <a:t>Problem</a:t>
            </a:r>
            <a:r>
              <a:rPr lang="es-AR" dirty="0" smtClean="0"/>
              <a:t>: </a:t>
            </a:r>
            <a:r>
              <a:rPr lang="es-AR" b="0" dirty="0" err="1" smtClean="0"/>
              <a:t>How</a:t>
            </a:r>
            <a:r>
              <a:rPr lang="es-AR" b="0" dirty="0" smtClean="0"/>
              <a:t> to </a:t>
            </a:r>
            <a:r>
              <a:rPr lang="es-AR" b="0" dirty="0" err="1" smtClean="0"/>
              <a:t>keep</a:t>
            </a:r>
            <a:r>
              <a:rPr lang="es-AR" b="0" dirty="0" smtClean="0"/>
              <a:t> </a:t>
            </a:r>
            <a:r>
              <a:rPr lang="es-AR" b="0" dirty="0" err="1" smtClean="0"/>
              <a:t>complexity</a:t>
            </a:r>
            <a:r>
              <a:rPr lang="es-AR" b="0" dirty="0" smtClean="0"/>
              <a:t> </a:t>
            </a:r>
            <a:r>
              <a:rPr lang="es-AR" b="0" dirty="0" err="1" smtClean="0"/>
              <a:t>manageable</a:t>
            </a:r>
            <a:r>
              <a:rPr lang="es-AR" b="0" dirty="0" smtClean="0"/>
              <a:t>?</a:t>
            </a:r>
          </a:p>
          <a:p>
            <a:r>
              <a:rPr lang="es-AR" dirty="0" err="1" smtClean="0"/>
              <a:t>Solution</a:t>
            </a:r>
            <a:r>
              <a:rPr lang="es-AR" dirty="0" smtClean="0"/>
              <a:t>: </a:t>
            </a:r>
            <a:r>
              <a:rPr lang="es-AR" b="0" dirty="0" err="1" smtClean="0"/>
              <a:t>Assign</a:t>
            </a:r>
            <a:r>
              <a:rPr lang="es-AR" b="0" dirty="0" smtClean="0"/>
              <a:t> a </a:t>
            </a:r>
            <a:r>
              <a:rPr lang="es-AR" b="0" dirty="0" err="1" smtClean="0"/>
              <a:t>responsability</a:t>
            </a:r>
            <a:r>
              <a:rPr lang="es-AR" b="0" dirty="0" smtClean="0"/>
              <a:t> so </a:t>
            </a:r>
            <a:r>
              <a:rPr lang="es-AR" b="0" dirty="0" err="1" smtClean="0"/>
              <a:t>that</a:t>
            </a:r>
            <a:r>
              <a:rPr lang="es-AR" b="0" dirty="0" smtClean="0"/>
              <a:t> </a:t>
            </a:r>
            <a:r>
              <a:rPr lang="es-AR" b="0" dirty="0" err="1" smtClean="0"/>
              <a:t>cohesion</a:t>
            </a:r>
            <a:r>
              <a:rPr lang="es-AR" b="0" dirty="0" smtClean="0"/>
              <a:t> </a:t>
            </a:r>
            <a:r>
              <a:rPr lang="es-AR" b="0" dirty="0" err="1" smtClean="0"/>
              <a:t>remains</a:t>
            </a:r>
            <a:r>
              <a:rPr lang="es-AR" b="0" dirty="0" smtClean="0"/>
              <a:t> </a:t>
            </a:r>
            <a:r>
              <a:rPr lang="es-AR" b="0" dirty="0" err="1" smtClean="0"/>
              <a:t>high</a:t>
            </a:r>
            <a:endParaRPr lang="es-AR" b="0" dirty="0" smtClean="0"/>
          </a:p>
          <a:p>
            <a:endParaRPr lang="es-AR" b="0" dirty="0"/>
          </a:p>
          <a:p>
            <a:endParaRPr lang="es-AR" b="0" dirty="0" smtClean="0"/>
          </a:p>
          <a:p>
            <a:endParaRPr lang="es-AR" b="0" dirty="0"/>
          </a:p>
          <a:p>
            <a:endParaRPr lang="es-AR" b="0" dirty="0" smtClean="0"/>
          </a:p>
          <a:p>
            <a:endParaRPr lang="es-AR" b="0" dirty="0"/>
          </a:p>
          <a:p>
            <a:endParaRPr lang="es-AR" b="0" dirty="0" smtClean="0"/>
          </a:p>
          <a:p>
            <a:endParaRPr lang="es-AR" b="0" dirty="0"/>
          </a:p>
          <a:p>
            <a:r>
              <a:rPr lang="en-US" dirty="0"/>
              <a:t>Register should be a dispatcher of operations without the need </a:t>
            </a:r>
            <a:r>
              <a:rPr lang="en-US" dirty="0" smtClean="0"/>
              <a:t>to know each operation in detail.</a:t>
            </a:r>
            <a:endParaRPr lang="es-AR" dirty="0"/>
          </a:p>
        </p:txBody>
      </p:sp>
      <p:pic>
        <p:nvPicPr>
          <p:cNvPr id="163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3140968"/>
            <a:ext cx="5278041" cy="23310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4770" y="3048476"/>
            <a:ext cx="5332943" cy="24235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07264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387"/>
                                        </p:tgtEl>
                                        <p:attrNameLst>
                                          <p:attrName>style.visibility</p:attrName>
                                        </p:attrNameLst>
                                      </p:cBhvr>
                                      <p:to>
                                        <p:strVal val="visible"/>
                                      </p:to>
                                    </p:set>
                                    <p:animEffect transition="in" filter="fade">
                                      <p:cBhvr>
                                        <p:cTn id="7" dur="500"/>
                                        <p:tgtEl>
                                          <p:spTgt spid="1638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638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Controller</a:t>
            </a:r>
            <a:endParaRPr lang="es-AR" dirty="0"/>
          </a:p>
        </p:txBody>
      </p:sp>
      <p:sp>
        <p:nvSpPr>
          <p:cNvPr id="3" name="2 Marcador de contenido"/>
          <p:cNvSpPr>
            <a:spLocks noGrp="1"/>
          </p:cNvSpPr>
          <p:nvPr>
            <p:ph idx="1"/>
          </p:nvPr>
        </p:nvSpPr>
        <p:spPr/>
        <p:txBody>
          <a:bodyPr/>
          <a:lstStyle/>
          <a:p>
            <a:r>
              <a:rPr lang="es-AR" dirty="0" err="1" smtClean="0"/>
              <a:t>Problem</a:t>
            </a:r>
            <a:r>
              <a:rPr lang="es-AR" dirty="0" smtClean="0"/>
              <a:t>: </a:t>
            </a:r>
            <a:r>
              <a:rPr lang="es-AR" b="0" dirty="0" err="1" smtClean="0"/>
              <a:t>Who</a:t>
            </a:r>
            <a:r>
              <a:rPr lang="es-AR" b="0" dirty="0" smtClean="0"/>
              <a:t> </a:t>
            </a:r>
            <a:r>
              <a:rPr lang="es-AR" b="0" dirty="0" err="1" smtClean="0"/>
              <a:t>should</a:t>
            </a:r>
            <a:r>
              <a:rPr lang="es-AR" b="0" dirty="0" smtClean="0"/>
              <a:t> be </a:t>
            </a:r>
            <a:r>
              <a:rPr lang="es-AR" b="0" dirty="0" err="1" smtClean="0"/>
              <a:t>responsible</a:t>
            </a:r>
            <a:r>
              <a:rPr lang="es-AR" b="0" dirty="0" smtClean="0"/>
              <a:t> </a:t>
            </a:r>
            <a:r>
              <a:rPr lang="es-AR" b="0" dirty="0" err="1" smtClean="0"/>
              <a:t>for</a:t>
            </a:r>
            <a:r>
              <a:rPr lang="es-AR" b="0" dirty="0" smtClean="0"/>
              <a:t> </a:t>
            </a:r>
            <a:r>
              <a:rPr lang="es-AR" b="0" dirty="0" err="1" smtClean="0"/>
              <a:t>handling</a:t>
            </a:r>
            <a:r>
              <a:rPr lang="es-AR" b="0" dirty="0" smtClean="0"/>
              <a:t> input </a:t>
            </a:r>
            <a:r>
              <a:rPr lang="es-AR" b="0" dirty="0" err="1" smtClean="0"/>
              <a:t>system</a:t>
            </a:r>
            <a:r>
              <a:rPr lang="es-AR" b="0" dirty="0" smtClean="0"/>
              <a:t> </a:t>
            </a:r>
            <a:r>
              <a:rPr lang="es-AR" b="0" dirty="0" err="1" smtClean="0"/>
              <a:t>events</a:t>
            </a:r>
            <a:r>
              <a:rPr lang="es-AR" b="0" dirty="0" smtClean="0"/>
              <a:t>?</a:t>
            </a:r>
          </a:p>
          <a:p>
            <a:r>
              <a:rPr lang="es-AR" dirty="0" err="1" smtClean="0"/>
              <a:t>Solution</a:t>
            </a:r>
            <a:r>
              <a:rPr lang="es-AR" dirty="0" smtClean="0"/>
              <a:t>:</a:t>
            </a:r>
            <a:r>
              <a:rPr lang="es-AR" b="0" dirty="0" smtClean="0"/>
              <a:t>  </a:t>
            </a:r>
          </a:p>
          <a:p>
            <a:pPr marL="800100" lvl="1" indent="-342900"/>
            <a:r>
              <a:rPr lang="es-AR" dirty="0" smtClean="0"/>
              <a:t>A </a:t>
            </a:r>
            <a:r>
              <a:rPr lang="es-AR" dirty="0" err="1" smtClean="0"/>
              <a:t>class</a:t>
            </a:r>
            <a:r>
              <a:rPr lang="es-AR" dirty="0" smtClean="0"/>
              <a:t> </a:t>
            </a:r>
            <a:r>
              <a:rPr lang="es-AR" dirty="0" err="1" smtClean="0"/>
              <a:t>that</a:t>
            </a:r>
            <a:r>
              <a:rPr lang="es-AR" dirty="0" smtClean="0"/>
              <a:t> </a:t>
            </a:r>
            <a:r>
              <a:rPr lang="es-AR" dirty="0" err="1" smtClean="0"/>
              <a:t>represents</a:t>
            </a:r>
            <a:r>
              <a:rPr lang="es-AR" dirty="0" smtClean="0"/>
              <a:t> </a:t>
            </a:r>
            <a:r>
              <a:rPr lang="es-AR" dirty="0" err="1" smtClean="0"/>
              <a:t>the</a:t>
            </a:r>
            <a:r>
              <a:rPr lang="es-AR" dirty="0" smtClean="0"/>
              <a:t> </a:t>
            </a:r>
            <a:r>
              <a:rPr lang="es-AR" dirty="0" err="1" smtClean="0"/>
              <a:t>overall</a:t>
            </a:r>
            <a:r>
              <a:rPr lang="es-AR" dirty="0" smtClean="0"/>
              <a:t> </a:t>
            </a:r>
            <a:r>
              <a:rPr lang="es-AR" dirty="0" err="1" smtClean="0"/>
              <a:t>system</a:t>
            </a:r>
            <a:r>
              <a:rPr lang="es-AR" dirty="0" smtClean="0"/>
              <a:t> (</a:t>
            </a:r>
            <a:r>
              <a:rPr lang="es-AR" dirty="0" err="1" smtClean="0"/>
              <a:t>facade</a:t>
            </a:r>
            <a:r>
              <a:rPr lang="es-AR" dirty="0" smtClean="0"/>
              <a:t>)</a:t>
            </a:r>
          </a:p>
          <a:p>
            <a:pPr marL="800100" lvl="1" indent="-342900"/>
            <a:r>
              <a:rPr lang="es-AR" dirty="0" smtClean="0"/>
              <a:t>A </a:t>
            </a:r>
            <a:r>
              <a:rPr lang="es-AR" dirty="0" err="1" smtClean="0"/>
              <a:t>class</a:t>
            </a:r>
            <a:r>
              <a:rPr lang="es-AR" dirty="0" smtClean="0"/>
              <a:t> </a:t>
            </a:r>
            <a:r>
              <a:rPr lang="es-AR" dirty="0" err="1" smtClean="0"/>
              <a:t>that</a:t>
            </a:r>
            <a:r>
              <a:rPr lang="es-AR" dirty="0" smtClean="0"/>
              <a:t> </a:t>
            </a:r>
            <a:r>
              <a:rPr lang="es-AR" dirty="0" err="1" smtClean="0"/>
              <a:t>represents</a:t>
            </a:r>
            <a:r>
              <a:rPr lang="es-AR" dirty="0" smtClean="0"/>
              <a:t> a Use Case </a:t>
            </a:r>
            <a:r>
              <a:rPr lang="es-AR" dirty="0" err="1" smtClean="0"/>
              <a:t>Scneario</a:t>
            </a:r>
            <a:endParaRPr lang="es-AR" dirty="0"/>
          </a:p>
        </p:txBody>
      </p:sp>
    </p:spTree>
    <p:extLst>
      <p:ext uri="{BB962C8B-B14F-4D97-AF65-F5344CB8AC3E}">
        <p14:creationId xmlns:p14="http://schemas.microsoft.com/office/powerpoint/2010/main" val="98106311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Polymorphism</a:t>
            </a:r>
            <a:endParaRPr lang="es-AR" dirty="0"/>
          </a:p>
        </p:txBody>
      </p:sp>
      <p:sp>
        <p:nvSpPr>
          <p:cNvPr id="3" name="2 Marcador de contenido"/>
          <p:cNvSpPr>
            <a:spLocks noGrp="1"/>
          </p:cNvSpPr>
          <p:nvPr>
            <p:ph idx="1"/>
          </p:nvPr>
        </p:nvSpPr>
        <p:spPr/>
        <p:txBody>
          <a:bodyPr/>
          <a:lstStyle/>
          <a:p>
            <a:r>
              <a:rPr lang="es-AR" dirty="0" err="1" smtClean="0"/>
              <a:t>Problem</a:t>
            </a:r>
            <a:r>
              <a:rPr lang="es-AR" dirty="0" smtClean="0"/>
              <a:t>: </a:t>
            </a:r>
            <a:r>
              <a:rPr lang="es-AR" b="0" dirty="0" err="1" smtClean="0"/>
              <a:t>How</a:t>
            </a:r>
            <a:r>
              <a:rPr lang="es-AR" b="0" dirty="0" smtClean="0"/>
              <a:t> to </a:t>
            </a:r>
            <a:r>
              <a:rPr lang="es-AR" b="0" dirty="0" err="1" smtClean="0"/>
              <a:t>handle</a:t>
            </a:r>
            <a:r>
              <a:rPr lang="es-AR" b="0" dirty="0" smtClean="0"/>
              <a:t> </a:t>
            </a:r>
            <a:r>
              <a:rPr lang="es-AR" b="0" dirty="0" err="1" smtClean="0"/>
              <a:t>alternatives</a:t>
            </a:r>
            <a:r>
              <a:rPr lang="es-AR" b="0" dirty="0" smtClean="0"/>
              <a:t> </a:t>
            </a:r>
            <a:r>
              <a:rPr lang="es-AR" b="0" dirty="0" err="1" smtClean="0"/>
              <a:t>based</a:t>
            </a:r>
            <a:r>
              <a:rPr lang="es-AR" b="0" dirty="0" smtClean="0"/>
              <a:t> </a:t>
            </a:r>
            <a:r>
              <a:rPr lang="es-AR" b="0" dirty="0" err="1" smtClean="0"/>
              <a:t>on</a:t>
            </a:r>
            <a:r>
              <a:rPr lang="es-AR" b="0" dirty="0" smtClean="0"/>
              <a:t> </a:t>
            </a:r>
            <a:r>
              <a:rPr lang="es-AR" b="0" dirty="0" err="1" smtClean="0"/>
              <a:t>type</a:t>
            </a:r>
            <a:r>
              <a:rPr lang="es-AR" b="0" dirty="0" smtClean="0"/>
              <a:t>?</a:t>
            </a:r>
          </a:p>
          <a:p>
            <a:r>
              <a:rPr lang="es-AR" dirty="0" err="1" smtClean="0"/>
              <a:t>Solution</a:t>
            </a:r>
            <a:r>
              <a:rPr lang="es-AR" dirty="0" smtClean="0"/>
              <a:t>: </a:t>
            </a:r>
            <a:r>
              <a:rPr lang="es-AR" b="0" dirty="0" err="1" smtClean="0"/>
              <a:t>Assign</a:t>
            </a:r>
            <a:r>
              <a:rPr lang="es-AR" b="0" dirty="0" smtClean="0"/>
              <a:t> </a:t>
            </a:r>
            <a:r>
              <a:rPr lang="es-AR" b="0" dirty="0" err="1" smtClean="0"/>
              <a:t>responsibility</a:t>
            </a:r>
            <a:r>
              <a:rPr lang="es-AR" b="0" dirty="0" smtClean="0"/>
              <a:t> to </a:t>
            </a:r>
            <a:r>
              <a:rPr lang="es-AR" b="0" dirty="0" err="1" smtClean="0"/>
              <a:t>the</a:t>
            </a:r>
            <a:r>
              <a:rPr lang="es-AR" b="0" dirty="0" smtClean="0"/>
              <a:t> </a:t>
            </a:r>
            <a:r>
              <a:rPr lang="es-AR" b="0" dirty="0" err="1" smtClean="0"/>
              <a:t>types</a:t>
            </a:r>
            <a:r>
              <a:rPr lang="es-AR" b="0" dirty="0" smtClean="0"/>
              <a:t> </a:t>
            </a:r>
            <a:r>
              <a:rPr lang="es-AR" b="0" dirty="0" err="1" smtClean="0"/>
              <a:t>for</a:t>
            </a:r>
            <a:r>
              <a:rPr lang="es-AR" b="0" dirty="0" smtClean="0"/>
              <a:t> </a:t>
            </a:r>
            <a:r>
              <a:rPr lang="es-AR" b="0" dirty="0" err="1" smtClean="0"/>
              <a:t>which</a:t>
            </a:r>
            <a:r>
              <a:rPr lang="es-AR" b="0" dirty="0" smtClean="0"/>
              <a:t> </a:t>
            </a:r>
            <a:r>
              <a:rPr lang="es-AR" b="0" dirty="0" err="1" smtClean="0"/>
              <a:t>the</a:t>
            </a:r>
            <a:r>
              <a:rPr lang="es-AR" b="0" dirty="0" smtClean="0"/>
              <a:t> </a:t>
            </a:r>
            <a:r>
              <a:rPr lang="es-AR" b="0" dirty="0" err="1" smtClean="0"/>
              <a:t>behavior</a:t>
            </a:r>
            <a:r>
              <a:rPr lang="es-AR" b="0" dirty="0" smtClean="0"/>
              <a:t> </a:t>
            </a:r>
            <a:r>
              <a:rPr lang="es-AR" b="0" dirty="0" err="1" smtClean="0"/>
              <a:t>varies</a:t>
            </a:r>
            <a:r>
              <a:rPr lang="es-AR" b="0" dirty="0" smtClean="0"/>
              <a:t> </a:t>
            </a:r>
            <a:r>
              <a:rPr lang="es-AR" b="0" dirty="0" err="1" smtClean="0"/>
              <a:t>using</a:t>
            </a:r>
            <a:r>
              <a:rPr lang="es-AR" b="0" dirty="0" smtClean="0"/>
              <a:t> </a:t>
            </a:r>
            <a:r>
              <a:rPr lang="es-AR" b="0" dirty="0" err="1" smtClean="0"/>
              <a:t>polymorphic</a:t>
            </a:r>
            <a:r>
              <a:rPr lang="es-AR" b="0" dirty="0" smtClean="0"/>
              <a:t> </a:t>
            </a:r>
            <a:r>
              <a:rPr lang="es-AR" b="0" dirty="0" err="1" smtClean="0"/>
              <a:t>operations</a:t>
            </a:r>
            <a:r>
              <a:rPr lang="es-AR" b="0" dirty="0" smtClean="0"/>
              <a:t>.</a:t>
            </a:r>
            <a:endParaRPr lang="es-AR" dirty="0"/>
          </a:p>
        </p:txBody>
      </p:sp>
      <p:pic>
        <p:nvPicPr>
          <p:cNvPr id="174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3429000"/>
            <a:ext cx="8012460" cy="19205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845151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Split and </a:t>
            </a:r>
            <a:r>
              <a:rPr lang="es-AR" dirty="0" err="1" smtClean="0"/>
              <a:t>join</a:t>
            </a:r>
            <a:endParaRPr lang="es-AR" dirty="0"/>
          </a:p>
        </p:txBody>
      </p:sp>
      <p:sp>
        <p:nvSpPr>
          <p:cNvPr id="3" name="2 Marcador de contenido"/>
          <p:cNvSpPr>
            <a:spLocks noGrp="1"/>
          </p:cNvSpPr>
          <p:nvPr>
            <p:ph idx="1"/>
          </p:nvPr>
        </p:nvSpPr>
        <p:spPr/>
        <p:txBody>
          <a:bodyPr/>
          <a:lstStyle/>
          <a:p>
            <a:pPr marL="342900" indent="-342900">
              <a:buFont typeface="Arial" panose="020B0604020202020204" pitchFamily="34" charset="0"/>
              <a:buChar char="•"/>
            </a:pPr>
            <a:r>
              <a:rPr lang="es-AR" dirty="0" err="1" smtClean="0"/>
              <a:t>split</a:t>
            </a:r>
            <a:r>
              <a:rPr lang="es-AR" dirty="0" smtClean="0"/>
              <a:t>() </a:t>
            </a:r>
            <a:r>
              <a:rPr lang="es-AR" dirty="0" err="1" smtClean="0"/>
              <a:t>will</a:t>
            </a:r>
            <a:r>
              <a:rPr lang="es-AR" dirty="0" smtClean="0"/>
              <a:t> divide </a:t>
            </a:r>
            <a:r>
              <a:rPr lang="es-AR" dirty="0" err="1" smtClean="0"/>
              <a:t>the</a:t>
            </a:r>
            <a:r>
              <a:rPr lang="es-AR" dirty="0" smtClean="0"/>
              <a:t> </a:t>
            </a:r>
            <a:r>
              <a:rPr lang="es-AR" dirty="0" err="1" smtClean="0"/>
              <a:t>sequence</a:t>
            </a:r>
            <a:r>
              <a:rPr lang="es-AR" dirty="0" smtClean="0"/>
              <a:t> and </a:t>
            </a:r>
            <a:r>
              <a:rPr lang="es-AR" dirty="0" err="1" smtClean="0"/>
              <a:t>insert</a:t>
            </a:r>
            <a:r>
              <a:rPr lang="es-AR" dirty="0" smtClean="0"/>
              <a:t> </a:t>
            </a:r>
            <a:r>
              <a:rPr lang="es-AR" dirty="0" err="1" smtClean="0"/>
              <a:t>each</a:t>
            </a:r>
            <a:r>
              <a:rPr lang="es-AR" dirty="0" smtClean="0"/>
              <a:t> </a:t>
            </a:r>
            <a:r>
              <a:rPr lang="es-AR" dirty="0" err="1" smtClean="0"/>
              <a:t>element</a:t>
            </a:r>
            <a:r>
              <a:rPr lang="es-AR" dirty="0" smtClean="0"/>
              <a:t> </a:t>
            </a:r>
            <a:r>
              <a:rPr lang="es-AR" dirty="0" err="1" smtClean="0"/>
              <a:t>into</a:t>
            </a:r>
            <a:r>
              <a:rPr lang="es-AR" dirty="0" smtClean="0"/>
              <a:t> a </a:t>
            </a:r>
            <a:r>
              <a:rPr lang="es-AR" dirty="0" err="1" smtClean="0"/>
              <a:t>list</a:t>
            </a:r>
            <a:endParaRPr lang="es-AR" dirty="0" smtClean="0"/>
          </a:p>
          <a:p>
            <a:pPr marL="342900" indent="-342900">
              <a:buFont typeface="Arial" panose="020B0604020202020204" pitchFamily="34" charset="0"/>
              <a:buChar char="•"/>
            </a:pPr>
            <a:endParaRPr lang="es-AR" dirty="0"/>
          </a:p>
          <a:p>
            <a:pPr marL="342900" indent="-342900">
              <a:buFont typeface="Arial" panose="020B0604020202020204" pitchFamily="34" charset="0"/>
              <a:buChar char="•"/>
            </a:pPr>
            <a:endParaRPr lang="es-AR" dirty="0" smtClean="0"/>
          </a:p>
          <a:p>
            <a:pPr marL="342900" indent="-342900">
              <a:buFont typeface="Arial" panose="020B0604020202020204" pitchFamily="34" charset="0"/>
              <a:buChar char="•"/>
            </a:pPr>
            <a:endParaRPr lang="es-AR" dirty="0" smtClean="0"/>
          </a:p>
          <a:p>
            <a:pPr marL="342900" indent="-342900">
              <a:buFont typeface="Arial" panose="020B0604020202020204" pitchFamily="34" charset="0"/>
              <a:buChar char="•"/>
            </a:pPr>
            <a:r>
              <a:rPr lang="es-AR" dirty="0" err="1" smtClean="0"/>
              <a:t>join</a:t>
            </a:r>
            <a:r>
              <a:rPr lang="es-AR" dirty="0" smtClean="0"/>
              <a:t>() </a:t>
            </a:r>
            <a:r>
              <a:rPr lang="es-AR" dirty="0" err="1" smtClean="0"/>
              <a:t>takes</a:t>
            </a:r>
            <a:r>
              <a:rPr lang="es-AR" dirty="0" smtClean="0"/>
              <a:t> a </a:t>
            </a:r>
            <a:r>
              <a:rPr lang="es-AR" dirty="0" err="1" smtClean="0"/>
              <a:t>list</a:t>
            </a:r>
            <a:r>
              <a:rPr lang="es-AR" dirty="0" smtClean="0"/>
              <a:t> of </a:t>
            </a:r>
            <a:r>
              <a:rPr lang="es-AR" dirty="0" err="1" smtClean="0"/>
              <a:t>strings</a:t>
            </a:r>
            <a:r>
              <a:rPr lang="es-AR" dirty="0" smtClean="0"/>
              <a:t> as input and </a:t>
            </a:r>
            <a:r>
              <a:rPr lang="es-AR" dirty="0" err="1" smtClean="0"/>
              <a:t>returns</a:t>
            </a:r>
            <a:r>
              <a:rPr lang="es-AR" dirty="0" smtClean="0"/>
              <a:t> a new </a:t>
            </a:r>
            <a:r>
              <a:rPr lang="es-AR" dirty="0" err="1" smtClean="0"/>
              <a:t>string</a:t>
            </a:r>
            <a:r>
              <a:rPr lang="es-AR" dirty="0"/>
              <a:t> </a:t>
            </a:r>
            <a:r>
              <a:rPr lang="es-AR" dirty="0" err="1" smtClean="0"/>
              <a:t>made</a:t>
            </a:r>
            <a:r>
              <a:rPr lang="es-AR" dirty="0" smtClean="0"/>
              <a:t> of </a:t>
            </a:r>
            <a:r>
              <a:rPr lang="es-AR" dirty="0" err="1" smtClean="0"/>
              <a:t>each</a:t>
            </a:r>
            <a:r>
              <a:rPr lang="es-AR" dirty="0" smtClean="0"/>
              <a:t> </a:t>
            </a:r>
            <a:r>
              <a:rPr lang="es-AR" dirty="0" err="1" smtClean="0"/>
              <a:t>element</a:t>
            </a:r>
            <a:r>
              <a:rPr lang="es-AR" dirty="0" smtClean="0"/>
              <a:t> of </a:t>
            </a:r>
            <a:r>
              <a:rPr lang="es-AR" dirty="0" err="1" smtClean="0"/>
              <a:t>the</a:t>
            </a:r>
            <a:r>
              <a:rPr lang="es-AR" dirty="0" smtClean="0"/>
              <a:t> </a:t>
            </a:r>
            <a:r>
              <a:rPr lang="es-AR" dirty="0" err="1" smtClean="0"/>
              <a:t>list</a:t>
            </a:r>
            <a:r>
              <a:rPr lang="es-AR" dirty="0"/>
              <a:t>.</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492896"/>
            <a:ext cx="8181975" cy="723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897" y="4365104"/>
            <a:ext cx="8181975"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6291078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Fabrication</a:t>
            </a:r>
            <a:endParaRPr lang="es-AR" dirty="0"/>
          </a:p>
        </p:txBody>
      </p:sp>
      <p:sp>
        <p:nvSpPr>
          <p:cNvPr id="3" name="2 Marcador de contenido"/>
          <p:cNvSpPr>
            <a:spLocks noGrp="1"/>
          </p:cNvSpPr>
          <p:nvPr>
            <p:ph idx="1"/>
          </p:nvPr>
        </p:nvSpPr>
        <p:spPr/>
        <p:txBody>
          <a:bodyPr/>
          <a:lstStyle/>
          <a:p>
            <a:r>
              <a:rPr lang="es-AR" dirty="0" err="1" smtClean="0"/>
              <a:t>Problem</a:t>
            </a:r>
            <a:r>
              <a:rPr lang="es-AR" dirty="0" smtClean="0"/>
              <a:t>: </a:t>
            </a:r>
            <a:r>
              <a:rPr lang="es-AR" b="0" dirty="0" err="1" smtClean="0"/>
              <a:t>what</a:t>
            </a:r>
            <a:r>
              <a:rPr lang="es-AR" b="0" dirty="0" smtClean="0"/>
              <a:t> </a:t>
            </a:r>
            <a:r>
              <a:rPr lang="es-AR" b="0" dirty="0" err="1" smtClean="0"/>
              <a:t>object</a:t>
            </a:r>
            <a:r>
              <a:rPr lang="es-AR" b="0" dirty="0" smtClean="0"/>
              <a:t> </a:t>
            </a:r>
            <a:r>
              <a:rPr lang="es-AR" b="0" dirty="0" err="1" smtClean="0"/>
              <a:t>should</a:t>
            </a:r>
            <a:r>
              <a:rPr lang="es-AR" b="0" dirty="0" smtClean="0"/>
              <a:t> </a:t>
            </a:r>
            <a:r>
              <a:rPr lang="es-AR" b="0" dirty="0" err="1" smtClean="0"/>
              <a:t>have</a:t>
            </a:r>
            <a:r>
              <a:rPr lang="es-AR" b="0" dirty="0" smtClean="0"/>
              <a:t> </a:t>
            </a:r>
            <a:r>
              <a:rPr lang="es-AR" b="0" dirty="0" err="1" smtClean="0"/>
              <a:t>the</a:t>
            </a:r>
            <a:r>
              <a:rPr lang="es-AR" b="0" dirty="0" smtClean="0"/>
              <a:t> </a:t>
            </a:r>
            <a:r>
              <a:rPr lang="es-AR" b="0" dirty="0" err="1" smtClean="0"/>
              <a:t>responsibility</a:t>
            </a:r>
            <a:r>
              <a:rPr lang="es-AR" b="0" dirty="0" smtClean="0"/>
              <a:t> </a:t>
            </a:r>
            <a:r>
              <a:rPr lang="es-AR" b="0" dirty="0" err="1" smtClean="0"/>
              <a:t>when</a:t>
            </a:r>
            <a:r>
              <a:rPr lang="es-AR" b="0" dirty="0" smtClean="0"/>
              <a:t> </a:t>
            </a:r>
            <a:r>
              <a:rPr lang="es-AR" b="0" dirty="0" err="1" smtClean="0"/>
              <a:t>you</a:t>
            </a:r>
            <a:r>
              <a:rPr lang="es-AR" b="0" dirty="0" smtClean="0"/>
              <a:t> do </a:t>
            </a:r>
            <a:r>
              <a:rPr lang="es-AR" b="0" dirty="0" err="1" smtClean="0"/>
              <a:t>not</a:t>
            </a:r>
            <a:r>
              <a:rPr lang="es-AR" b="0" dirty="0" smtClean="0"/>
              <a:t> </a:t>
            </a:r>
            <a:r>
              <a:rPr lang="es-AR" b="0" dirty="0" err="1" smtClean="0"/>
              <a:t>want</a:t>
            </a:r>
            <a:r>
              <a:rPr lang="es-AR" b="0" dirty="0" smtClean="0"/>
              <a:t> to </a:t>
            </a:r>
            <a:r>
              <a:rPr lang="es-AR" b="0" dirty="0" err="1" smtClean="0"/>
              <a:t>violate</a:t>
            </a:r>
            <a:r>
              <a:rPr lang="es-AR" b="0" dirty="0" smtClean="0"/>
              <a:t> High </a:t>
            </a:r>
            <a:r>
              <a:rPr lang="es-AR" b="0" dirty="0" err="1" smtClean="0"/>
              <a:t>Cohesion</a:t>
            </a:r>
            <a:r>
              <a:rPr lang="es-AR" b="0" dirty="0" smtClean="0"/>
              <a:t> and </a:t>
            </a:r>
            <a:r>
              <a:rPr lang="es-AR" b="0" dirty="0" err="1" smtClean="0"/>
              <a:t>Low</a:t>
            </a:r>
            <a:r>
              <a:rPr lang="es-AR" b="0" dirty="0" smtClean="0"/>
              <a:t> </a:t>
            </a:r>
            <a:r>
              <a:rPr lang="es-AR" b="0" dirty="0" err="1" smtClean="0"/>
              <a:t>Coupling</a:t>
            </a:r>
            <a:r>
              <a:rPr lang="es-AR" b="0" dirty="0" smtClean="0"/>
              <a:t> </a:t>
            </a:r>
            <a:r>
              <a:rPr lang="es-AR" b="0" dirty="0" err="1" smtClean="0"/>
              <a:t>but</a:t>
            </a:r>
            <a:r>
              <a:rPr lang="es-AR" b="0" dirty="0" smtClean="0"/>
              <a:t> </a:t>
            </a:r>
            <a:r>
              <a:rPr lang="es-AR" b="0" dirty="0" err="1" smtClean="0"/>
              <a:t>solutions</a:t>
            </a:r>
            <a:r>
              <a:rPr lang="es-AR" b="0" dirty="0" smtClean="0"/>
              <a:t> </a:t>
            </a:r>
            <a:r>
              <a:rPr lang="es-AR" b="0" dirty="0" err="1" smtClean="0"/>
              <a:t>offered</a:t>
            </a:r>
            <a:r>
              <a:rPr lang="es-AR" b="0" dirty="0" smtClean="0"/>
              <a:t> </a:t>
            </a:r>
            <a:r>
              <a:rPr lang="es-AR" b="0" dirty="0" err="1" smtClean="0"/>
              <a:t>by</a:t>
            </a:r>
            <a:r>
              <a:rPr lang="es-AR" b="0" dirty="0" smtClean="0"/>
              <a:t> </a:t>
            </a:r>
            <a:r>
              <a:rPr lang="es-AR" b="0" dirty="0" err="1" smtClean="0"/>
              <a:t>other</a:t>
            </a:r>
            <a:r>
              <a:rPr lang="es-AR" b="0" dirty="0" smtClean="0"/>
              <a:t> </a:t>
            </a:r>
            <a:r>
              <a:rPr lang="es-AR" b="0" dirty="0" err="1" smtClean="0"/>
              <a:t>principles</a:t>
            </a:r>
            <a:r>
              <a:rPr lang="es-AR" b="0" dirty="0" smtClean="0"/>
              <a:t> are </a:t>
            </a:r>
            <a:r>
              <a:rPr lang="es-AR" b="0" dirty="0" err="1" smtClean="0"/>
              <a:t>not</a:t>
            </a:r>
            <a:r>
              <a:rPr lang="es-AR" b="0" dirty="0" smtClean="0"/>
              <a:t> </a:t>
            </a:r>
            <a:r>
              <a:rPr lang="es-AR" b="0" dirty="0" err="1" smtClean="0"/>
              <a:t>appropriate</a:t>
            </a:r>
            <a:r>
              <a:rPr lang="es-AR" b="0" dirty="0" smtClean="0"/>
              <a:t>?</a:t>
            </a:r>
          </a:p>
          <a:p>
            <a:r>
              <a:rPr lang="es-AR" dirty="0" err="1" smtClean="0"/>
              <a:t>Solution</a:t>
            </a:r>
            <a:r>
              <a:rPr lang="es-AR" dirty="0" smtClean="0"/>
              <a:t>: </a:t>
            </a:r>
            <a:r>
              <a:rPr lang="es-AR" b="0" dirty="0" err="1" smtClean="0"/>
              <a:t>create</a:t>
            </a:r>
            <a:r>
              <a:rPr lang="es-AR" b="0" dirty="0" smtClean="0"/>
              <a:t> a new auxiliar </a:t>
            </a:r>
            <a:r>
              <a:rPr lang="es-AR" b="0" dirty="0" err="1" smtClean="0"/>
              <a:t>class</a:t>
            </a:r>
            <a:r>
              <a:rPr lang="es-AR" b="0" dirty="0" smtClean="0"/>
              <a:t> and </a:t>
            </a:r>
            <a:r>
              <a:rPr lang="es-AR" b="0" dirty="0" err="1" smtClean="0"/>
              <a:t>assign</a:t>
            </a:r>
            <a:r>
              <a:rPr lang="es-AR" b="0" dirty="0" smtClean="0"/>
              <a:t> </a:t>
            </a:r>
            <a:r>
              <a:rPr lang="es-AR" b="0" dirty="0" err="1" smtClean="0"/>
              <a:t>the</a:t>
            </a:r>
            <a:r>
              <a:rPr lang="es-AR" b="0" dirty="0" smtClean="0"/>
              <a:t> </a:t>
            </a:r>
            <a:r>
              <a:rPr lang="es-AR" b="0" dirty="0" err="1" smtClean="0"/>
              <a:t>responsibility</a:t>
            </a:r>
            <a:r>
              <a:rPr lang="es-AR" b="0" dirty="0" smtClean="0"/>
              <a:t> to </a:t>
            </a:r>
            <a:r>
              <a:rPr lang="es-AR" b="0" dirty="0" err="1" smtClean="0"/>
              <a:t>it</a:t>
            </a:r>
            <a:endParaRPr lang="es-AR" dirty="0"/>
          </a:p>
        </p:txBody>
      </p:sp>
    </p:spTree>
    <p:extLst>
      <p:ext uri="{BB962C8B-B14F-4D97-AF65-F5344CB8AC3E}">
        <p14:creationId xmlns:p14="http://schemas.microsoft.com/office/powerpoint/2010/main" val="216855055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Indirection</a:t>
            </a:r>
            <a:endParaRPr lang="es-AR" dirty="0"/>
          </a:p>
        </p:txBody>
      </p:sp>
      <p:sp>
        <p:nvSpPr>
          <p:cNvPr id="3" name="2 Marcador de contenido"/>
          <p:cNvSpPr>
            <a:spLocks noGrp="1"/>
          </p:cNvSpPr>
          <p:nvPr>
            <p:ph idx="1"/>
          </p:nvPr>
        </p:nvSpPr>
        <p:spPr/>
        <p:txBody>
          <a:bodyPr/>
          <a:lstStyle/>
          <a:p>
            <a:r>
              <a:rPr lang="es-AR" dirty="0" err="1" smtClean="0"/>
              <a:t>Problem</a:t>
            </a:r>
            <a:r>
              <a:rPr lang="es-AR" dirty="0" smtClean="0"/>
              <a:t>: </a:t>
            </a:r>
            <a:r>
              <a:rPr lang="es-AR" b="0" dirty="0" err="1" smtClean="0"/>
              <a:t>Where</a:t>
            </a:r>
            <a:r>
              <a:rPr lang="es-AR" b="0" dirty="0" smtClean="0"/>
              <a:t> to </a:t>
            </a:r>
            <a:r>
              <a:rPr lang="es-AR" b="0" dirty="0" err="1" smtClean="0"/>
              <a:t>assign</a:t>
            </a:r>
            <a:r>
              <a:rPr lang="es-AR" b="0" dirty="0" smtClean="0"/>
              <a:t> a </a:t>
            </a:r>
            <a:r>
              <a:rPr lang="es-AR" b="0" dirty="0" err="1" smtClean="0"/>
              <a:t>responsibility</a:t>
            </a:r>
            <a:r>
              <a:rPr lang="es-AR" b="0" dirty="0" smtClean="0"/>
              <a:t>, to </a:t>
            </a:r>
            <a:r>
              <a:rPr lang="es-AR" b="0" dirty="0" err="1" smtClean="0"/>
              <a:t>avoid</a:t>
            </a:r>
            <a:r>
              <a:rPr lang="es-AR" b="0" dirty="0" smtClean="0"/>
              <a:t> </a:t>
            </a:r>
            <a:r>
              <a:rPr lang="es-AR" b="0" dirty="0" err="1" smtClean="0"/>
              <a:t>direct</a:t>
            </a:r>
            <a:r>
              <a:rPr lang="es-AR" b="0" dirty="0" smtClean="0"/>
              <a:t> </a:t>
            </a:r>
            <a:r>
              <a:rPr lang="es-AR" b="0" dirty="0" err="1" smtClean="0"/>
              <a:t>coupling</a:t>
            </a:r>
            <a:r>
              <a:rPr lang="es-AR" b="0" dirty="0" smtClean="0"/>
              <a:t> </a:t>
            </a:r>
            <a:r>
              <a:rPr lang="es-AR" b="0" dirty="0" err="1" smtClean="0"/>
              <a:t>between</a:t>
            </a:r>
            <a:r>
              <a:rPr lang="es-AR" b="0" dirty="0" smtClean="0"/>
              <a:t> </a:t>
            </a:r>
            <a:r>
              <a:rPr lang="es-AR" b="0" dirty="0" err="1" smtClean="0"/>
              <a:t>two</a:t>
            </a:r>
            <a:r>
              <a:rPr lang="es-AR" b="0" dirty="0" smtClean="0"/>
              <a:t> </a:t>
            </a:r>
            <a:r>
              <a:rPr lang="es-AR" b="0" dirty="0" err="1" smtClean="0"/>
              <a:t>components</a:t>
            </a:r>
            <a:r>
              <a:rPr lang="es-AR" b="0" dirty="0" smtClean="0"/>
              <a:t>?</a:t>
            </a:r>
          </a:p>
          <a:p>
            <a:r>
              <a:rPr lang="es-AR" dirty="0" err="1" smtClean="0"/>
              <a:t>Solution</a:t>
            </a:r>
            <a:r>
              <a:rPr lang="es-AR" dirty="0" smtClean="0"/>
              <a:t>: </a:t>
            </a:r>
            <a:r>
              <a:rPr lang="es-AR" b="0" dirty="0" err="1" smtClean="0"/>
              <a:t>create</a:t>
            </a:r>
            <a:r>
              <a:rPr lang="es-AR" b="0" dirty="0" smtClean="0"/>
              <a:t> a new </a:t>
            </a:r>
            <a:r>
              <a:rPr lang="es-AR" b="0" dirty="0" err="1" smtClean="0"/>
              <a:t>object</a:t>
            </a:r>
            <a:r>
              <a:rPr lang="es-AR" b="0" dirty="0" smtClean="0"/>
              <a:t> to </a:t>
            </a:r>
            <a:r>
              <a:rPr lang="es-AR" b="0" dirty="0" err="1" smtClean="0"/>
              <a:t>mediate</a:t>
            </a:r>
            <a:r>
              <a:rPr lang="es-AR" b="0" dirty="0" smtClean="0"/>
              <a:t> </a:t>
            </a:r>
            <a:r>
              <a:rPr lang="es-AR" b="0" dirty="0" err="1" smtClean="0"/>
              <a:t>between</a:t>
            </a:r>
            <a:r>
              <a:rPr lang="es-AR" b="0" dirty="0" smtClean="0"/>
              <a:t> </a:t>
            </a:r>
            <a:r>
              <a:rPr lang="es-AR" b="0" dirty="0" err="1" smtClean="0"/>
              <a:t>other</a:t>
            </a:r>
            <a:r>
              <a:rPr lang="es-AR" b="0" dirty="0" smtClean="0"/>
              <a:t> </a:t>
            </a:r>
            <a:r>
              <a:rPr lang="es-AR" b="0" dirty="0" err="1" smtClean="0"/>
              <a:t>components</a:t>
            </a:r>
            <a:r>
              <a:rPr lang="es-AR" b="0" dirty="0" smtClean="0"/>
              <a:t> </a:t>
            </a:r>
            <a:r>
              <a:rPr lang="es-AR" b="0" dirty="0" err="1" smtClean="0"/>
              <a:t>or</a:t>
            </a:r>
            <a:r>
              <a:rPr lang="es-AR" b="0" dirty="0" smtClean="0"/>
              <a:t> </a:t>
            </a:r>
            <a:r>
              <a:rPr lang="es-AR" b="0" dirty="0" err="1" smtClean="0"/>
              <a:t>services</a:t>
            </a:r>
            <a:r>
              <a:rPr lang="es-AR" b="0" dirty="0" smtClean="0"/>
              <a:t> so </a:t>
            </a:r>
            <a:r>
              <a:rPr lang="es-AR" b="0" dirty="0" err="1" smtClean="0"/>
              <a:t>that</a:t>
            </a:r>
            <a:r>
              <a:rPr lang="es-AR" b="0" dirty="0" smtClean="0"/>
              <a:t> </a:t>
            </a:r>
            <a:r>
              <a:rPr lang="es-AR" b="0" dirty="0" err="1" smtClean="0"/>
              <a:t>they</a:t>
            </a:r>
            <a:r>
              <a:rPr lang="es-AR" b="0" dirty="0" smtClean="0"/>
              <a:t> are </a:t>
            </a:r>
            <a:r>
              <a:rPr lang="es-AR" b="0" dirty="0" err="1" smtClean="0"/>
              <a:t>not</a:t>
            </a:r>
            <a:r>
              <a:rPr lang="es-AR" b="0" dirty="0" smtClean="0"/>
              <a:t> </a:t>
            </a:r>
            <a:r>
              <a:rPr lang="es-AR" b="0" dirty="0" err="1" smtClean="0"/>
              <a:t>directly</a:t>
            </a:r>
            <a:r>
              <a:rPr lang="es-AR" b="0" dirty="0" smtClean="0"/>
              <a:t> </a:t>
            </a:r>
            <a:r>
              <a:rPr lang="es-AR" b="0" dirty="0" err="1" smtClean="0"/>
              <a:t>coupled</a:t>
            </a:r>
            <a:r>
              <a:rPr lang="es-AR" b="0" dirty="0" smtClean="0"/>
              <a:t>.</a:t>
            </a:r>
            <a:endParaRPr lang="es-AR" dirty="0"/>
          </a:p>
        </p:txBody>
      </p:sp>
    </p:spTree>
    <p:extLst>
      <p:ext uri="{BB962C8B-B14F-4D97-AF65-F5344CB8AC3E}">
        <p14:creationId xmlns:p14="http://schemas.microsoft.com/office/powerpoint/2010/main" val="132876048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Protected</a:t>
            </a:r>
            <a:r>
              <a:rPr lang="es-AR" dirty="0" smtClean="0"/>
              <a:t> </a:t>
            </a:r>
            <a:r>
              <a:rPr lang="es-AR" dirty="0" err="1" smtClean="0"/>
              <a:t>Variations</a:t>
            </a:r>
            <a:endParaRPr lang="es-AR" dirty="0"/>
          </a:p>
        </p:txBody>
      </p:sp>
      <p:sp>
        <p:nvSpPr>
          <p:cNvPr id="3" name="2 Marcador de contenido"/>
          <p:cNvSpPr>
            <a:spLocks noGrp="1"/>
          </p:cNvSpPr>
          <p:nvPr>
            <p:ph idx="1"/>
          </p:nvPr>
        </p:nvSpPr>
        <p:spPr/>
        <p:txBody>
          <a:bodyPr/>
          <a:lstStyle/>
          <a:p>
            <a:r>
              <a:rPr lang="es-AR" dirty="0" err="1" smtClean="0"/>
              <a:t>Problem</a:t>
            </a:r>
            <a:r>
              <a:rPr lang="es-AR" dirty="0" smtClean="0"/>
              <a:t>: </a:t>
            </a:r>
            <a:r>
              <a:rPr lang="es-AR" b="0" dirty="0" err="1" smtClean="0"/>
              <a:t>How</a:t>
            </a:r>
            <a:r>
              <a:rPr lang="es-AR" b="0" dirty="0" smtClean="0"/>
              <a:t> to </a:t>
            </a:r>
            <a:r>
              <a:rPr lang="es-AR" b="0" dirty="0" err="1" smtClean="0"/>
              <a:t>design</a:t>
            </a:r>
            <a:r>
              <a:rPr lang="es-AR" b="0" dirty="0" smtClean="0"/>
              <a:t> </a:t>
            </a:r>
            <a:r>
              <a:rPr lang="es-AR" b="0" dirty="0" err="1" smtClean="0"/>
              <a:t>objects</a:t>
            </a:r>
            <a:r>
              <a:rPr lang="es-AR" b="0" dirty="0" smtClean="0"/>
              <a:t>, </a:t>
            </a:r>
            <a:r>
              <a:rPr lang="es-AR" b="0" dirty="0" err="1" smtClean="0"/>
              <a:t>subsystems</a:t>
            </a:r>
            <a:r>
              <a:rPr lang="es-AR" b="0" dirty="0" smtClean="0"/>
              <a:t>, and </a:t>
            </a:r>
            <a:r>
              <a:rPr lang="es-AR" b="0" dirty="0" err="1" smtClean="0"/>
              <a:t>systems</a:t>
            </a:r>
            <a:r>
              <a:rPr lang="es-AR" b="0" dirty="0" smtClean="0"/>
              <a:t> so </a:t>
            </a:r>
            <a:r>
              <a:rPr lang="es-AR" b="0" dirty="0" err="1" smtClean="0"/>
              <a:t>that</a:t>
            </a:r>
            <a:r>
              <a:rPr lang="es-AR" b="0" dirty="0" smtClean="0"/>
              <a:t> </a:t>
            </a:r>
            <a:r>
              <a:rPr lang="es-AR" b="0" dirty="0" err="1" smtClean="0"/>
              <a:t>the</a:t>
            </a:r>
            <a:r>
              <a:rPr lang="es-AR" b="0" dirty="0" smtClean="0"/>
              <a:t> </a:t>
            </a:r>
            <a:r>
              <a:rPr lang="es-AR" b="0" dirty="0" err="1" smtClean="0"/>
              <a:t>variations</a:t>
            </a:r>
            <a:r>
              <a:rPr lang="es-AR" b="0" dirty="0" smtClean="0"/>
              <a:t> in </a:t>
            </a:r>
            <a:r>
              <a:rPr lang="es-AR" b="0" dirty="0" err="1" smtClean="0"/>
              <a:t>these</a:t>
            </a:r>
            <a:r>
              <a:rPr lang="es-AR" b="0" dirty="0" smtClean="0"/>
              <a:t> </a:t>
            </a:r>
            <a:r>
              <a:rPr lang="es-AR" b="0" dirty="0" err="1" smtClean="0"/>
              <a:t>elements</a:t>
            </a:r>
            <a:r>
              <a:rPr lang="es-AR" b="0" dirty="0" smtClean="0"/>
              <a:t> </a:t>
            </a:r>
            <a:r>
              <a:rPr lang="es-AR" b="0" dirty="0" err="1" smtClean="0"/>
              <a:t>does</a:t>
            </a:r>
            <a:r>
              <a:rPr lang="es-AR" b="0" dirty="0" smtClean="0"/>
              <a:t> </a:t>
            </a:r>
            <a:r>
              <a:rPr lang="es-AR" b="0" dirty="0" err="1" smtClean="0"/>
              <a:t>not</a:t>
            </a:r>
            <a:r>
              <a:rPr lang="es-AR" b="0" dirty="0" smtClean="0"/>
              <a:t> </a:t>
            </a:r>
            <a:r>
              <a:rPr lang="es-AR" b="0" dirty="0" err="1" smtClean="0"/>
              <a:t>have</a:t>
            </a:r>
            <a:r>
              <a:rPr lang="es-AR" b="0" dirty="0" smtClean="0"/>
              <a:t> </a:t>
            </a:r>
            <a:r>
              <a:rPr lang="es-AR" b="0" dirty="0" err="1" smtClean="0"/>
              <a:t>an</a:t>
            </a:r>
            <a:r>
              <a:rPr lang="es-AR" b="0" dirty="0" smtClean="0"/>
              <a:t> </a:t>
            </a:r>
            <a:r>
              <a:rPr lang="es-AR" b="0" dirty="0" err="1" smtClean="0"/>
              <a:t>unesirable</a:t>
            </a:r>
            <a:r>
              <a:rPr lang="es-AR" b="0" dirty="0" smtClean="0"/>
              <a:t> </a:t>
            </a:r>
            <a:r>
              <a:rPr lang="es-AR" b="0" dirty="0" err="1" smtClean="0"/>
              <a:t>impact</a:t>
            </a:r>
            <a:r>
              <a:rPr lang="es-AR" b="0" dirty="0" smtClean="0"/>
              <a:t> </a:t>
            </a:r>
            <a:r>
              <a:rPr lang="es-AR" b="0" dirty="0" err="1" smtClean="0"/>
              <a:t>on</a:t>
            </a:r>
            <a:r>
              <a:rPr lang="es-AR" b="0" dirty="0" smtClean="0"/>
              <a:t> </a:t>
            </a:r>
            <a:r>
              <a:rPr lang="es-AR" b="0" dirty="0" err="1" smtClean="0"/>
              <a:t>other</a:t>
            </a:r>
            <a:r>
              <a:rPr lang="es-AR" b="0" dirty="0" smtClean="0"/>
              <a:t> </a:t>
            </a:r>
            <a:r>
              <a:rPr lang="es-AR" b="0" dirty="0" err="1" smtClean="0"/>
              <a:t>elements</a:t>
            </a:r>
            <a:r>
              <a:rPr lang="es-AR" b="0" dirty="0" smtClean="0"/>
              <a:t>?</a:t>
            </a:r>
          </a:p>
          <a:p>
            <a:r>
              <a:rPr lang="es-AR" dirty="0" err="1" smtClean="0"/>
              <a:t>Solution</a:t>
            </a:r>
            <a:r>
              <a:rPr lang="es-AR" dirty="0" smtClean="0"/>
              <a:t>: </a:t>
            </a:r>
            <a:r>
              <a:rPr lang="es-AR" b="0" dirty="0" err="1" smtClean="0"/>
              <a:t>Identify</a:t>
            </a:r>
            <a:r>
              <a:rPr lang="es-AR" b="0" dirty="0" smtClean="0"/>
              <a:t> </a:t>
            </a:r>
            <a:r>
              <a:rPr lang="es-AR" b="0" dirty="0" err="1" smtClean="0"/>
              <a:t>points</a:t>
            </a:r>
            <a:r>
              <a:rPr lang="es-AR" b="0" dirty="0" smtClean="0"/>
              <a:t> of </a:t>
            </a:r>
            <a:r>
              <a:rPr lang="es-AR" b="0" dirty="0" err="1" smtClean="0"/>
              <a:t>variation</a:t>
            </a:r>
            <a:r>
              <a:rPr lang="es-AR" b="0" dirty="0" smtClean="0"/>
              <a:t> and </a:t>
            </a:r>
            <a:r>
              <a:rPr lang="es-AR" b="0" dirty="0" err="1" smtClean="0"/>
              <a:t>create</a:t>
            </a:r>
            <a:r>
              <a:rPr lang="es-AR" b="0" dirty="0" smtClean="0"/>
              <a:t> interfaces </a:t>
            </a:r>
            <a:r>
              <a:rPr lang="es-AR" b="0" dirty="0" err="1" smtClean="0"/>
              <a:t>around</a:t>
            </a:r>
            <a:r>
              <a:rPr lang="es-AR" b="0" dirty="0" smtClean="0"/>
              <a:t> </a:t>
            </a:r>
            <a:r>
              <a:rPr lang="es-AR" b="0" dirty="0" err="1" smtClean="0"/>
              <a:t>them</a:t>
            </a:r>
            <a:r>
              <a:rPr lang="es-AR" b="0" dirty="0" smtClean="0"/>
              <a:t>.</a:t>
            </a:r>
            <a:endParaRPr lang="es-AR" dirty="0"/>
          </a:p>
        </p:txBody>
      </p:sp>
    </p:spTree>
    <p:extLst>
      <p:ext uri="{BB962C8B-B14F-4D97-AF65-F5344CB8AC3E}">
        <p14:creationId xmlns:p14="http://schemas.microsoft.com/office/powerpoint/2010/main" val="271115913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TDA</a:t>
            </a:r>
            <a:endParaRPr lang="es-AR" dirty="0"/>
          </a:p>
        </p:txBody>
      </p:sp>
      <p:sp>
        <p:nvSpPr>
          <p:cNvPr id="3" name="2 Marcador de contenido"/>
          <p:cNvSpPr>
            <a:spLocks noGrp="1"/>
          </p:cNvSpPr>
          <p:nvPr>
            <p:ph idx="1"/>
          </p:nvPr>
        </p:nvSpPr>
        <p:spPr/>
        <p:txBody>
          <a:bodyPr/>
          <a:lstStyle/>
          <a:p>
            <a:r>
              <a:rPr lang="en-US" b="0" dirty="0"/>
              <a:t>Tell-Don't-Ask is a principle that helps people remember that object-orientation is about bundling data with the functions that operate on that data. It reminds us that rather than asking an object for data and acting on that data, we should instead tell an object what to do. This encourages to move behavior into an object to go with the data.</a:t>
            </a:r>
            <a:endParaRPr lang="es-AR" dirty="0"/>
          </a:p>
        </p:txBody>
      </p:sp>
    </p:spTree>
    <p:extLst>
      <p:ext uri="{BB962C8B-B14F-4D97-AF65-F5344CB8AC3E}">
        <p14:creationId xmlns:p14="http://schemas.microsoft.com/office/powerpoint/2010/main" val="312958669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dirty="0" err="1" smtClean="0"/>
              <a:t>Design</a:t>
            </a:r>
            <a:r>
              <a:rPr lang="es-AR" dirty="0" smtClean="0"/>
              <a:t> </a:t>
            </a:r>
            <a:r>
              <a:rPr lang="es-AR" dirty="0" err="1" smtClean="0"/>
              <a:t>Patterns</a:t>
            </a:r>
            <a:endParaRPr lang="es-AR" dirty="0"/>
          </a:p>
        </p:txBody>
      </p:sp>
      <p:sp>
        <p:nvSpPr>
          <p:cNvPr id="3" name="2 Marcador de contenido"/>
          <p:cNvSpPr>
            <a:spLocks noGrp="1"/>
          </p:cNvSpPr>
          <p:nvPr>
            <p:ph idx="1"/>
          </p:nvPr>
        </p:nvSpPr>
        <p:spPr/>
        <p:txBody>
          <a:bodyPr>
            <a:normAutofit fontScale="92500" lnSpcReduction="20000"/>
          </a:bodyPr>
          <a:lstStyle/>
          <a:p>
            <a:r>
              <a:rPr lang="es-AR" dirty="0" err="1" smtClean="0"/>
              <a:t>Creational</a:t>
            </a:r>
            <a:r>
              <a:rPr lang="es-AR" dirty="0" smtClean="0"/>
              <a:t>: </a:t>
            </a:r>
            <a:r>
              <a:rPr lang="es-AR" b="0" dirty="0" err="1" smtClean="0"/>
              <a:t>deal</a:t>
            </a:r>
            <a:r>
              <a:rPr lang="es-AR" b="0" dirty="0" smtClean="0"/>
              <a:t> </a:t>
            </a:r>
            <a:r>
              <a:rPr lang="es-AR" b="0" dirty="0" err="1" smtClean="0"/>
              <a:t>with</a:t>
            </a:r>
            <a:r>
              <a:rPr lang="es-AR" b="0" dirty="0" smtClean="0"/>
              <a:t> </a:t>
            </a:r>
            <a:r>
              <a:rPr lang="es-AR" b="0" dirty="0" err="1" smtClean="0"/>
              <a:t>object</a:t>
            </a:r>
            <a:r>
              <a:rPr lang="es-AR" b="0" dirty="0" smtClean="0"/>
              <a:t> </a:t>
            </a:r>
            <a:r>
              <a:rPr lang="es-AR" b="0" dirty="0" err="1" smtClean="0"/>
              <a:t>creation</a:t>
            </a:r>
            <a:r>
              <a:rPr lang="es-AR" b="0" dirty="0" smtClean="0"/>
              <a:t> </a:t>
            </a:r>
            <a:r>
              <a:rPr lang="es-AR" b="0" dirty="0" err="1" smtClean="0"/>
              <a:t>mechanisms</a:t>
            </a:r>
            <a:endParaRPr lang="es-AR" b="0" dirty="0" smtClean="0"/>
          </a:p>
          <a:p>
            <a:pPr marL="800100" lvl="1" indent="-342900"/>
            <a:r>
              <a:rPr lang="es-AR" dirty="0" err="1" smtClean="0"/>
              <a:t>Abstract</a:t>
            </a:r>
            <a:r>
              <a:rPr lang="es-AR" dirty="0" smtClean="0"/>
              <a:t> Factory</a:t>
            </a:r>
          </a:p>
          <a:p>
            <a:pPr marL="800100" lvl="1" indent="-342900"/>
            <a:r>
              <a:rPr lang="es-AR" dirty="0" smtClean="0"/>
              <a:t>Factory </a:t>
            </a:r>
            <a:r>
              <a:rPr lang="es-AR" dirty="0" err="1" smtClean="0"/>
              <a:t>Method</a:t>
            </a:r>
            <a:endParaRPr lang="es-AR" dirty="0" smtClean="0"/>
          </a:p>
          <a:p>
            <a:pPr marL="800100" lvl="1" indent="-342900"/>
            <a:r>
              <a:rPr lang="es-AR" dirty="0" err="1" smtClean="0"/>
              <a:t>Builder</a:t>
            </a:r>
            <a:endParaRPr lang="es-AR" dirty="0" smtClean="0"/>
          </a:p>
          <a:p>
            <a:pPr marL="800100" lvl="1" indent="-342900"/>
            <a:r>
              <a:rPr lang="es-AR" dirty="0" err="1" smtClean="0"/>
              <a:t>Singleton</a:t>
            </a:r>
            <a:endParaRPr lang="es-AR" dirty="0" smtClean="0"/>
          </a:p>
          <a:p>
            <a:pPr marL="800100" lvl="1" indent="-342900"/>
            <a:r>
              <a:rPr lang="es-AR" dirty="0" err="1" smtClean="0"/>
              <a:t>Prototype</a:t>
            </a:r>
            <a:endParaRPr lang="es-AR" dirty="0" smtClean="0"/>
          </a:p>
          <a:p>
            <a:r>
              <a:rPr lang="es-AR" dirty="0" err="1" smtClean="0"/>
              <a:t>Structural</a:t>
            </a:r>
            <a:r>
              <a:rPr lang="es-AR" dirty="0" smtClean="0"/>
              <a:t>: </a:t>
            </a:r>
            <a:r>
              <a:rPr lang="es-AR" b="0" dirty="0" err="1" smtClean="0"/>
              <a:t>deal</a:t>
            </a:r>
            <a:r>
              <a:rPr lang="es-AR" b="0" dirty="0" smtClean="0"/>
              <a:t> </a:t>
            </a:r>
            <a:r>
              <a:rPr lang="es-AR" b="0" dirty="0" err="1" smtClean="0"/>
              <a:t>with</a:t>
            </a:r>
            <a:r>
              <a:rPr lang="es-AR" b="0" dirty="0" smtClean="0"/>
              <a:t> </a:t>
            </a:r>
            <a:r>
              <a:rPr lang="es-AR" b="0" dirty="0" err="1" smtClean="0"/>
              <a:t>composition</a:t>
            </a:r>
            <a:r>
              <a:rPr lang="es-AR" b="0" dirty="0" smtClean="0"/>
              <a:t> of </a:t>
            </a:r>
            <a:r>
              <a:rPr lang="es-AR" b="0" dirty="0" err="1" smtClean="0"/>
              <a:t>classes</a:t>
            </a:r>
            <a:endParaRPr lang="es-AR" b="0" dirty="0" smtClean="0"/>
          </a:p>
          <a:p>
            <a:pPr marL="800100" lvl="1" indent="-342900"/>
            <a:r>
              <a:rPr lang="es-AR" dirty="0" err="1" smtClean="0"/>
              <a:t>Adapter</a:t>
            </a:r>
            <a:endParaRPr lang="es-AR" dirty="0" smtClean="0"/>
          </a:p>
          <a:p>
            <a:pPr marL="800100" lvl="1" indent="-342900"/>
            <a:r>
              <a:rPr lang="es-AR" dirty="0" err="1" smtClean="0"/>
              <a:t>Composite</a:t>
            </a:r>
            <a:endParaRPr lang="es-AR" dirty="0" smtClean="0"/>
          </a:p>
          <a:p>
            <a:pPr marL="800100" lvl="1" indent="-342900"/>
            <a:r>
              <a:rPr lang="es-AR" dirty="0" err="1" smtClean="0"/>
              <a:t>Decorator</a:t>
            </a:r>
            <a:endParaRPr lang="es-AR" dirty="0" smtClean="0"/>
          </a:p>
          <a:p>
            <a:pPr marL="800100" lvl="1" indent="-342900"/>
            <a:r>
              <a:rPr lang="es-AR" dirty="0" err="1" smtClean="0"/>
              <a:t>Facade</a:t>
            </a:r>
            <a:endParaRPr lang="es-AR" dirty="0" smtClean="0"/>
          </a:p>
          <a:p>
            <a:pPr marL="800100" lvl="1" indent="-342900"/>
            <a:r>
              <a:rPr lang="es-AR" dirty="0" smtClean="0"/>
              <a:t>Bridge</a:t>
            </a:r>
          </a:p>
          <a:p>
            <a:pPr marL="800100" lvl="1" indent="-342900"/>
            <a:r>
              <a:rPr lang="es-AR" dirty="0" err="1" smtClean="0"/>
              <a:t>Flyweight</a:t>
            </a:r>
            <a:endParaRPr lang="es-AR" dirty="0" smtClean="0"/>
          </a:p>
          <a:p>
            <a:pPr marL="800100" lvl="1" indent="-342900"/>
            <a:r>
              <a:rPr lang="es-AR" dirty="0" smtClean="0"/>
              <a:t>Proxy</a:t>
            </a:r>
            <a:endParaRPr lang="es-AR" dirty="0"/>
          </a:p>
          <a:p>
            <a:pPr marL="800100" lvl="1" indent="-342900"/>
            <a:endParaRPr lang="es-AR" dirty="0"/>
          </a:p>
        </p:txBody>
      </p:sp>
    </p:spTree>
    <p:extLst>
      <p:ext uri="{BB962C8B-B14F-4D97-AF65-F5344CB8AC3E}">
        <p14:creationId xmlns:p14="http://schemas.microsoft.com/office/powerpoint/2010/main" val="374856695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Design</a:t>
            </a:r>
            <a:r>
              <a:rPr lang="es-AR" dirty="0" smtClean="0"/>
              <a:t> </a:t>
            </a:r>
            <a:r>
              <a:rPr lang="es-AR" dirty="0" err="1" smtClean="0"/>
              <a:t>Patterns</a:t>
            </a:r>
            <a:endParaRPr lang="es-AR" dirty="0"/>
          </a:p>
        </p:txBody>
      </p:sp>
      <p:sp>
        <p:nvSpPr>
          <p:cNvPr id="3" name="2 Marcador de contenido"/>
          <p:cNvSpPr>
            <a:spLocks noGrp="1"/>
          </p:cNvSpPr>
          <p:nvPr>
            <p:ph idx="1"/>
          </p:nvPr>
        </p:nvSpPr>
        <p:spPr/>
        <p:txBody>
          <a:bodyPr>
            <a:normAutofit lnSpcReduction="10000"/>
          </a:bodyPr>
          <a:lstStyle/>
          <a:p>
            <a:r>
              <a:rPr lang="es-AR" dirty="0" err="1"/>
              <a:t>Behavioral</a:t>
            </a:r>
            <a:r>
              <a:rPr lang="es-AR" dirty="0"/>
              <a:t>: </a:t>
            </a:r>
            <a:r>
              <a:rPr lang="es-AR" b="0" dirty="0" err="1"/>
              <a:t>interacion</a:t>
            </a:r>
            <a:r>
              <a:rPr lang="es-AR" b="0" dirty="0"/>
              <a:t> of </a:t>
            </a:r>
            <a:r>
              <a:rPr lang="es-AR" b="0" dirty="0" err="1"/>
              <a:t>objects</a:t>
            </a:r>
            <a:endParaRPr lang="es-AR" b="0" dirty="0"/>
          </a:p>
          <a:p>
            <a:pPr marL="800100" lvl="1" indent="-342900"/>
            <a:r>
              <a:rPr lang="es-AR" dirty="0" err="1"/>
              <a:t>Chain</a:t>
            </a:r>
            <a:r>
              <a:rPr lang="es-AR" dirty="0"/>
              <a:t> of </a:t>
            </a:r>
            <a:r>
              <a:rPr lang="es-AR" dirty="0" err="1" smtClean="0"/>
              <a:t>responsibility</a:t>
            </a:r>
            <a:endParaRPr lang="es-AR" dirty="0"/>
          </a:p>
          <a:p>
            <a:pPr marL="800100" lvl="1" indent="-342900"/>
            <a:r>
              <a:rPr lang="es-AR" dirty="0" err="1"/>
              <a:t>Command</a:t>
            </a:r>
            <a:endParaRPr lang="es-AR" dirty="0"/>
          </a:p>
          <a:p>
            <a:pPr marL="800100" lvl="1" indent="-342900"/>
            <a:r>
              <a:rPr lang="es-AR" dirty="0" err="1"/>
              <a:t>Visitor</a:t>
            </a:r>
            <a:endParaRPr lang="es-AR" dirty="0"/>
          </a:p>
          <a:p>
            <a:pPr marL="800100" lvl="1" indent="-342900"/>
            <a:r>
              <a:rPr lang="es-AR" dirty="0" err="1"/>
              <a:t>Iterator</a:t>
            </a:r>
            <a:endParaRPr lang="es-AR" dirty="0"/>
          </a:p>
          <a:p>
            <a:pPr marL="800100" lvl="1" indent="-342900"/>
            <a:r>
              <a:rPr lang="es-AR" dirty="0"/>
              <a:t>Mediator</a:t>
            </a:r>
          </a:p>
          <a:p>
            <a:pPr marL="800100" lvl="1" indent="-342900"/>
            <a:r>
              <a:rPr lang="es-AR" dirty="0"/>
              <a:t>Memento</a:t>
            </a:r>
          </a:p>
          <a:p>
            <a:pPr marL="800100" lvl="1" indent="-342900"/>
            <a:r>
              <a:rPr lang="es-AR" dirty="0" err="1"/>
              <a:t>Null</a:t>
            </a:r>
            <a:r>
              <a:rPr lang="es-AR" dirty="0"/>
              <a:t> </a:t>
            </a:r>
            <a:r>
              <a:rPr lang="es-AR" dirty="0" err="1"/>
              <a:t>Object</a:t>
            </a:r>
            <a:endParaRPr lang="es-AR" dirty="0"/>
          </a:p>
          <a:p>
            <a:pPr marL="800100" lvl="1" indent="-342900"/>
            <a:r>
              <a:rPr lang="es-AR" dirty="0" err="1"/>
              <a:t>Observer</a:t>
            </a:r>
            <a:endParaRPr lang="es-AR" dirty="0"/>
          </a:p>
          <a:p>
            <a:pPr marL="800100" lvl="1" indent="-342900"/>
            <a:r>
              <a:rPr lang="es-AR" dirty="0" err="1"/>
              <a:t>State</a:t>
            </a:r>
            <a:endParaRPr lang="es-AR" dirty="0"/>
          </a:p>
          <a:p>
            <a:pPr marL="800100" lvl="1" indent="-342900"/>
            <a:r>
              <a:rPr lang="es-AR" dirty="0" err="1"/>
              <a:t>Strategy</a:t>
            </a:r>
            <a:endParaRPr lang="es-AR" dirty="0"/>
          </a:p>
          <a:p>
            <a:pPr marL="800100" lvl="1" indent="-342900"/>
            <a:r>
              <a:rPr lang="es-AR" dirty="0" err="1"/>
              <a:t>Template</a:t>
            </a:r>
            <a:endParaRPr lang="es-AR" dirty="0"/>
          </a:p>
          <a:p>
            <a:endParaRPr lang="es-AR" dirty="0"/>
          </a:p>
        </p:txBody>
      </p:sp>
    </p:spTree>
    <p:extLst>
      <p:ext uri="{BB962C8B-B14F-4D97-AF65-F5344CB8AC3E}">
        <p14:creationId xmlns:p14="http://schemas.microsoft.com/office/powerpoint/2010/main" val="335021085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Singleton</a:t>
            </a:r>
            <a:r>
              <a:rPr lang="es-AR" dirty="0" smtClean="0"/>
              <a:t> </a:t>
            </a:r>
            <a:r>
              <a:rPr lang="es-AR" dirty="0" err="1" smtClean="0"/>
              <a:t>Pattern</a:t>
            </a:r>
            <a:endParaRPr lang="es-AR" dirty="0"/>
          </a:p>
        </p:txBody>
      </p:sp>
      <p:sp>
        <p:nvSpPr>
          <p:cNvPr id="3" name="2 Marcador de contenido"/>
          <p:cNvSpPr>
            <a:spLocks noGrp="1"/>
          </p:cNvSpPr>
          <p:nvPr>
            <p:ph idx="1"/>
          </p:nvPr>
        </p:nvSpPr>
        <p:spPr/>
        <p:txBody>
          <a:bodyPr>
            <a:normAutofit lnSpcReduction="10000"/>
          </a:bodyPr>
          <a:lstStyle/>
          <a:p>
            <a:r>
              <a:rPr lang="es-AR" dirty="0" err="1" smtClean="0"/>
              <a:t>Sometimes</a:t>
            </a:r>
            <a:r>
              <a:rPr lang="es-AR" dirty="0" smtClean="0"/>
              <a:t> </a:t>
            </a:r>
            <a:r>
              <a:rPr lang="es-AR" dirty="0" err="1" smtClean="0"/>
              <a:t>you</a:t>
            </a:r>
            <a:r>
              <a:rPr lang="es-AR" dirty="0" smtClean="0"/>
              <a:t> </a:t>
            </a:r>
            <a:r>
              <a:rPr lang="es-AR" dirty="0" err="1" smtClean="0"/>
              <a:t>only</a:t>
            </a:r>
            <a:r>
              <a:rPr lang="es-AR" dirty="0" smtClean="0"/>
              <a:t> </a:t>
            </a:r>
            <a:r>
              <a:rPr lang="es-AR" dirty="0" err="1" smtClean="0"/>
              <a:t>need</a:t>
            </a:r>
            <a:r>
              <a:rPr lang="es-AR" dirty="0" smtClean="0"/>
              <a:t> </a:t>
            </a:r>
            <a:r>
              <a:rPr lang="es-AR" dirty="0" err="1" smtClean="0"/>
              <a:t>one</a:t>
            </a:r>
            <a:r>
              <a:rPr lang="es-AR" dirty="0" smtClean="0"/>
              <a:t> </a:t>
            </a:r>
            <a:r>
              <a:rPr lang="es-AR" dirty="0" err="1" smtClean="0"/>
              <a:t>instance</a:t>
            </a:r>
            <a:r>
              <a:rPr lang="es-AR" dirty="0" smtClean="0"/>
              <a:t> of a </a:t>
            </a:r>
            <a:r>
              <a:rPr lang="es-AR" dirty="0" err="1" smtClean="0"/>
              <a:t>class</a:t>
            </a:r>
            <a:r>
              <a:rPr lang="es-AR" dirty="0" smtClean="0"/>
              <a:t> </a:t>
            </a:r>
            <a:r>
              <a:rPr lang="es-AR" dirty="0" err="1" smtClean="0"/>
              <a:t>throughout</a:t>
            </a:r>
            <a:r>
              <a:rPr lang="es-AR" dirty="0" smtClean="0"/>
              <a:t> </a:t>
            </a:r>
            <a:r>
              <a:rPr lang="es-AR" dirty="0" err="1" smtClean="0"/>
              <a:t>the</a:t>
            </a:r>
            <a:r>
              <a:rPr lang="es-AR" dirty="0" smtClean="0"/>
              <a:t> </a:t>
            </a:r>
            <a:r>
              <a:rPr lang="es-AR" dirty="0" err="1" smtClean="0"/>
              <a:t>entire</a:t>
            </a:r>
            <a:r>
              <a:rPr lang="es-AR" dirty="0" smtClean="0"/>
              <a:t> </a:t>
            </a:r>
            <a:r>
              <a:rPr lang="es-AR" dirty="0" err="1" smtClean="0"/>
              <a:t>lifetime</a:t>
            </a:r>
            <a:r>
              <a:rPr lang="es-AR" dirty="0" smtClean="0"/>
              <a:t> of a </a:t>
            </a:r>
            <a:r>
              <a:rPr lang="es-AR" dirty="0" err="1" smtClean="0"/>
              <a:t>program</a:t>
            </a:r>
            <a:r>
              <a:rPr lang="es-AR" dirty="0" smtClean="0"/>
              <a:t>. </a:t>
            </a:r>
            <a:endParaRPr lang="es-AR" dirty="0"/>
          </a:p>
          <a:p>
            <a:r>
              <a:rPr lang="es-AR" dirty="0" err="1" smtClean="0"/>
              <a:t>The</a:t>
            </a:r>
            <a:r>
              <a:rPr lang="es-AR" dirty="0" smtClean="0"/>
              <a:t> </a:t>
            </a:r>
            <a:r>
              <a:rPr lang="es-AR" b="0" i="1" dirty="0" err="1" smtClean="0"/>
              <a:t>singleton</a:t>
            </a:r>
            <a:r>
              <a:rPr lang="es-AR" b="0" i="1" dirty="0" smtClean="0"/>
              <a:t> </a:t>
            </a:r>
            <a:r>
              <a:rPr lang="es-AR" dirty="0" err="1" smtClean="0"/>
              <a:t>design</a:t>
            </a:r>
            <a:r>
              <a:rPr lang="es-AR" dirty="0" smtClean="0"/>
              <a:t> </a:t>
            </a:r>
            <a:r>
              <a:rPr lang="es-AR" dirty="0" err="1" smtClean="0"/>
              <a:t>pattern</a:t>
            </a:r>
            <a:r>
              <a:rPr lang="es-AR" dirty="0" smtClean="0"/>
              <a:t> </a:t>
            </a:r>
            <a:r>
              <a:rPr lang="es-AR" dirty="0" err="1" smtClean="0"/>
              <a:t>allows</a:t>
            </a:r>
            <a:r>
              <a:rPr lang="es-AR" dirty="0" smtClean="0"/>
              <a:t> </a:t>
            </a:r>
            <a:r>
              <a:rPr lang="es-AR" dirty="0" err="1" smtClean="0"/>
              <a:t>you</a:t>
            </a:r>
            <a:r>
              <a:rPr lang="es-AR" dirty="0" smtClean="0"/>
              <a:t> to </a:t>
            </a:r>
            <a:r>
              <a:rPr lang="es-AR" dirty="0" err="1" smtClean="0"/>
              <a:t>create</a:t>
            </a:r>
            <a:r>
              <a:rPr lang="es-AR" dirty="0" smtClean="0"/>
              <a:t> </a:t>
            </a:r>
            <a:r>
              <a:rPr lang="es-AR" dirty="0" err="1" smtClean="0"/>
              <a:t>only</a:t>
            </a:r>
            <a:r>
              <a:rPr lang="es-AR" dirty="0" smtClean="0"/>
              <a:t> </a:t>
            </a:r>
            <a:r>
              <a:rPr lang="es-AR" dirty="0" err="1" smtClean="0"/>
              <a:t>one</a:t>
            </a:r>
            <a:r>
              <a:rPr lang="es-AR" dirty="0" smtClean="0"/>
              <a:t> </a:t>
            </a:r>
            <a:r>
              <a:rPr lang="es-AR" dirty="0" err="1" smtClean="0"/>
              <a:t>instance</a:t>
            </a:r>
            <a:r>
              <a:rPr lang="es-AR" dirty="0" smtClean="0"/>
              <a:t> of data.</a:t>
            </a:r>
          </a:p>
          <a:p>
            <a:r>
              <a:rPr lang="es-AR" dirty="0" smtClean="0"/>
              <a:t>Use cases:</a:t>
            </a:r>
          </a:p>
          <a:p>
            <a:pPr marL="342900" indent="-342900">
              <a:buFont typeface="Arial" panose="020B0604020202020204" pitchFamily="34" charset="0"/>
              <a:buChar char="•"/>
            </a:pPr>
            <a:r>
              <a:rPr lang="es-AR" dirty="0" err="1" smtClean="0"/>
              <a:t>Need</a:t>
            </a:r>
            <a:r>
              <a:rPr lang="es-AR" dirty="0" smtClean="0"/>
              <a:t> to control </a:t>
            </a:r>
            <a:r>
              <a:rPr lang="es-AR" dirty="0" err="1" smtClean="0"/>
              <a:t>concurrent</a:t>
            </a:r>
            <a:r>
              <a:rPr lang="es-AR" dirty="0" smtClean="0"/>
              <a:t> </a:t>
            </a:r>
            <a:r>
              <a:rPr lang="es-AR" dirty="0" err="1" smtClean="0"/>
              <a:t>access</a:t>
            </a:r>
            <a:r>
              <a:rPr lang="es-AR" dirty="0" smtClean="0"/>
              <a:t> to </a:t>
            </a:r>
            <a:r>
              <a:rPr lang="es-AR" dirty="0" err="1" smtClean="0"/>
              <a:t>shared</a:t>
            </a:r>
            <a:r>
              <a:rPr lang="es-AR" dirty="0" smtClean="0"/>
              <a:t> </a:t>
            </a:r>
            <a:r>
              <a:rPr lang="es-AR" dirty="0" err="1" smtClean="0"/>
              <a:t>resource</a:t>
            </a:r>
            <a:endParaRPr lang="es-AR" dirty="0" smtClean="0"/>
          </a:p>
          <a:p>
            <a:pPr marL="342900" indent="-342900">
              <a:buFont typeface="Arial" panose="020B0604020202020204" pitchFamily="34" charset="0"/>
              <a:buChar char="•"/>
            </a:pPr>
            <a:r>
              <a:rPr lang="es-AR" dirty="0" smtClean="0"/>
              <a:t>Global </a:t>
            </a:r>
            <a:r>
              <a:rPr lang="es-AR" dirty="0" err="1" smtClean="0"/>
              <a:t>point</a:t>
            </a:r>
            <a:r>
              <a:rPr lang="es-AR" dirty="0" smtClean="0"/>
              <a:t> of </a:t>
            </a:r>
            <a:r>
              <a:rPr lang="es-AR" dirty="0" err="1" smtClean="0"/>
              <a:t>access</a:t>
            </a:r>
            <a:r>
              <a:rPr lang="es-AR" dirty="0" smtClean="0"/>
              <a:t> </a:t>
            </a:r>
            <a:r>
              <a:rPr lang="es-AR" dirty="0" err="1" smtClean="0"/>
              <a:t>for</a:t>
            </a:r>
            <a:r>
              <a:rPr lang="es-AR" dirty="0" smtClean="0"/>
              <a:t> </a:t>
            </a:r>
            <a:r>
              <a:rPr lang="es-AR" dirty="0" err="1" smtClean="0"/>
              <a:t>resources</a:t>
            </a:r>
            <a:endParaRPr lang="es-AR" dirty="0" smtClean="0"/>
          </a:p>
          <a:p>
            <a:r>
              <a:rPr lang="es-AR" dirty="0" err="1" smtClean="0"/>
              <a:t>Examples</a:t>
            </a:r>
            <a:r>
              <a:rPr lang="es-AR" dirty="0" smtClean="0"/>
              <a:t>:</a:t>
            </a:r>
          </a:p>
          <a:p>
            <a:pPr marL="342900" indent="-342900">
              <a:buFont typeface="Arial" panose="020B0604020202020204" pitchFamily="34" charset="0"/>
              <a:buChar char="•"/>
            </a:pPr>
            <a:r>
              <a:rPr lang="es-AR" dirty="0" err="1" smtClean="0"/>
              <a:t>The</a:t>
            </a:r>
            <a:r>
              <a:rPr lang="es-AR" dirty="0" smtClean="0"/>
              <a:t> </a:t>
            </a:r>
            <a:r>
              <a:rPr lang="es-AR" dirty="0" err="1" smtClean="0"/>
              <a:t>logging</a:t>
            </a:r>
            <a:r>
              <a:rPr lang="es-AR" dirty="0" smtClean="0"/>
              <a:t> </a:t>
            </a:r>
            <a:r>
              <a:rPr lang="es-AR" dirty="0" err="1" smtClean="0"/>
              <a:t>class</a:t>
            </a:r>
            <a:endParaRPr lang="es-AR" dirty="0" smtClean="0"/>
          </a:p>
          <a:p>
            <a:pPr marL="342900" indent="-342900">
              <a:buFont typeface="Arial" panose="020B0604020202020204" pitchFamily="34" charset="0"/>
              <a:buChar char="•"/>
            </a:pPr>
            <a:r>
              <a:rPr lang="es-AR" dirty="0" err="1" smtClean="0"/>
              <a:t>Persistence</a:t>
            </a:r>
            <a:r>
              <a:rPr lang="es-AR" dirty="0" smtClean="0"/>
              <a:t> </a:t>
            </a:r>
            <a:r>
              <a:rPr lang="es-AR" dirty="0" err="1" smtClean="0"/>
              <a:t>facade</a:t>
            </a:r>
            <a:endParaRPr lang="es-AR" dirty="0" smtClean="0"/>
          </a:p>
          <a:p>
            <a:pPr marL="342900" indent="-342900">
              <a:buFont typeface="Arial" panose="020B0604020202020204" pitchFamily="34" charset="0"/>
              <a:buChar char="•"/>
            </a:pPr>
            <a:r>
              <a:rPr lang="es-AR" dirty="0" smtClean="0"/>
              <a:t>File manager</a:t>
            </a:r>
            <a:endParaRPr lang="es-AR" dirty="0"/>
          </a:p>
        </p:txBody>
      </p:sp>
    </p:spTree>
    <p:extLst>
      <p:ext uri="{BB962C8B-B14F-4D97-AF65-F5344CB8AC3E}">
        <p14:creationId xmlns:p14="http://schemas.microsoft.com/office/powerpoint/2010/main" val="369832954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Classic</a:t>
            </a:r>
            <a:r>
              <a:rPr lang="es-AR" dirty="0" smtClean="0"/>
              <a:t> </a:t>
            </a:r>
            <a:r>
              <a:rPr lang="es-AR" dirty="0" err="1" smtClean="0"/>
              <a:t>Singleton</a:t>
            </a:r>
            <a:endParaRPr lang="es-AR" dirty="0"/>
          </a:p>
        </p:txBody>
      </p:sp>
      <p:sp>
        <p:nvSpPr>
          <p:cNvPr id="5" name="4 Rectángulo"/>
          <p:cNvSpPr/>
          <p:nvPr/>
        </p:nvSpPr>
        <p:spPr>
          <a:xfrm>
            <a:off x="395536" y="1844824"/>
            <a:ext cx="8136904" cy="1754326"/>
          </a:xfrm>
          <a:prstGeom prst="rect">
            <a:avLst/>
          </a:prstGeom>
        </p:spPr>
        <p:txBody>
          <a:bodyPr wrap="square">
            <a:spAutoFit/>
          </a:bodyPr>
          <a:lstStyle/>
          <a:p>
            <a:r>
              <a:rPr lang="es-AR" dirty="0" err="1"/>
              <a:t>class</a:t>
            </a:r>
            <a:r>
              <a:rPr lang="es-AR" dirty="0"/>
              <a:t> </a:t>
            </a:r>
            <a:r>
              <a:rPr lang="es-AR" dirty="0" err="1"/>
              <a:t>Singleton</a:t>
            </a:r>
            <a:r>
              <a:rPr lang="es-AR" dirty="0"/>
              <a:t>(</a:t>
            </a:r>
            <a:r>
              <a:rPr lang="es-AR" dirty="0" err="1"/>
              <a:t>object</a:t>
            </a:r>
            <a:r>
              <a:rPr lang="es-AR" dirty="0"/>
              <a:t>):</a:t>
            </a:r>
          </a:p>
          <a:p>
            <a:r>
              <a:rPr lang="es-AR" dirty="0"/>
              <a:t>    </a:t>
            </a:r>
          </a:p>
          <a:p>
            <a:r>
              <a:rPr lang="es-AR" dirty="0"/>
              <a:t>    </a:t>
            </a:r>
            <a:r>
              <a:rPr lang="es-AR" dirty="0" err="1"/>
              <a:t>def</a:t>
            </a:r>
            <a:r>
              <a:rPr lang="es-AR" dirty="0"/>
              <a:t> __new__(</a:t>
            </a:r>
            <a:r>
              <a:rPr lang="es-AR" dirty="0" err="1"/>
              <a:t>cls</a:t>
            </a:r>
            <a:r>
              <a:rPr lang="es-AR" dirty="0"/>
              <a:t>, *</a:t>
            </a:r>
            <a:r>
              <a:rPr lang="es-AR" dirty="0" err="1"/>
              <a:t>args</a:t>
            </a:r>
            <a:r>
              <a:rPr lang="es-AR" dirty="0"/>
              <a:t>, **</a:t>
            </a:r>
            <a:r>
              <a:rPr lang="es-AR" dirty="0" err="1"/>
              <a:t>kwargs</a:t>
            </a:r>
            <a:r>
              <a:rPr lang="es-AR" dirty="0"/>
              <a:t>):</a:t>
            </a:r>
          </a:p>
          <a:p>
            <a:r>
              <a:rPr lang="es-AR" dirty="0"/>
              <a:t>        </a:t>
            </a:r>
            <a:r>
              <a:rPr lang="es-AR" dirty="0" err="1"/>
              <a:t>if</a:t>
            </a:r>
            <a:r>
              <a:rPr lang="es-AR" dirty="0"/>
              <a:t> </a:t>
            </a:r>
            <a:r>
              <a:rPr lang="es-AR" dirty="0" err="1"/>
              <a:t>not</a:t>
            </a:r>
            <a:r>
              <a:rPr lang="es-AR" dirty="0"/>
              <a:t> </a:t>
            </a:r>
            <a:r>
              <a:rPr lang="es-AR" dirty="0" err="1"/>
              <a:t>hasattr</a:t>
            </a:r>
            <a:r>
              <a:rPr lang="es-AR" dirty="0"/>
              <a:t>(</a:t>
            </a:r>
            <a:r>
              <a:rPr lang="es-AR" dirty="0" err="1"/>
              <a:t>cls</a:t>
            </a:r>
            <a:r>
              <a:rPr lang="es-AR" dirty="0"/>
              <a:t>, '</a:t>
            </a:r>
            <a:r>
              <a:rPr lang="es-AR" dirty="0" err="1"/>
              <a:t>instance</a:t>
            </a:r>
            <a:r>
              <a:rPr lang="es-AR" dirty="0"/>
              <a:t>'):</a:t>
            </a:r>
          </a:p>
          <a:p>
            <a:r>
              <a:rPr lang="es-AR" dirty="0"/>
              <a:t>            </a:t>
            </a:r>
            <a:r>
              <a:rPr lang="es-AR" dirty="0" err="1"/>
              <a:t>cls.instance</a:t>
            </a:r>
            <a:r>
              <a:rPr lang="es-AR" dirty="0"/>
              <a:t> = </a:t>
            </a:r>
            <a:r>
              <a:rPr lang="es-AR" dirty="0" err="1"/>
              <a:t>super</a:t>
            </a:r>
            <a:r>
              <a:rPr lang="es-AR" dirty="0"/>
              <a:t>(</a:t>
            </a:r>
            <a:r>
              <a:rPr lang="es-AR" dirty="0" err="1"/>
              <a:t>Singleton</a:t>
            </a:r>
            <a:r>
              <a:rPr lang="es-AR" dirty="0"/>
              <a:t>, </a:t>
            </a:r>
            <a:r>
              <a:rPr lang="es-AR" dirty="0" err="1"/>
              <a:t>cls</a:t>
            </a:r>
            <a:r>
              <a:rPr lang="es-AR" dirty="0"/>
              <a:t>).__new__(</a:t>
            </a:r>
            <a:r>
              <a:rPr lang="es-AR" dirty="0" err="1"/>
              <a:t>cls</a:t>
            </a:r>
            <a:r>
              <a:rPr lang="es-AR" dirty="0"/>
              <a:t>, *</a:t>
            </a:r>
            <a:r>
              <a:rPr lang="es-AR" dirty="0" err="1"/>
              <a:t>args</a:t>
            </a:r>
            <a:r>
              <a:rPr lang="es-AR" dirty="0"/>
              <a:t>, **</a:t>
            </a:r>
            <a:r>
              <a:rPr lang="es-AR" dirty="0" err="1"/>
              <a:t>kwargs</a:t>
            </a:r>
            <a:r>
              <a:rPr lang="es-AR" dirty="0"/>
              <a:t>)</a:t>
            </a:r>
          </a:p>
          <a:p>
            <a:r>
              <a:rPr lang="es-AR" dirty="0"/>
              <a:t>        </a:t>
            </a:r>
            <a:r>
              <a:rPr lang="es-AR" dirty="0" err="1"/>
              <a:t>return</a:t>
            </a:r>
            <a:r>
              <a:rPr lang="es-AR" dirty="0"/>
              <a:t> </a:t>
            </a:r>
            <a:r>
              <a:rPr lang="es-AR" dirty="0" err="1"/>
              <a:t>cls.instance</a:t>
            </a:r>
            <a:endParaRPr lang="es-AR" dirty="0"/>
          </a:p>
        </p:txBody>
      </p:sp>
    </p:spTree>
    <p:extLst>
      <p:ext uri="{BB962C8B-B14F-4D97-AF65-F5344CB8AC3E}">
        <p14:creationId xmlns:p14="http://schemas.microsoft.com/office/powerpoint/2010/main" val="95928706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Singleton</a:t>
            </a:r>
            <a:r>
              <a:rPr lang="es-AR" dirty="0" smtClean="0"/>
              <a:t> </a:t>
            </a:r>
            <a:r>
              <a:rPr lang="es-AR" dirty="0" err="1" smtClean="0"/>
              <a:t>decorator</a:t>
            </a:r>
            <a:endParaRPr lang="es-AR"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756334"/>
            <a:ext cx="7620000" cy="43660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9213030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FactorY</a:t>
            </a:r>
            <a:endParaRPr lang="es-AR" dirty="0"/>
          </a:p>
        </p:txBody>
      </p:sp>
      <p:sp>
        <p:nvSpPr>
          <p:cNvPr id="3" name="2 Marcador de contenido"/>
          <p:cNvSpPr>
            <a:spLocks noGrp="1"/>
          </p:cNvSpPr>
          <p:nvPr>
            <p:ph idx="1"/>
          </p:nvPr>
        </p:nvSpPr>
        <p:spPr/>
        <p:txBody>
          <a:bodyPr/>
          <a:lstStyle/>
          <a:p>
            <a:r>
              <a:rPr lang="es-AR" dirty="0" smtClean="0"/>
              <a:t>A </a:t>
            </a:r>
            <a:r>
              <a:rPr lang="es-AR" dirty="0" err="1" smtClean="0"/>
              <a:t>factory</a:t>
            </a:r>
            <a:r>
              <a:rPr lang="es-AR" dirty="0" smtClean="0"/>
              <a:t> </a:t>
            </a:r>
            <a:r>
              <a:rPr lang="es-AR" dirty="0" err="1" smtClean="0"/>
              <a:t>is</a:t>
            </a:r>
            <a:r>
              <a:rPr lang="es-AR" dirty="0" smtClean="0"/>
              <a:t> a </a:t>
            </a:r>
            <a:r>
              <a:rPr lang="es-AR" dirty="0" err="1" smtClean="0"/>
              <a:t>class</a:t>
            </a:r>
            <a:r>
              <a:rPr lang="es-AR" dirty="0" smtClean="0"/>
              <a:t> </a:t>
            </a:r>
            <a:r>
              <a:rPr lang="es-AR" dirty="0" err="1" smtClean="0"/>
              <a:t>for</a:t>
            </a:r>
            <a:r>
              <a:rPr lang="es-AR" dirty="0" smtClean="0"/>
              <a:t> </a:t>
            </a:r>
            <a:r>
              <a:rPr lang="es-AR" dirty="0" err="1" smtClean="0"/>
              <a:t>creating</a:t>
            </a:r>
            <a:r>
              <a:rPr lang="es-AR" dirty="0" smtClean="0"/>
              <a:t> </a:t>
            </a:r>
            <a:r>
              <a:rPr lang="es-AR" dirty="0" err="1" smtClean="0"/>
              <a:t>other</a:t>
            </a:r>
            <a:r>
              <a:rPr lang="es-AR" dirty="0" smtClean="0"/>
              <a:t> </a:t>
            </a:r>
            <a:r>
              <a:rPr lang="es-AR" dirty="0" err="1" smtClean="0"/>
              <a:t>objects</a:t>
            </a:r>
            <a:r>
              <a:rPr lang="es-AR" dirty="0" smtClean="0"/>
              <a:t>.</a:t>
            </a:r>
          </a:p>
          <a:p>
            <a:r>
              <a:rPr lang="es-AR" dirty="0" err="1" smtClean="0"/>
              <a:t>Why</a:t>
            </a:r>
            <a:r>
              <a:rPr lang="es-AR" dirty="0" smtClean="0"/>
              <a:t> </a:t>
            </a:r>
            <a:r>
              <a:rPr lang="es-AR" dirty="0" err="1" smtClean="0"/>
              <a:t>factories</a:t>
            </a:r>
            <a:r>
              <a:rPr lang="es-AR" dirty="0" smtClean="0"/>
              <a:t> </a:t>
            </a:r>
            <a:r>
              <a:rPr lang="es-AR" dirty="0" err="1" smtClean="0"/>
              <a:t>instead</a:t>
            </a:r>
            <a:r>
              <a:rPr lang="es-AR" dirty="0" smtClean="0"/>
              <a:t> of </a:t>
            </a:r>
            <a:r>
              <a:rPr lang="es-AR" dirty="0" err="1" smtClean="0"/>
              <a:t>using</a:t>
            </a:r>
            <a:r>
              <a:rPr lang="es-AR" dirty="0" smtClean="0"/>
              <a:t> </a:t>
            </a:r>
            <a:r>
              <a:rPr lang="es-AR" dirty="0" err="1" smtClean="0"/>
              <a:t>direct</a:t>
            </a:r>
            <a:r>
              <a:rPr lang="es-AR" dirty="0" smtClean="0"/>
              <a:t> </a:t>
            </a:r>
            <a:r>
              <a:rPr lang="es-AR" dirty="0" err="1" smtClean="0"/>
              <a:t>object</a:t>
            </a:r>
            <a:r>
              <a:rPr lang="es-AR" dirty="0" smtClean="0"/>
              <a:t> </a:t>
            </a:r>
            <a:r>
              <a:rPr lang="es-AR" dirty="0" err="1" smtClean="0"/>
              <a:t>instantiation</a:t>
            </a:r>
            <a:r>
              <a:rPr lang="es-AR" dirty="0" smtClean="0"/>
              <a:t>?</a:t>
            </a:r>
          </a:p>
          <a:p>
            <a:pPr marL="800100" lvl="1" indent="-342900"/>
            <a:r>
              <a:rPr lang="es-AR" dirty="0" err="1" smtClean="0"/>
              <a:t>Factories</a:t>
            </a:r>
            <a:r>
              <a:rPr lang="es-AR" dirty="0" smtClean="0"/>
              <a:t> </a:t>
            </a:r>
            <a:r>
              <a:rPr lang="es-AR" dirty="0" err="1" smtClean="0"/>
              <a:t>provide</a:t>
            </a:r>
            <a:r>
              <a:rPr lang="es-AR" dirty="0" smtClean="0"/>
              <a:t> </a:t>
            </a:r>
            <a:r>
              <a:rPr lang="es-AR" dirty="0" err="1" smtClean="0"/>
              <a:t>loose</a:t>
            </a:r>
            <a:r>
              <a:rPr lang="es-AR" dirty="0" smtClean="0"/>
              <a:t> </a:t>
            </a:r>
            <a:r>
              <a:rPr lang="es-AR" dirty="0" err="1" smtClean="0"/>
              <a:t>coupling</a:t>
            </a:r>
            <a:r>
              <a:rPr lang="es-AR" dirty="0" smtClean="0"/>
              <a:t>, </a:t>
            </a:r>
            <a:r>
              <a:rPr lang="es-AR" dirty="0" err="1" smtClean="0"/>
              <a:t>separating</a:t>
            </a:r>
            <a:r>
              <a:rPr lang="es-AR" dirty="0" smtClean="0"/>
              <a:t> </a:t>
            </a:r>
            <a:r>
              <a:rPr lang="es-AR" dirty="0" err="1" smtClean="0"/>
              <a:t>object</a:t>
            </a:r>
            <a:r>
              <a:rPr lang="es-AR" dirty="0" smtClean="0"/>
              <a:t> </a:t>
            </a:r>
            <a:r>
              <a:rPr lang="es-AR" dirty="0" err="1" smtClean="0"/>
              <a:t>creation</a:t>
            </a:r>
            <a:r>
              <a:rPr lang="es-AR" dirty="0" smtClean="0"/>
              <a:t> </a:t>
            </a:r>
            <a:r>
              <a:rPr lang="es-AR" dirty="0" err="1" smtClean="0"/>
              <a:t>from</a:t>
            </a:r>
            <a:r>
              <a:rPr lang="es-AR" dirty="0" smtClean="0"/>
              <a:t> </a:t>
            </a:r>
            <a:r>
              <a:rPr lang="es-AR" dirty="0" err="1" smtClean="0"/>
              <a:t>using</a:t>
            </a:r>
            <a:r>
              <a:rPr lang="es-AR" dirty="0" smtClean="0"/>
              <a:t> </a:t>
            </a:r>
            <a:r>
              <a:rPr lang="es-AR" dirty="0" err="1" smtClean="0"/>
              <a:t>specific</a:t>
            </a:r>
            <a:r>
              <a:rPr lang="es-AR" dirty="0" smtClean="0"/>
              <a:t> </a:t>
            </a:r>
            <a:r>
              <a:rPr lang="es-AR" dirty="0" err="1" smtClean="0"/>
              <a:t>class</a:t>
            </a:r>
            <a:r>
              <a:rPr lang="es-AR" dirty="0" smtClean="0"/>
              <a:t> </a:t>
            </a:r>
            <a:r>
              <a:rPr lang="es-AR" dirty="0" err="1" smtClean="0"/>
              <a:t>implementation</a:t>
            </a:r>
            <a:r>
              <a:rPr lang="es-AR" dirty="0" smtClean="0"/>
              <a:t>.</a:t>
            </a:r>
          </a:p>
          <a:p>
            <a:pPr marL="800100" lvl="1" indent="-342900"/>
            <a:r>
              <a:rPr lang="es-AR" dirty="0" smtClean="0"/>
              <a:t>A </a:t>
            </a:r>
            <a:r>
              <a:rPr lang="es-AR" dirty="0" err="1" smtClean="0"/>
              <a:t>class</a:t>
            </a:r>
            <a:r>
              <a:rPr lang="es-AR" dirty="0" smtClean="0"/>
              <a:t> </a:t>
            </a:r>
            <a:r>
              <a:rPr lang="es-AR" dirty="0" err="1" smtClean="0"/>
              <a:t>that</a:t>
            </a:r>
            <a:r>
              <a:rPr lang="es-AR" dirty="0" smtClean="0"/>
              <a:t> uses </a:t>
            </a:r>
            <a:r>
              <a:rPr lang="es-AR" dirty="0" err="1" smtClean="0"/>
              <a:t>the</a:t>
            </a:r>
            <a:r>
              <a:rPr lang="es-AR" dirty="0" smtClean="0"/>
              <a:t> </a:t>
            </a:r>
            <a:r>
              <a:rPr lang="es-AR" dirty="0" err="1" smtClean="0"/>
              <a:t>created</a:t>
            </a:r>
            <a:r>
              <a:rPr lang="es-AR" dirty="0" smtClean="0"/>
              <a:t> </a:t>
            </a:r>
            <a:r>
              <a:rPr lang="es-AR" dirty="0" err="1" smtClean="0"/>
              <a:t>object</a:t>
            </a:r>
            <a:r>
              <a:rPr lang="es-AR" dirty="0" smtClean="0"/>
              <a:t> </a:t>
            </a:r>
            <a:r>
              <a:rPr lang="es-AR" dirty="0" err="1" smtClean="0"/>
              <a:t>doesn’t</a:t>
            </a:r>
            <a:r>
              <a:rPr lang="es-AR" dirty="0" smtClean="0"/>
              <a:t> </a:t>
            </a:r>
            <a:r>
              <a:rPr lang="es-AR" dirty="0" err="1" smtClean="0"/>
              <a:t>need</a:t>
            </a:r>
            <a:r>
              <a:rPr lang="es-AR" dirty="0" smtClean="0"/>
              <a:t> to </a:t>
            </a:r>
            <a:r>
              <a:rPr lang="es-AR" dirty="0" err="1" smtClean="0"/>
              <a:t>know</a:t>
            </a:r>
            <a:r>
              <a:rPr lang="es-AR" dirty="0" smtClean="0"/>
              <a:t> </a:t>
            </a:r>
            <a:r>
              <a:rPr lang="es-AR" dirty="0" err="1" smtClean="0"/>
              <a:t>exactly</a:t>
            </a:r>
            <a:r>
              <a:rPr lang="es-AR" dirty="0" smtClean="0"/>
              <a:t> </a:t>
            </a:r>
            <a:r>
              <a:rPr lang="es-AR" dirty="0" err="1" smtClean="0"/>
              <a:t>which</a:t>
            </a:r>
            <a:r>
              <a:rPr lang="es-AR" dirty="0" smtClean="0"/>
              <a:t> </a:t>
            </a:r>
            <a:r>
              <a:rPr lang="es-AR" dirty="0" err="1" smtClean="0"/>
              <a:t>class</a:t>
            </a:r>
            <a:r>
              <a:rPr lang="es-AR" dirty="0" smtClean="0"/>
              <a:t> </a:t>
            </a:r>
            <a:r>
              <a:rPr lang="es-AR" dirty="0" err="1" smtClean="0"/>
              <a:t>is</a:t>
            </a:r>
            <a:r>
              <a:rPr lang="es-AR" dirty="0" smtClean="0"/>
              <a:t> </a:t>
            </a:r>
            <a:r>
              <a:rPr lang="es-AR" dirty="0" err="1" smtClean="0"/>
              <a:t>instantiated</a:t>
            </a:r>
            <a:r>
              <a:rPr lang="es-AR" dirty="0" smtClean="0"/>
              <a:t>.</a:t>
            </a:r>
          </a:p>
          <a:p>
            <a:pPr marL="800100" lvl="1" indent="-342900"/>
            <a:r>
              <a:rPr lang="es-AR" dirty="0" err="1" smtClean="0"/>
              <a:t>The</a:t>
            </a:r>
            <a:r>
              <a:rPr lang="es-AR" dirty="0" smtClean="0"/>
              <a:t> </a:t>
            </a:r>
            <a:r>
              <a:rPr lang="es-AR" dirty="0" err="1" smtClean="0"/>
              <a:t>factory</a:t>
            </a:r>
            <a:r>
              <a:rPr lang="es-AR" dirty="0" smtClean="0"/>
              <a:t> can </a:t>
            </a:r>
            <a:r>
              <a:rPr lang="es-AR" dirty="0" err="1" smtClean="0"/>
              <a:t>reuse</a:t>
            </a:r>
            <a:r>
              <a:rPr lang="es-AR" dirty="0" smtClean="0"/>
              <a:t> </a:t>
            </a:r>
            <a:r>
              <a:rPr lang="es-AR" dirty="0" err="1" smtClean="0"/>
              <a:t>existing</a:t>
            </a:r>
            <a:r>
              <a:rPr lang="es-AR" dirty="0" smtClean="0"/>
              <a:t> </a:t>
            </a:r>
            <a:r>
              <a:rPr lang="es-AR" dirty="0" err="1" smtClean="0"/>
              <a:t>objects</a:t>
            </a:r>
            <a:r>
              <a:rPr lang="es-AR" dirty="0" smtClean="0"/>
              <a:t> </a:t>
            </a:r>
            <a:r>
              <a:rPr lang="es-AR" dirty="0" err="1" smtClean="0"/>
              <a:t>instead</a:t>
            </a:r>
            <a:r>
              <a:rPr lang="es-AR" dirty="0" smtClean="0"/>
              <a:t> of </a:t>
            </a:r>
            <a:r>
              <a:rPr lang="es-AR" dirty="0" err="1" smtClean="0"/>
              <a:t>creating</a:t>
            </a:r>
            <a:r>
              <a:rPr lang="es-AR" dirty="0" smtClean="0"/>
              <a:t> new </a:t>
            </a:r>
            <a:r>
              <a:rPr lang="es-AR" dirty="0" err="1" smtClean="0"/>
              <a:t>instances</a:t>
            </a:r>
            <a:r>
              <a:rPr lang="es-AR" dirty="0" smtClean="0"/>
              <a:t> (Pool)</a:t>
            </a:r>
            <a:endParaRPr lang="es-AR" dirty="0"/>
          </a:p>
        </p:txBody>
      </p:sp>
    </p:spTree>
    <p:extLst>
      <p:ext uri="{BB962C8B-B14F-4D97-AF65-F5344CB8AC3E}">
        <p14:creationId xmlns:p14="http://schemas.microsoft.com/office/powerpoint/2010/main" val="3555673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Exercise</a:t>
            </a:r>
            <a:endParaRPr lang="es-AR" dirty="0"/>
          </a:p>
        </p:txBody>
      </p:sp>
      <p:sp>
        <p:nvSpPr>
          <p:cNvPr id="3" name="2 Marcador de contenido"/>
          <p:cNvSpPr>
            <a:spLocks noGrp="1"/>
          </p:cNvSpPr>
          <p:nvPr>
            <p:ph idx="1"/>
          </p:nvPr>
        </p:nvSpPr>
        <p:spPr/>
        <p:txBody>
          <a:bodyPr/>
          <a:lstStyle/>
          <a:p>
            <a:r>
              <a:rPr lang="es-AR" dirty="0" err="1" smtClean="0"/>
              <a:t>Given</a:t>
            </a:r>
            <a:r>
              <a:rPr lang="es-AR" dirty="0" smtClean="0"/>
              <a:t> </a:t>
            </a:r>
            <a:r>
              <a:rPr lang="es-AR" dirty="0" err="1" smtClean="0"/>
              <a:t>the</a:t>
            </a:r>
            <a:r>
              <a:rPr lang="es-AR" dirty="0" smtClean="0"/>
              <a:t> </a:t>
            </a:r>
            <a:r>
              <a:rPr lang="es-AR" dirty="0" err="1" smtClean="0"/>
              <a:t>string</a:t>
            </a:r>
            <a:r>
              <a:rPr lang="es-AR" dirty="0" smtClean="0"/>
              <a:t>:</a:t>
            </a:r>
          </a:p>
          <a:p>
            <a:r>
              <a:rPr lang="es-AR" b="0" i="1" dirty="0" smtClean="0"/>
              <a:t>“</a:t>
            </a:r>
            <a:r>
              <a:rPr lang="es-AR" b="0" i="1" dirty="0" err="1" smtClean="0"/>
              <a:t>the</a:t>
            </a:r>
            <a:r>
              <a:rPr lang="es-AR" b="0" i="1" dirty="0" smtClean="0"/>
              <a:t> </a:t>
            </a:r>
            <a:r>
              <a:rPr lang="es-AR" b="0" i="1" dirty="0" err="1" smtClean="0"/>
              <a:t>quieter</a:t>
            </a:r>
            <a:r>
              <a:rPr lang="es-AR" b="0" i="1" dirty="0" smtClean="0"/>
              <a:t> </a:t>
            </a:r>
            <a:r>
              <a:rPr lang="es-AR" b="0" i="1" dirty="0" err="1" smtClean="0"/>
              <a:t>you</a:t>
            </a:r>
            <a:r>
              <a:rPr lang="es-AR" b="0" i="1" dirty="0" smtClean="0"/>
              <a:t> </a:t>
            </a:r>
            <a:r>
              <a:rPr lang="es-AR" b="0" i="1" dirty="0" err="1" smtClean="0"/>
              <a:t>become</a:t>
            </a:r>
            <a:r>
              <a:rPr lang="es-AR" b="0" i="1" dirty="0" smtClean="0"/>
              <a:t>, </a:t>
            </a:r>
            <a:r>
              <a:rPr lang="es-AR" b="0" i="1" dirty="0" err="1" smtClean="0"/>
              <a:t>the</a:t>
            </a:r>
            <a:r>
              <a:rPr lang="es-AR" b="0" i="1" dirty="0"/>
              <a:t> </a:t>
            </a:r>
            <a:r>
              <a:rPr lang="es-AR" b="0" i="1" dirty="0" smtClean="0"/>
              <a:t>more </a:t>
            </a:r>
            <a:r>
              <a:rPr lang="es-AR" b="0" i="1" dirty="0" err="1" smtClean="0"/>
              <a:t>you</a:t>
            </a:r>
            <a:r>
              <a:rPr lang="es-AR" b="0" i="1" dirty="0" smtClean="0"/>
              <a:t> are </a:t>
            </a:r>
            <a:r>
              <a:rPr lang="es-AR" b="0" i="1" dirty="0" err="1" smtClean="0"/>
              <a:t>able</a:t>
            </a:r>
            <a:r>
              <a:rPr lang="es-AR" b="0" i="1" dirty="0" smtClean="0"/>
              <a:t> to </a:t>
            </a:r>
            <a:r>
              <a:rPr lang="es-AR" b="0" i="1" dirty="0" err="1" smtClean="0"/>
              <a:t>hear</a:t>
            </a:r>
            <a:r>
              <a:rPr lang="es-AR" b="0" i="1" dirty="0" smtClean="0"/>
              <a:t>”</a:t>
            </a:r>
          </a:p>
          <a:p>
            <a:r>
              <a:rPr lang="es-AR" dirty="0" smtClean="0"/>
              <a:t>Use </a:t>
            </a:r>
            <a:r>
              <a:rPr lang="es-AR" dirty="0" err="1" smtClean="0"/>
              <a:t>python</a:t>
            </a:r>
            <a:r>
              <a:rPr lang="es-AR" dirty="0" smtClean="0"/>
              <a:t> to </a:t>
            </a:r>
            <a:r>
              <a:rPr lang="es-AR" dirty="0" err="1" smtClean="0"/>
              <a:t>transform</a:t>
            </a:r>
            <a:r>
              <a:rPr lang="es-AR" dirty="0" smtClean="0"/>
              <a:t> </a:t>
            </a:r>
            <a:r>
              <a:rPr lang="es-AR" dirty="0" err="1" smtClean="0"/>
              <a:t>the</a:t>
            </a:r>
            <a:r>
              <a:rPr lang="es-AR" dirty="0" smtClean="0"/>
              <a:t> </a:t>
            </a:r>
            <a:r>
              <a:rPr lang="es-AR" dirty="0" err="1" smtClean="0"/>
              <a:t>first</a:t>
            </a:r>
            <a:r>
              <a:rPr lang="es-AR" dirty="0" smtClean="0"/>
              <a:t> </a:t>
            </a:r>
            <a:r>
              <a:rPr lang="es-AR" dirty="0" err="1" smtClean="0"/>
              <a:t>letter</a:t>
            </a:r>
            <a:r>
              <a:rPr lang="es-AR" dirty="0" smtClean="0"/>
              <a:t> of </a:t>
            </a:r>
            <a:r>
              <a:rPr lang="es-AR" dirty="0" err="1" smtClean="0"/>
              <a:t>each</a:t>
            </a:r>
            <a:r>
              <a:rPr lang="es-AR" dirty="0" smtClean="0"/>
              <a:t> </a:t>
            </a:r>
            <a:r>
              <a:rPr lang="es-AR" dirty="0" err="1" smtClean="0"/>
              <a:t>word</a:t>
            </a:r>
            <a:r>
              <a:rPr lang="es-AR" dirty="0" smtClean="0"/>
              <a:t> to </a:t>
            </a:r>
            <a:r>
              <a:rPr lang="es-AR" dirty="0" err="1" smtClean="0"/>
              <a:t>upper</a:t>
            </a:r>
            <a:r>
              <a:rPr lang="es-AR" dirty="0" smtClean="0"/>
              <a:t> case.</a:t>
            </a:r>
            <a:endParaRPr lang="es-AR" dirty="0"/>
          </a:p>
        </p:txBody>
      </p:sp>
    </p:spTree>
    <p:extLst>
      <p:ext uri="{BB962C8B-B14F-4D97-AF65-F5344CB8AC3E}">
        <p14:creationId xmlns:p14="http://schemas.microsoft.com/office/powerpoint/2010/main" val="291447683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Factory (Craig </a:t>
            </a:r>
            <a:r>
              <a:rPr lang="es-AR" dirty="0" err="1" smtClean="0"/>
              <a:t>Larman</a:t>
            </a:r>
            <a:r>
              <a:rPr lang="es-AR" dirty="0" smtClean="0"/>
              <a:t>)</a:t>
            </a:r>
            <a:endParaRPr lang="es-AR" dirty="0"/>
          </a:p>
        </p:txBody>
      </p:sp>
      <p:sp>
        <p:nvSpPr>
          <p:cNvPr id="3" name="2 Marcador de contenido"/>
          <p:cNvSpPr>
            <a:spLocks noGrp="1"/>
          </p:cNvSpPr>
          <p:nvPr>
            <p:ph idx="1"/>
          </p:nvPr>
        </p:nvSpPr>
        <p:spPr/>
        <p:txBody>
          <a:bodyPr/>
          <a:lstStyle/>
          <a:p>
            <a:pPr marL="342900" indent="-342900">
              <a:buFont typeface="Arial" panose="020B0604020202020204" pitchFamily="34" charset="0"/>
              <a:buChar char="•"/>
            </a:pPr>
            <a:r>
              <a:rPr lang="es-AR" dirty="0" err="1" smtClean="0"/>
              <a:t>Problem</a:t>
            </a:r>
            <a:r>
              <a:rPr lang="es-AR" dirty="0" smtClean="0"/>
              <a:t>: </a:t>
            </a:r>
            <a:r>
              <a:rPr lang="es-AR" b="0" dirty="0" err="1" smtClean="0"/>
              <a:t>Who</a:t>
            </a:r>
            <a:r>
              <a:rPr lang="es-AR" b="0" dirty="0" smtClean="0"/>
              <a:t> </a:t>
            </a:r>
            <a:r>
              <a:rPr lang="es-AR" b="0" dirty="0" err="1" smtClean="0"/>
              <a:t>should</a:t>
            </a:r>
            <a:r>
              <a:rPr lang="es-AR" b="0" dirty="0" smtClean="0"/>
              <a:t> be </a:t>
            </a:r>
            <a:r>
              <a:rPr lang="es-AR" b="0" dirty="0" err="1" smtClean="0"/>
              <a:t>responsible</a:t>
            </a:r>
            <a:r>
              <a:rPr lang="es-AR" b="0" dirty="0" smtClean="0"/>
              <a:t> </a:t>
            </a:r>
            <a:r>
              <a:rPr lang="es-AR" b="0" dirty="0" err="1" smtClean="0"/>
              <a:t>for</a:t>
            </a:r>
            <a:r>
              <a:rPr lang="es-AR" b="0" dirty="0" smtClean="0"/>
              <a:t> </a:t>
            </a:r>
            <a:r>
              <a:rPr lang="es-AR" b="0" dirty="0" err="1" smtClean="0"/>
              <a:t>creating</a:t>
            </a:r>
            <a:r>
              <a:rPr lang="es-AR" b="0" dirty="0" smtClean="0"/>
              <a:t> </a:t>
            </a:r>
            <a:r>
              <a:rPr lang="es-AR" b="0" dirty="0" err="1" smtClean="0"/>
              <a:t>objects</a:t>
            </a:r>
            <a:r>
              <a:rPr lang="es-AR" b="0" dirty="0" smtClean="0"/>
              <a:t> </a:t>
            </a:r>
            <a:r>
              <a:rPr lang="es-AR" b="0" dirty="0" err="1" smtClean="0"/>
              <a:t>when</a:t>
            </a:r>
            <a:r>
              <a:rPr lang="es-AR" b="0" dirty="0" smtClean="0"/>
              <a:t> </a:t>
            </a:r>
            <a:r>
              <a:rPr lang="es-AR" b="0" dirty="0" err="1" smtClean="0"/>
              <a:t>there</a:t>
            </a:r>
            <a:r>
              <a:rPr lang="es-AR" b="0" dirty="0" smtClean="0"/>
              <a:t> are </a:t>
            </a:r>
            <a:r>
              <a:rPr lang="es-AR" b="0" dirty="0" err="1" smtClean="0"/>
              <a:t>special</a:t>
            </a:r>
            <a:r>
              <a:rPr lang="es-AR" b="0" dirty="0" smtClean="0"/>
              <a:t> </a:t>
            </a:r>
            <a:r>
              <a:rPr lang="es-AR" b="0" dirty="0" err="1" smtClean="0"/>
              <a:t>considerations</a:t>
            </a:r>
            <a:r>
              <a:rPr lang="es-AR" b="0" dirty="0" smtClean="0"/>
              <a:t>, </a:t>
            </a:r>
            <a:r>
              <a:rPr lang="es-AR" b="0" dirty="0" err="1" smtClean="0"/>
              <a:t>such</a:t>
            </a:r>
            <a:r>
              <a:rPr lang="es-AR" b="0" dirty="0" smtClean="0"/>
              <a:t> as </a:t>
            </a:r>
            <a:r>
              <a:rPr lang="es-AR" b="0" dirty="0" err="1" smtClean="0"/>
              <a:t>complex</a:t>
            </a:r>
            <a:r>
              <a:rPr lang="es-AR" b="0" dirty="0" smtClean="0"/>
              <a:t> </a:t>
            </a:r>
            <a:r>
              <a:rPr lang="es-AR" b="0" dirty="0" err="1" smtClean="0"/>
              <a:t>creation</a:t>
            </a:r>
            <a:r>
              <a:rPr lang="es-AR" b="0" dirty="0" smtClean="0"/>
              <a:t> </a:t>
            </a:r>
            <a:r>
              <a:rPr lang="es-AR" b="0" dirty="0" err="1" smtClean="0"/>
              <a:t>logic</a:t>
            </a:r>
            <a:r>
              <a:rPr lang="es-AR" b="0" dirty="0" smtClean="0"/>
              <a:t>, a </a:t>
            </a:r>
            <a:r>
              <a:rPr lang="es-AR" b="0" dirty="0" err="1" smtClean="0"/>
              <a:t>desire</a:t>
            </a:r>
            <a:r>
              <a:rPr lang="es-AR" b="0" dirty="0" smtClean="0"/>
              <a:t> to </a:t>
            </a:r>
            <a:r>
              <a:rPr lang="es-AR" b="0" dirty="0" err="1" smtClean="0"/>
              <a:t>separate</a:t>
            </a:r>
            <a:r>
              <a:rPr lang="es-AR" b="0" dirty="0" smtClean="0"/>
              <a:t> </a:t>
            </a:r>
            <a:r>
              <a:rPr lang="es-AR" b="0" dirty="0" err="1" smtClean="0"/>
              <a:t>the</a:t>
            </a:r>
            <a:r>
              <a:rPr lang="es-AR" b="0" dirty="0" smtClean="0"/>
              <a:t> </a:t>
            </a:r>
            <a:r>
              <a:rPr lang="es-AR" b="0" dirty="0" err="1" smtClean="0"/>
              <a:t>creation</a:t>
            </a:r>
            <a:r>
              <a:rPr lang="es-AR" b="0" dirty="0" smtClean="0"/>
              <a:t> </a:t>
            </a:r>
            <a:r>
              <a:rPr lang="es-AR" b="0" dirty="0" err="1" smtClean="0"/>
              <a:t>responsibilities</a:t>
            </a:r>
            <a:r>
              <a:rPr lang="es-AR" b="0" dirty="0" smtClean="0"/>
              <a:t> </a:t>
            </a:r>
            <a:r>
              <a:rPr lang="es-AR" b="0" dirty="0" err="1" smtClean="0"/>
              <a:t>for</a:t>
            </a:r>
            <a:r>
              <a:rPr lang="es-AR" b="0" dirty="0" smtClean="0"/>
              <a:t> </a:t>
            </a:r>
            <a:r>
              <a:rPr lang="es-AR" b="0" dirty="0" err="1" smtClean="0"/>
              <a:t>better</a:t>
            </a:r>
            <a:r>
              <a:rPr lang="es-AR" b="0" dirty="0" smtClean="0"/>
              <a:t> </a:t>
            </a:r>
            <a:r>
              <a:rPr lang="es-AR" b="0" dirty="0" err="1" smtClean="0"/>
              <a:t>cohesion</a:t>
            </a:r>
            <a:r>
              <a:rPr lang="es-AR" b="0" dirty="0" smtClean="0"/>
              <a:t>, and so </a:t>
            </a:r>
            <a:r>
              <a:rPr lang="es-AR" b="0" dirty="0" err="1" smtClean="0"/>
              <a:t>forth</a:t>
            </a:r>
            <a:r>
              <a:rPr lang="es-AR" b="0" dirty="0" smtClean="0"/>
              <a:t>?</a:t>
            </a:r>
          </a:p>
          <a:p>
            <a:pPr marL="342900" indent="-342900">
              <a:buFont typeface="Arial" panose="020B0604020202020204" pitchFamily="34" charset="0"/>
              <a:buChar char="•"/>
            </a:pPr>
            <a:r>
              <a:rPr lang="es-AR" dirty="0" err="1" smtClean="0"/>
              <a:t>Solution</a:t>
            </a:r>
            <a:r>
              <a:rPr lang="es-AR" dirty="0" smtClean="0"/>
              <a:t>: </a:t>
            </a:r>
            <a:r>
              <a:rPr lang="es-AR" b="0" dirty="0" err="1" smtClean="0"/>
              <a:t>create</a:t>
            </a:r>
            <a:r>
              <a:rPr lang="es-AR" b="0" dirty="0" smtClean="0"/>
              <a:t> a </a:t>
            </a:r>
            <a:r>
              <a:rPr lang="es-AR" b="0" dirty="0" err="1" smtClean="0"/>
              <a:t>Pure</a:t>
            </a:r>
            <a:r>
              <a:rPr lang="es-AR" b="0" dirty="0" smtClean="0"/>
              <a:t> </a:t>
            </a:r>
            <a:r>
              <a:rPr lang="es-AR" b="0" dirty="0" err="1" smtClean="0"/>
              <a:t>Fabrication</a:t>
            </a:r>
            <a:r>
              <a:rPr lang="es-AR" b="0" dirty="0" smtClean="0"/>
              <a:t> </a:t>
            </a:r>
            <a:r>
              <a:rPr lang="es-AR" b="0" dirty="0" err="1" smtClean="0"/>
              <a:t>object</a:t>
            </a:r>
            <a:r>
              <a:rPr lang="es-AR" b="0" dirty="0" smtClean="0"/>
              <a:t> </a:t>
            </a:r>
            <a:r>
              <a:rPr lang="es-AR" b="0" dirty="0" err="1" smtClean="0"/>
              <a:t>called</a:t>
            </a:r>
            <a:r>
              <a:rPr lang="es-AR" b="0" dirty="0" smtClean="0"/>
              <a:t> Factory </a:t>
            </a:r>
            <a:r>
              <a:rPr lang="es-AR" b="0" dirty="0" err="1" smtClean="0"/>
              <a:t>that</a:t>
            </a:r>
            <a:r>
              <a:rPr lang="es-AR" b="0" dirty="0" smtClean="0"/>
              <a:t> </a:t>
            </a:r>
            <a:r>
              <a:rPr lang="es-AR" b="0" dirty="0" err="1" smtClean="0"/>
              <a:t>handles</a:t>
            </a:r>
            <a:r>
              <a:rPr lang="es-AR" b="0" dirty="0" smtClean="0"/>
              <a:t> </a:t>
            </a:r>
            <a:r>
              <a:rPr lang="es-AR" b="0" dirty="0" err="1" smtClean="0"/>
              <a:t>the</a:t>
            </a:r>
            <a:r>
              <a:rPr lang="es-AR" b="0" dirty="0" smtClean="0"/>
              <a:t> </a:t>
            </a:r>
            <a:r>
              <a:rPr lang="es-AR" b="0" dirty="0" err="1" smtClean="0"/>
              <a:t>creation</a:t>
            </a:r>
            <a:r>
              <a:rPr lang="es-AR" b="0" dirty="0" smtClean="0"/>
              <a:t>.</a:t>
            </a:r>
            <a:endParaRPr lang="es-AR" dirty="0"/>
          </a:p>
        </p:txBody>
      </p:sp>
    </p:spTree>
    <p:extLst>
      <p:ext uri="{BB962C8B-B14F-4D97-AF65-F5344CB8AC3E}">
        <p14:creationId xmlns:p14="http://schemas.microsoft.com/office/powerpoint/2010/main" val="82098398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Factory </a:t>
            </a:r>
            <a:r>
              <a:rPr lang="es-AR" dirty="0" err="1" smtClean="0"/>
              <a:t>Example</a:t>
            </a:r>
            <a:endParaRPr lang="es-AR" dirty="0"/>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556792"/>
            <a:ext cx="7524328" cy="41979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7321661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Factory </a:t>
            </a:r>
            <a:r>
              <a:rPr lang="es-AR" dirty="0" err="1" smtClean="0"/>
              <a:t>Method</a:t>
            </a:r>
            <a:endParaRPr lang="es-AR" dirty="0"/>
          </a:p>
        </p:txBody>
      </p:sp>
      <p:sp>
        <p:nvSpPr>
          <p:cNvPr id="3" name="2 Marcador de contenido"/>
          <p:cNvSpPr>
            <a:spLocks noGrp="1"/>
          </p:cNvSpPr>
          <p:nvPr>
            <p:ph idx="1"/>
          </p:nvPr>
        </p:nvSpPr>
        <p:spPr/>
        <p:txBody>
          <a:bodyPr/>
          <a:lstStyle/>
          <a:p>
            <a:r>
              <a:rPr lang="en-US" b="0" dirty="0"/>
              <a:t>Factory method is a </a:t>
            </a:r>
            <a:r>
              <a:rPr lang="en-US" b="0" dirty="0" err="1"/>
              <a:t>GoF</a:t>
            </a:r>
            <a:r>
              <a:rPr lang="en-US" b="0" dirty="0"/>
              <a:t> pattern which consists of defining an interface for creating an object, but let subclasses decide which specific class to instantiate. Factory Method lets a class defer instantiation to subclasses</a:t>
            </a:r>
            <a:r>
              <a:rPr lang="en-US" b="0" dirty="0" smtClean="0"/>
              <a:t>.</a:t>
            </a:r>
          </a:p>
          <a:p>
            <a:endParaRPr lang="en-US" b="0" dirty="0"/>
          </a:p>
          <a:p>
            <a:r>
              <a:rPr lang="en-US" b="0" dirty="0" smtClean="0"/>
              <a:t>Example: tool for accessing web resources using HTTP or FTP protocol</a:t>
            </a:r>
          </a:p>
          <a:p>
            <a:pPr marL="800100" lvl="1" indent="-342900"/>
            <a:r>
              <a:rPr lang="en-US" dirty="0" smtClean="0"/>
              <a:t>While the most common protocol to access web resources is HTTP, there are resources only available through FTP. </a:t>
            </a:r>
          </a:p>
          <a:p>
            <a:pPr marL="800100" lvl="1" indent="-342900"/>
            <a:r>
              <a:rPr lang="en-US" dirty="0" smtClean="0"/>
              <a:t>This application is able to get a file list on servers with FTP and HTTP using the Factory Method pattern.</a:t>
            </a:r>
            <a:endParaRPr lang="en-US" b="0" dirty="0" smtClean="0"/>
          </a:p>
        </p:txBody>
      </p:sp>
    </p:spTree>
    <p:extLst>
      <p:ext uri="{BB962C8B-B14F-4D97-AF65-F5344CB8AC3E}">
        <p14:creationId xmlns:p14="http://schemas.microsoft.com/office/powerpoint/2010/main" val="362381283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Factory </a:t>
            </a:r>
            <a:r>
              <a:rPr lang="es-AR" dirty="0" err="1" smtClean="0"/>
              <a:t>Method</a:t>
            </a:r>
            <a:endParaRPr lang="es-AR" dirty="0"/>
          </a:p>
        </p:txBody>
      </p:sp>
      <p:pic>
        <p:nvPicPr>
          <p:cNvPr id="2355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213275"/>
            <a:ext cx="8521502" cy="34331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0425976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Composite</a:t>
            </a:r>
            <a:endParaRPr lang="es-AR" dirty="0"/>
          </a:p>
        </p:txBody>
      </p:sp>
      <p:sp>
        <p:nvSpPr>
          <p:cNvPr id="3" name="2 Marcador de contenido"/>
          <p:cNvSpPr>
            <a:spLocks noGrp="1"/>
          </p:cNvSpPr>
          <p:nvPr>
            <p:ph idx="1"/>
          </p:nvPr>
        </p:nvSpPr>
        <p:spPr/>
        <p:txBody>
          <a:bodyPr/>
          <a:lstStyle/>
          <a:p>
            <a:r>
              <a:rPr lang="es-AR" dirty="0" err="1" smtClean="0"/>
              <a:t>Compose</a:t>
            </a:r>
            <a:r>
              <a:rPr lang="es-AR" dirty="0" smtClean="0"/>
              <a:t> </a:t>
            </a:r>
            <a:r>
              <a:rPr lang="es-AR" dirty="0" err="1" smtClean="0"/>
              <a:t>objects</a:t>
            </a:r>
            <a:r>
              <a:rPr lang="es-AR" dirty="0" smtClean="0"/>
              <a:t> </a:t>
            </a:r>
            <a:r>
              <a:rPr lang="es-AR" dirty="0" err="1" smtClean="0"/>
              <a:t>into</a:t>
            </a:r>
            <a:r>
              <a:rPr lang="es-AR" dirty="0" smtClean="0"/>
              <a:t> </a:t>
            </a:r>
            <a:r>
              <a:rPr lang="es-AR" dirty="0" err="1" smtClean="0"/>
              <a:t>tree</a:t>
            </a:r>
            <a:r>
              <a:rPr lang="es-AR" dirty="0" smtClean="0"/>
              <a:t> </a:t>
            </a:r>
            <a:r>
              <a:rPr lang="es-AR" dirty="0" err="1" smtClean="0"/>
              <a:t>structures</a:t>
            </a:r>
            <a:r>
              <a:rPr lang="es-AR" dirty="0" smtClean="0"/>
              <a:t> to </a:t>
            </a:r>
            <a:r>
              <a:rPr lang="es-AR" dirty="0" err="1" smtClean="0"/>
              <a:t>represent</a:t>
            </a:r>
            <a:r>
              <a:rPr lang="es-AR" dirty="0" smtClean="0"/>
              <a:t> </a:t>
            </a:r>
            <a:r>
              <a:rPr lang="es-AR" dirty="0" err="1" smtClean="0"/>
              <a:t>part-whole</a:t>
            </a:r>
            <a:r>
              <a:rPr lang="es-AR" dirty="0" smtClean="0"/>
              <a:t> </a:t>
            </a:r>
            <a:r>
              <a:rPr lang="es-AR" dirty="0" err="1" smtClean="0"/>
              <a:t>hierarchies</a:t>
            </a:r>
            <a:r>
              <a:rPr lang="es-AR" dirty="0" smtClean="0"/>
              <a:t>. </a:t>
            </a:r>
            <a:r>
              <a:rPr lang="es-AR" dirty="0" err="1" smtClean="0"/>
              <a:t>Composite</a:t>
            </a:r>
            <a:r>
              <a:rPr lang="es-AR" dirty="0" smtClean="0"/>
              <a:t> </a:t>
            </a:r>
            <a:r>
              <a:rPr lang="es-AR" dirty="0" err="1" smtClean="0"/>
              <a:t>lets</a:t>
            </a:r>
            <a:r>
              <a:rPr lang="es-AR" dirty="0" smtClean="0"/>
              <a:t> </a:t>
            </a:r>
            <a:r>
              <a:rPr lang="es-AR" dirty="0" err="1" smtClean="0"/>
              <a:t>client</a:t>
            </a:r>
            <a:r>
              <a:rPr lang="es-AR" dirty="0" smtClean="0"/>
              <a:t> </a:t>
            </a:r>
            <a:r>
              <a:rPr lang="es-AR" dirty="0" err="1" smtClean="0"/>
              <a:t>treat</a:t>
            </a:r>
            <a:r>
              <a:rPr lang="es-AR" dirty="0" smtClean="0"/>
              <a:t> individual </a:t>
            </a:r>
            <a:r>
              <a:rPr lang="es-AR" dirty="0" err="1" smtClean="0"/>
              <a:t>objects</a:t>
            </a:r>
            <a:r>
              <a:rPr lang="es-AR" dirty="0" smtClean="0"/>
              <a:t> and </a:t>
            </a:r>
            <a:r>
              <a:rPr lang="es-AR" dirty="0" err="1" smtClean="0"/>
              <a:t>composition</a:t>
            </a:r>
            <a:r>
              <a:rPr lang="es-AR" dirty="0" smtClean="0"/>
              <a:t> of </a:t>
            </a:r>
            <a:r>
              <a:rPr lang="es-AR" dirty="0" err="1" smtClean="0"/>
              <a:t>objects</a:t>
            </a:r>
            <a:r>
              <a:rPr lang="es-AR" dirty="0" smtClean="0"/>
              <a:t> </a:t>
            </a:r>
            <a:r>
              <a:rPr lang="es-AR" dirty="0" err="1" smtClean="0"/>
              <a:t>uniformly</a:t>
            </a:r>
            <a:r>
              <a:rPr lang="es-AR" dirty="0" smtClean="0"/>
              <a:t>.</a:t>
            </a:r>
          </a:p>
          <a:p>
            <a:endParaRPr lang="es-AR" dirty="0"/>
          </a:p>
          <a:p>
            <a:r>
              <a:rPr lang="es-AR" dirty="0" err="1" smtClean="0"/>
              <a:t>Problem</a:t>
            </a:r>
            <a:r>
              <a:rPr lang="es-AR" dirty="0" smtClean="0"/>
              <a:t>: </a:t>
            </a:r>
            <a:r>
              <a:rPr lang="es-AR" b="0" dirty="0" err="1" smtClean="0"/>
              <a:t>How</a:t>
            </a:r>
            <a:r>
              <a:rPr lang="es-AR" b="0" dirty="0" smtClean="0"/>
              <a:t> to </a:t>
            </a:r>
            <a:r>
              <a:rPr lang="es-AR" b="0" dirty="0" err="1" smtClean="0"/>
              <a:t>treat</a:t>
            </a:r>
            <a:r>
              <a:rPr lang="es-AR" b="0" dirty="0" smtClean="0"/>
              <a:t> a </a:t>
            </a:r>
            <a:r>
              <a:rPr lang="es-AR" b="0" dirty="0" err="1" smtClean="0"/>
              <a:t>group</a:t>
            </a:r>
            <a:r>
              <a:rPr lang="es-AR" b="0" dirty="0" smtClean="0"/>
              <a:t> </a:t>
            </a:r>
            <a:r>
              <a:rPr lang="es-AR" b="0" dirty="0" err="1" smtClean="0"/>
              <a:t>or</a:t>
            </a:r>
            <a:r>
              <a:rPr lang="es-AR" b="0" dirty="0" smtClean="0"/>
              <a:t> </a:t>
            </a:r>
            <a:r>
              <a:rPr lang="es-AR" b="0" dirty="0" err="1" smtClean="0"/>
              <a:t>composition</a:t>
            </a:r>
            <a:r>
              <a:rPr lang="es-AR" b="0" dirty="0" smtClean="0"/>
              <a:t> </a:t>
            </a:r>
            <a:r>
              <a:rPr lang="es-AR" b="0" dirty="0" err="1" smtClean="0"/>
              <a:t>structure</a:t>
            </a:r>
            <a:r>
              <a:rPr lang="es-AR" b="0" dirty="0" smtClean="0"/>
              <a:t> of </a:t>
            </a:r>
            <a:r>
              <a:rPr lang="es-AR" b="0" dirty="0" err="1" smtClean="0"/>
              <a:t>objects</a:t>
            </a:r>
            <a:r>
              <a:rPr lang="es-AR" b="0" dirty="0" smtClean="0"/>
              <a:t> </a:t>
            </a:r>
            <a:r>
              <a:rPr lang="es-AR" b="0" dirty="0" err="1" smtClean="0"/>
              <a:t>the</a:t>
            </a:r>
            <a:r>
              <a:rPr lang="es-AR" b="0" dirty="0" smtClean="0"/>
              <a:t> </a:t>
            </a:r>
            <a:r>
              <a:rPr lang="es-AR" b="0" dirty="0" err="1" smtClean="0"/>
              <a:t>same</a:t>
            </a:r>
            <a:r>
              <a:rPr lang="es-AR" b="0" dirty="0" smtClean="0"/>
              <a:t> </a:t>
            </a:r>
            <a:r>
              <a:rPr lang="es-AR" b="0" dirty="0" err="1" smtClean="0"/>
              <a:t>way</a:t>
            </a:r>
            <a:r>
              <a:rPr lang="es-AR" b="0" dirty="0" smtClean="0"/>
              <a:t> (</a:t>
            </a:r>
            <a:r>
              <a:rPr lang="es-AR" b="0" dirty="0" err="1" smtClean="0"/>
              <a:t>poly-morphically</a:t>
            </a:r>
            <a:r>
              <a:rPr lang="es-AR" b="0" dirty="0" smtClean="0"/>
              <a:t>) as a non-</a:t>
            </a:r>
            <a:r>
              <a:rPr lang="es-AR" b="0" dirty="0" err="1" smtClean="0"/>
              <a:t>composite</a:t>
            </a:r>
            <a:r>
              <a:rPr lang="es-AR" b="0" dirty="0" smtClean="0"/>
              <a:t> (</a:t>
            </a:r>
            <a:r>
              <a:rPr lang="es-AR" b="0" dirty="0" err="1" smtClean="0"/>
              <a:t>atomic</a:t>
            </a:r>
            <a:r>
              <a:rPr lang="es-AR" b="0" dirty="0" smtClean="0"/>
              <a:t>) </a:t>
            </a:r>
            <a:r>
              <a:rPr lang="es-AR" b="0" dirty="0" err="1" smtClean="0"/>
              <a:t>object</a:t>
            </a:r>
            <a:r>
              <a:rPr lang="es-AR" b="0" dirty="0" smtClean="0"/>
              <a:t>?</a:t>
            </a:r>
          </a:p>
          <a:p>
            <a:r>
              <a:rPr lang="es-AR" dirty="0" err="1" smtClean="0"/>
              <a:t>Solution</a:t>
            </a:r>
            <a:r>
              <a:rPr lang="es-AR" dirty="0" smtClean="0"/>
              <a:t>: </a:t>
            </a:r>
            <a:r>
              <a:rPr lang="es-AR" b="0" dirty="0" smtClean="0"/>
              <a:t>Define </a:t>
            </a:r>
            <a:r>
              <a:rPr lang="es-AR" b="0" dirty="0" err="1" smtClean="0"/>
              <a:t>classes</a:t>
            </a:r>
            <a:r>
              <a:rPr lang="es-AR" b="0" dirty="0" smtClean="0"/>
              <a:t> </a:t>
            </a:r>
            <a:r>
              <a:rPr lang="es-AR" b="0" dirty="0" err="1" smtClean="0"/>
              <a:t>for</a:t>
            </a:r>
            <a:r>
              <a:rPr lang="es-AR" b="0" dirty="0" smtClean="0"/>
              <a:t> </a:t>
            </a:r>
            <a:r>
              <a:rPr lang="es-AR" b="0" dirty="0" err="1" smtClean="0"/>
              <a:t>composite</a:t>
            </a:r>
            <a:r>
              <a:rPr lang="es-AR" b="0" dirty="0" smtClean="0"/>
              <a:t> and </a:t>
            </a:r>
            <a:r>
              <a:rPr lang="es-AR" b="0" dirty="0" err="1" smtClean="0"/>
              <a:t>atomic</a:t>
            </a:r>
            <a:r>
              <a:rPr lang="es-AR" b="0" dirty="0" smtClean="0"/>
              <a:t> </a:t>
            </a:r>
            <a:r>
              <a:rPr lang="es-AR" b="0" dirty="0" err="1" smtClean="0"/>
              <a:t>objects</a:t>
            </a:r>
            <a:r>
              <a:rPr lang="es-AR" b="0" dirty="0" smtClean="0"/>
              <a:t> so </a:t>
            </a:r>
            <a:r>
              <a:rPr lang="es-AR" b="0" dirty="0" err="1" smtClean="0"/>
              <a:t>that</a:t>
            </a:r>
            <a:r>
              <a:rPr lang="es-AR" b="0" dirty="0" smtClean="0"/>
              <a:t> </a:t>
            </a:r>
            <a:r>
              <a:rPr lang="es-AR" b="0" dirty="0" err="1" smtClean="0"/>
              <a:t>they</a:t>
            </a:r>
            <a:r>
              <a:rPr lang="es-AR" b="0" dirty="0" smtClean="0"/>
              <a:t> </a:t>
            </a:r>
            <a:r>
              <a:rPr lang="es-AR" b="0" dirty="0" err="1" smtClean="0"/>
              <a:t>implement</a:t>
            </a:r>
            <a:r>
              <a:rPr lang="es-AR" b="0" dirty="0" smtClean="0"/>
              <a:t> </a:t>
            </a:r>
            <a:r>
              <a:rPr lang="es-AR" b="0" dirty="0" err="1" smtClean="0"/>
              <a:t>the</a:t>
            </a:r>
            <a:r>
              <a:rPr lang="es-AR" b="0" dirty="0" smtClean="0"/>
              <a:t> </a:t>
            </a:r>
            <a:r>
              <a:rPr lang="es-AR" b="0" dirty="0" err="1" smtClean="0"/>
              <a:t>same</a:t>
            </a:r>
            <a:r>
              <a:rPr lang="es-AR" b="0" dirty="0" smtClean="0"/>
              <a:t> interface</a:t>
            </a:r>
            <a:endParaRPr lang="es-AR" b="0" dirty="0"/>
          </a:p>
        </p:txBody>
      </p:sp>
    </p:spTree>
    <p:extLst>
      <p:ext uri="{BB962C8B-B14F-4D97-AF65-F5344CB8AC3E}">
        <p14:creationId xmlns:p14="http://schemas.microsoft.com/office/powerpoint/2010/main" val="109924792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Composite</a:t>
            </a:r>
            <a:endParaRPr lang="es-AR" dirty="0"/>
          </a:p>
        </p:txBody>
      </p:sp>
      <p:sp>
        <p:nvSpPr>
          <p:cNvPr id="3" name="2 Marcador de contenido"/>
          <p:cNvSpPr>
            <a:spLocks noGrp="1"/>
          </p:cNvSpPr>
          <p:nvPr>
            <p:ph idx="1"/>
          </p:nvPr>
        </p:nvSpPr>
        <p:spPr/>
        <p:txBody>
          <a:bodyPr/>
          <a:lstStyle/>
          <a:p>
            <a:r>
              <a:rPr lang="es-AR" dirty="0" err="1" smtClean="0"/>
              <a:t>When</a:t>
            </a:r>
            <a:r>
              <a:rPr lang="es-AR" dirty="0" smtClean="0"/>
              <a:t> to use </a:t>
            </a:r>
            <a:r>
              <a:rPr lang="es-AR" dirty="0" err="1" smtClean="0"/>
              <a:t>it</a:t>
            </a:r>
            <a:r>
              <a:rPr lang="es-AR" dirty="0" smtClean="0"/>
              <a:t>?:</a:t>
            </a:r>
          </a:p>
          <a:p>
            <a:pPr marL="800100" lvl="1" indent="-342900"/>
            <a:r>
              <a:rPr lang="es-AR" dirty="0" err="1" smtClean="0"/>
              <a:t>When</a:t>
            </a:r>
            <a:r>
              <a:rPr lang="es-AR" dirty="0" smtClean="0"/>
              <a:t> </a:t>
            </a:r>
            <a:r>
              <a:rPr lang="es-AR" dirty="0" err="1" smtClean="0"/>
              <a:t>you</a:t>
            </a:r>
            <a:r>
              <a:rPr lang="es-AR" dirty="0" smtClean="0"/>
              <a:t> </a:t>
            </a:r>
            <a:r>
              <a:rPr lang="es-AR" dirty="0" err="1" smtClean="0"/>
              <a:t>need</a:t>
            </a:r>
            <a:r>
              <a:rPr lang="es-AR" dirty="0" smtClean="0"/>
              <a:t> to </a:t>
            </a:r>
            <a:r>
              <a:rPr lang="es-AR" dirty="0" err="1" smtClean="0"/>
              <a:t>represent</a:t>
            </a:r>
            <a:r>
              <a:rPr lang="es-AR" dirty="0" smtClean="0"/>
              <a:t> </a:t>
            </a:r>
            <a:r>
              <a:rPr lang="es-AR" dirty="0" err="1" smtClean="0"/>
              <a:t>part-whole</a:t>
            </a:r>
            <a:r>
              <a:rPr lang="es-AR" dirty="0" smtClean="0"/>
              <a:t> </a:t>
            </a:r>
            <a:r>
              <a:rPr lang="es-AR" dirty="0" err="1" smtClean="0"/>
              <a:t>hierarchies</a:t>
            </a:r>
            <a:r>
              <a:rPr lang="es-AR" dirty="0" smtClean="0"/>
              <a:t> of </a:t>
            </a:r>
            <a:r>
              <a:rPr lang="es-AR" dirty="0" err="1" smtClean="0"/>
              <a:t>objects</a:t>
            </a:r>
            <a:r>
              <a:rPr lang="es-AR" dirty="0" smtClean="0"/>
              <a:t>.</a:t>
            </a:r>
          </a:p>
          <a:p>
            <a:pPr marL="800100" lvl="1" indent="-342900"/>
            <a:r>
              <a:rPr lang="es-AR" dirty="0" err="1" smtClean="0"/>
              <a:t>When</a:t>
            </a:r>
            <a:r>
              <a:rPr lang="es-AR" dirty="0" smtClean="0"/>
              <a:t> </a:t>
            </a:r>
            <a:r>
              <a:rPr lang="es-AR" dirty="0" err="1" smtClean="0"/>
              <a:t>you</a:t>
            </a:r>
            <a:r>
              <a:rPr lang="es-AR" dirty="0" smtClean="0"/>
              <a:t> </a:t>
            </a:r>
            <a:r>
              <a:rPr lang="es-AR" dirty="0" err="1" smtClean="0"/>
              <a:t>want</a:t>
            </a:r>
            <a:r>
              <a:rPr lang="es-AR" dirty="0" smtClean="0"/>
              <a:t> a </a:t>
            </a:r>
            <a:r>
              <a:rPr lang="es-AR" dirty="0" err="1" smtClean="0"/>
              <a:t>client</a:t>
            </a:r>
            <a:r>
              <a:rPr lang="es-AR" dirty="0" smtClean="0"/>
              <a:t> to be </a:t>
            </a:r>
            <a:r>
              <a:rPr lang="es-AR" dirty="0" err="1" smtClean="0"/>
              <a:t>able</a:t>
            </a:r>
            <a:r>
              <a:rPr lang="es-AR" dirty="0" smtClean="0"/>
              <a:t> to ignore </a:t>
            </a:r>
            <a:r>
              <a:rPr lang="es-AR" dirty="0" err="1" smtClean="0"/>
              <a:t>the</a:t>
            </a:r>
            <a:r>
              <a:rPr lang="es-AR" dirty="0" smtClean="0"/>
              <a:t> </a:t>
            </a:r>
            <a:r>
              <a:rPr lang="es-AR" dirty="0" err="1" smtClean="0"/>
              <a:t>difference</a:t>
            </a:r>
            <a:r>
              <a:rPr lang="es-AR" dirty="0" smtClean="0"/>
              <a:t> </a:t>
            </a:r>
            <a:r>
              <a:rPr lang="es-AR" dirty="0" err="1" smtClean="0"/>
              <a:t>between</a:t>
            </a:r>
            <a:r>
              <a:rPr lang="es-AR" dirty="0" smtClean="0"/>
              <a:t> </a:t>
            </a:r>
            <a:r>
              <a:rPr lang="es-AR" dirty="0" err="1" smtClean="0"/>
              <a:t>compositions</a:t>
            </a:r>
            <a:r>
              <a:rPr lang="es-AR" dirty="0" smtClean="0"/>
              <a:t> of </a:t>
            </a:r>
            <a:r>
              <a:rPr lang="es-AR" dirty="0" err="1" smtClean="0"/>
              <a:t>objects</a:t>
            </a:r>
            <a:r>
              <a:rPr lang="es-AR" dirty="0" smtClean="0"/>
              <a:t> and individual </a:t>
            </a:r>
            <a:r>
              <a:rPr lang="es-AR" dirty="0" err="1" smtClean="0"/>
              <a:t>objects</a:t>
            </a:r>
            <a:r>
              <a:rPr lang="es-AR" dirty="0" smtClean="0"/>
              <a:t>. </a:t>
            </a:r>
            <a:r>
              <a:rPr lang="es-AR" dirty="0" err="1" smtClean="0"/>
              <a:t>Client</a:t>
            </a:r>
            <a:r>
              <a:rPr lang="es-AR" dirty="0" smtClean="0"/>
              <a:t> </a:t>
            </a:r>
            <a:r>
              <a:rPr lang="es-AR" dirty="0" err="1" smtClean="0"/>
              <a:t>will</a:t>
            </a:r>
            <a:r>
              <a:rPr lang="es-AR" dirty="0" smtClean="0"/>
              <a:t> </a:t>
            </a:r>
            <a:r>
              <a:rPr lang="es-AR" dirty="0" err="1" smtClean="0"/>
              <a:t>treat</a:t>
            </a:r>
            <a:r>
              <a:rPr lang="es-AR" dirty="0" smtClean="0"/>
              <a:t> </a:t>
            </a:r>
            <a:r>
              <a:rPr lang="es-AR" dirty="0" err="1" smtClean="0"/>
              <a:t>all</a:t>
            </a:r>
            <a:r>
              <a:rPr lang="es-AR" dirty="0" smtClean="0"/>
              <a:t> </a:t>
            </a:r>
            <a:r>
              <a:rPr lang="es-AR" dirty="0" err="1" smtClean="0"/>
              <a:t>objects</a:t>
            </a:r>
            <a:r>
              <a:rPr lang="es-AR" dirty="0" smtClean="0"/>
              <a:t> in </a:t>
            </a:r>
            <a:r>
              <a:rPr lang="es-AR" dirty="0" err="1" smtClean="0"/>
              <a:t>the</a:t>
            </a:r>
            <a:r>
              <a:rPr lang="es-AR" dirty="0" smtClean="0"/>
              <a:t> </a:t>
            </a:r>
            <a:r>
              <a:rPr lang="es-AR" dirty="0" err="1" smtClean="0"/>
              <a:t>composite</a:t>
            </a:r>
            <a:r>
              <a:rPr lang="es-AR" dirty="0" smtClean="0"/>
              <a:t> </a:t>
            </a:r>
            <a:r>
              <a:rPr lang="es-AR" dirty="0" err="1" smtClean="0"/>
              <a:t>structure</a:t>
            </a:r>
            <a:r>
              <a:rPr lang="es-AR" dirty="0" smtClean="0"/>
              <a:t> </a:t>
            </a:r>
            <a:r>
              <a:rPr lang="es-AR" dirty="0" err="1" smtClean="0"/>
              <a:t>uniformly</a:t>
            </a:r>
            <a:r>
              <a:rPr lang="es-AR" dirty="0" smtClean="0"/>
              <a:t>.</a:t>
            </a:r>
          </a:p>
        </p:txBody>
      </p:sp>
    </p:spTree>
    <p:extLst>
      <p:ext uri="{BB962C8B-B14F-4D97-AF65-F5344CB8AC3E}">
        <p14:creationId xmlns:p14="http://schemas.microsoft.com/office/powerpoint/2010/main" val="155103107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Composite</a:t>
            </a:r>
            <a:r>
              <a:rPr lang="es-AR" dirty="0" smtClean="0"/>
              <a:t> </a:t>
            </a:r>
            <a:r>
              <a:rPr lang="es-AR" dirty="0" err="1" smtClean="0"/>
              <a:t>Example</a:t>
            </a:r>
            <a:endParaRPr lang="es-AR" dirty="0"/>
          </a:p>
        </p:txBody>
      </p:sp>
      <p:pic>
        <p:nvPicPr>
          <p:cNvPr id="2560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2060848"/>
            <a:ext cx="6810375"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2754318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Observer</a:t>
            </a:r>
            <a:endParaRPr lang="es-AR" dirty="0"/>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988840"/>
            <a:ext cx="6896100" cy="3924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9708023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State</a:t>
            </a:r>
            <a:endParaRPr lang="es-AR" dirty="0"/>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712" y="1988840"/>
            <a:ext cx="8552760" cy="33527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7349811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New-Style vs Old-Style</a:t>
            </a:r>
            <a:endParaRPr lang="es-AR" dirty="0"/>
          </a:p>
        </p:txBody>
      </p:sp>
      <p:sp>
        <p:nvSpPr>
          <p:cNvPr id="3" name="2 Marcador de contenido"/>
          <p:cNvSpPr>
            <a:spLocks noGrp="1"/>
          </p:cNvSpPr>
          <p:nvPr>
            <p:ph idx="1"/>
          </p:nvPr>
        </p:nvSpPr>
        <p:spPr/>
        <p:txBody>
          <a:bodyPr/>
          <a:lstStyle/>
          <a:p>
            <a:r>
              <a:rPr lang="es-AR" dirty="0" err="1" smtClean="0"/>
              <a:t>Traditionally</a:t>
            </a:r>
            <a:r>
              <a:rPr lang="es-AR" dirty="0" smtClean="0"/>
              <a:t>, Python </a:t>
            </a:r>
            <a:r>
              <a:rPr lang="es-AR" dirty="0" err="1" smtClean="0"/>
              <a:t>treated</a:t>
            </a:r>
            <a:r>
              <a:rPr lang="es-AR" dirty="0" smtClean="0"/>
              <a:t> </a:t>
            </a:r>
            <a:r>
              <a:rPr lang="es-AR" dirty="0" err="1" smtClean="0"/>
              <a:t>built</a:t>
            </a:r>
            <a:r>
              <a:rPr lang="es-AR" dirty="0" smtClean="0"/>
              <a:t>-in </a:t>
            </a:r>
            <a:r>
              <a:rPr lang="es-AR" dirty="0" err="1" smtClean="0"/>
              <a:t>types</a:t>
            </a:r>
            <a:r>
              <a:rPr lang="es-AR" dirty="0" smtClean="0"/>
              <a:t> </a:t>
            </a:r>
            <a:r>
              <a:rPr lang="es-AR" dirty="0" err="1" smtClean="0"/>
              <a:t>differently</a:t>
            </a:r>
            <a:r>
              <a:rPr lang="es-AR" dirty="0" smtClean="0"/>
              <a:t> </a:t>
            </a:r>
            <a:r>
              <a:rPr lang="es-AR" dirty="0" err="1" smtClean="0"/>
              <a:t>from</a:t>
            </a:r>
            <a:r>
              <a:rPr lang="es-AR" dirty="0" smtClean="0"/>
              <a:t> </a:t>
            </a:r>
            <a:r>
              <a:rPr lang="es-AR" dirty="0" err="1" smtClean="0"/>
              <a:t>user</a:t>
            </a:r>
            <a:r>
              <a:rPr lang="es-AR" dirty="0" smtClean="0"/>
              <a:t> </a:t>
            </a:r>
            <a:r>
              <a:rPr lang="es-AR" dirty="0" err="1" smtClean="0"/>
              <a:t>defined</a:t>
            </a:r>
            <a:r>
              <a:rPr lang="es-AR" dirty="0" smtClean="0"/>
              <a:t> </a:t>
            </a:r>
            <a:r>
              <a:rPr lang="es-AR" dirty="0" err="1" smtClean="0"/>
              <a:t>classes</a:t>
            </a:r>
            <a:r>
              <a:rPr lang="es-AR" dirty="0" smtClean="0"/>
              <a:t>. Simple </a:t>
            </a:r>
            <a:r>
              <a:rPr lang="es-AR" dirty="0" err="1" smtClean="0"/>
              <a:t>features</a:t>
            </a:r>
            <a:r>
              <a:rPr lang="es-AR" dirty="0" smtClean="0"/>
              <a:t> </a:t>
            </a:r>
            <a:r>
              <a:rPr lang="es-AR" dirty="0" err="1" smtClean="0"/>
              <a:t>worked</a:t>
            </a:r>
            <a:r>
              <a:rPr lang="es-AR" dirty="0" smtClean="0"/>
              <a:t> </a:t>
            </a:r>
            <a:r>
              <a:rPr lang="es-AR" dirty="0" err="1" smtClean="0"/>
              <a:t>the</a:t>
            </a:r>
            <a:r>
              <a:rPr lang="es-AR" dirty="0" smtClean="0"/>
              <a:t> </a:t>
            </a:r>
            <a:r>
              <a:rPr lang="es-AR" dirty="0" err="1" smtClean="0"/>
              <a:t>same</a:t>
            </a:r>
            <a:r>
              <a:rPr lang="es-AR" dirty="0" smtClean="0"/>
              <a:t> </a:t>
            </a:r>
            <a:r>
              <a:rPr lang="es-AR" dirty="0" err="1" smtClean="0"/>
              <a:t>between</a:t>
            </a:r>
            <a:r>
              <a:rPr lang="es-AR" dirty="0" smtClean="0"/>
              <a:t> </a:t>
            </a:r>
            <a:r>
              <a:rPr lang="es-AR" dirty="0" err="1" smtClean="0"/>
              <a:t>the</a:t>
            </a:r>
            <a:r>
              <a:rPr lang="es-AR" dirty="0" smtClean="0"/>
              <a:t> </a:t>
            </a:r>
            <a:r>
              <a:rPr lang="es-AR" dirty="0" err="1" smtClean="0"/>
              <a:t>two</a:t>
            </a:r>
            <a:r>
              <a:rPr lang="es-AR" dirty="0" smtClean="0"/>
              <a:t>, </a:t>
            </a:r>
            <a:r>
              <a:rPr lang="es-AR" dirty="0" err="1" smtClean="0"/>
              <a:t>but</a:t>
            </a:r>
            <a:r>
              <a:rPr lang="es-AR" dirty="0" smtClean="0"/>
              <a:t> more </a:t>
            </a:r>
            <a:r>
              <a:rPr lang="es-AR" dirty="0" err="1" smtClean="0"/>
              <a:t>complex</a:t>
            </a:r>
            <a:r>
              <a:rPr lang="es-AR" dirty="0" smtClean="0"/>
              <a:t> </a:t>
            </a:r>
            <a:r>
              <a:rPr lang="es-AR" dirty="0" err="1" smtClean="0"/>
              <a:t>usage</a:t>
            </a:r>
            <a:r>
              <a:rPr lang="es-AR" dirty="0" smtClean="0"/>
              <a:t> </a:t>
            </a:r>
            <a:r>
              <a:rPr lang="es-AR" dirty="0" err="1" smtClean="0"/>
              <a:t>revealed</a:t>
            </a:r>
            <a:r>
              <a:rPr lang="es-AR" dirty="0" smtClean="0"/>
              <a:t> </a:t>
            </a:r>
            <a:r>
              <a:rPr lang="es-AR" dirty="0" err="1" smtClean="0"/>
              <a:t>subtle</a:t>
            </a:r>
            <a:r>
              <a:rPr lang="es-AR" dirty="0" smtClean="0"/>
              <a:t> </a:t>
            </a:r>
            <a:r>
              <a:rPr lang="es-AR" dirty="0" err="1" smtClean="0"/>
              <a:t>differences</a:t>
            </a:r>
            <a:r>
              <a:rPr lang="es-AR" dirty="0" smtClean="0"/>
              <a:t> </a:t>
            </a:r>
            <a:r>
              <a:rPr lang="es-AR" dirty="0" err="1" smtClean="0"/>
              <a:t>that</a:t>
            </a:r>
            <a:r>
              <a:rPr lang="es-AR" dirty="0" smtClean="0"/>
              <a:t> </a:t>
            </a:r>
            <a:r>
              <a:rPr lang="es-AR" dirty="0" err="1" smtClean="0"/>
              <a:t>could</a:t>
            </a:r>
            <a:r>
              <a:rPr lang="es-AR" dirty="0" smtClean="0"/>
              <a:t> be quite </a:t>
            </a:r>
            <a:r>
              <a:rPr lang="es-AR" dirty="0" err="1" smtClean="0"/>
              <a:t>difficult</a:t>
            </a:r>
            <a:r>
              <a:rPr lang="es-AR" dirty="0" smtClean="0"/>
              <a:t> to </a:t>
            </a:r>
            <a:r>
              <a:rPr lang="es-AR" dirty="0" err="1" smtClean="0"/>
              <a:t>track</a:t>
            </a:r>
            <a:r>
              <a:rPr lang="es-AR" dirty="0" smtClean="0"/>
              <a:t> </a:t>
            </a:r>
            <a:r>
              <a:rPr lang="es-AR" dirty="0" err="1" smtClean="0"/>
              <a:t>down</a:t>
            </a:r>
            <a:r>
              <a:rPr lang="es-AR" dirty="0" smtClean="0"/>
              <a:t>.</a:t>
            </a:r>
          </a:p>
          <a:p>
            <a:pPr marL="342900" indent="-342900">
              <a:buFont typeface="Arial" panose="020B0604020202020204" pitchFamily="34" charset="0"/>
              <a:buChar char="•"/>
            </a:pPr>
            <a:r>
              <a:rPr lang="es-AR" dirty="0" err="1" smtClean="0"/>
              <a:t>Classes</a:t>
            </a:r>
            <a:r>
              <a:rPr lang="es-AR" dirty="0" smtClean="0"/>
              <a:t> </a:t>
            </a:r>
            <a:r>
              <a:rPr lang="es-AR" dirty="0" err="1" smtClean="0"/>
              <a:t>could</a:t>
            </a:r>
            <a:r>
              <a:rPr lang="es-AR" dirty="0" smtClean="0"/>
              <a:t> be </a:t>
            </a:r>
            <a:r>
              <a:rPr lang="es-AR" dirty="0" err="1" smtClean="0"/>
              <a:t>makerd</a:t>
            </a:r>
            <a:r>
              <a:rPr lang="es-AR" dirty="0" smtClean="0"/>
              <a:t> as new-</a:t>
            </a:r>
            <a:r>
              <a:rPr lang="es-AR" dirty="0" err="1" smtClean="0"/>
              <a:t>style</a:t>
            </a:r>
            <a:r>
              <a:rPr lang="es-AR" dirty="0" smtClean="0"/>
              <a:t> </a:t>
            </a:r>
            <a:r>
              <a:rPr lang="es-AR" dirty="0" err="1" smtClean="0"/>
              <a:t>by</a:t>
            </a:r>
            <a:r>
              <a:rPr lang="es-AR" dirty="0" smtClean="0"/>
              <a:t> </a:t>
            </a:r>
            <a:r>
              <a:rPr lang="es-AR" dirty="0" err="1" smtClean="0"/>
              <a:t>inheriting</a:t>
            </a:r>
            <a:r>
              <a:rPr lang="es-AR" dirty="0" smtClean="0"/>
              <a:t> </a:t>
            </a:r>
            <a:r>
              <a:rPr lang="es-AR" dirty="0" err="1" smtClean="0"/>
              <a:t>from</a:t>
            </a:r>
            <a:r>
              <a:rPr lang="es-AR" dirty="0" smtClean="0"/>
              <a:t> </a:t>
            </a:r>
            <a:r>
              <a:rPr lang="es-AR" dirty="0" err="1" smtClean="0"/>
              <a:t>the</a:t>
            </a:r>
            <a:r>
              <a:rPr lang="es-AR" dirty="0" smtClean="0"/>
              <a:t> </a:t>
            </a:r>
            <a:r>
              <a:rPr lang="es-AR" dirty="0" err="1" smtClean="0"/>
              <a:t>built</a:t>
            </a:r>
            <a:r>
              <a:rPr lang="es-AR" dirty="0" smtClean="0"/>
              <a:t>-in</a:t>
            </a:r>
            <a:r>
              <a:rPr lang="es-AR" b="0" dirty="0"/>
              <a:t> </a:t>
            </a:r>
            <a:r>
              <a:rPr lang="es-AR" i="1" u="sng" dirty="0" err="1" smtClean="0"/>
              <a:t>object</a:t>
            </a:r>
            <a:endParaRPr lang="es-AR" i="1" u="sng" dirty="0" smtClean="0"/>
          </a:p>
          <a:p>
            <a:endParaRPr lang="es-AR" dirty="0" smtClean="0"/>
          </a:p>
          <a:p>
            <a:pPr marL="342900" indent="-342900">
              <a:buFont typeface="Arial" panose="020B0604020202020204" pitchFamily="34" charset="0"/>
              <a:buChar char="•"/>
            </a:pPr>
            <a:endParaRPr lang="es-AR" dirty="0" smtClean="0"/>
          </a:p>
        </p:txBody>
      </p:sp>
    </p:spTree>
    <p:extLst>
      <p:ext uri="{BB962C8B-B14F-4D97-AF65-F5344CB8AC3E}">
        <p14:creationId xmlns:p14="http://schemas.microsoft.com/office/powerpoint/2010/main" val="4841347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Set </a:t>
            </a:r>
            <a:r>
              <a:rPr lang="es-AR" dirty="0" err="1" smtClean="0"/>
              <a:t>Operations</a:t>
            </a:r>
            <a:endParaRPr lang="es-AR" dirty="0"/>
          </a:p>
        </p:txBody>
      </p:sp>
      <p:sp>
        <p:nvSpPr>
          <p:cNvPr id="3" name="2 Marcador de contenido"/>
          <p:cNvSpPr>
            <a:spLocks noGrp="1"/>
          </p:cNvSpPr>
          <p:nvPr>
            <p:ph idx="1"/>
          </p:nvPr>
        </p:nvSpPr>
        <p:spPr/>
        <p:txBody>
          <a:bodyPr/>
          <a:lstStyle/>
          <a:p>
            <a:r>
              <a:rPr lang="en-US" dirty="0" smtClean="0"/>
              <a:t>The set </a:t>
            </a:r>
            <a:r>
              <a:rPr lang="en-US" dirty="0"/>
              <a:t>module provides classes for constructing and manipulating </a:t>
            </a:r>
            <a:r>
              <a:rPr lang="en-US" i="1" u="sng" dirty="0"/>
              <a:t>unordered</a:t>
            </a:r>
            <a:r>
              <a:rPr lang="en-US" dirty="0"/>
              <a:t> collections of </a:t>
            </a:r>
            <a:r>
              <a:rPr lang="en-US" i="1" u="sng" dirty="0"/>
              <a:t>unique</a:t>
            </a:r>
            <a:r>
              <a:rPr lang="en-US" dirty="0"/>
              <a:t> elements.</a:t>
            </a:r>
            <a:endParaRPr lang="es-AR" dirty="0" smtClean="0"/>
          </a:p>
          <a:p>
            <a:pPr marL="342900" indent="-342900">
              <a:buFont typeface="Arial" panose="020B0604020202020204" pitchFamily="34" charset="0"/>
              <a:buChar char="•"/>
            </a:pPr>
            <a:r>
              <a:rPr lang="es-AR" dirty="0" err="1" smtClean="0"/>
              <a:t>Common</a:t>
            </a:r>
            <a:r>
              <a:rPr lang="es-AR" dirty="0" smtClean="0"/>
              <a:t> </a:t>
            </a:r>
            <a:r>
              <a:rPr lang="es-AR" dirty="0" err="1" smtClean="0"/>
              <a:t>Operations</a:t>
            </a:r>
            <a:r>
              <a:rPr lang="es-AR" dirty="0" smtClean="0"/>
              <a:t>:</a:t>
            </a:r>
            <a:endParaRPr lang="es-AR" dirty="0"/>
          </a:p>
          <a:p>
            <a:pPr marL="800100" lvl="1" indent="-342900"/>
            <a:r>
              <a:rPr lang="es-AR" dirty="0" err="1" smtClean="0"/>
              <a:t>Union</a:t>
            </a:r>
            <a:endParaRPr lang="es-AR" dirty="0" smtClean="0"/>
          </a:p>
          <a:p>
            <a:pPr marL="800100" lvl="1" indent="-342900"/>
            <a:r>
              <a:rPr lang="es-AR" dirty="0" err="1" smtClean="0"/>
              <a:t>Intersection</a:t>
            </a:r>
            <a:endParaRPr lang="es-AR" dirty="0" smtClean="0"/>
          </a:p>
          <a:p>
            <a:pPr marL="800100" lvl="1" indent="-342900"/>
            <a:r>
              <a:rPr lang="es-AR" dirty="0" err="1" smtClean="0"/>
              <a:t>Difference</a:t>
            </a:r>
            <a:endParaRPr lang="es-AR" dirty="0" smtClean="0"/>
          </a:p>
          <a:p>
            <a:pPr marL="800100" lvl="1" indent="-342900"/>
            <a:r>
              <a:rPr lang="es-AR" dirty="0" smtClean="0"/>
              <a:t>XOR</a:t>
            </a:r>
          </a:p>
          <a:p>
            <a:pPr marL="800100" lvl="1" indent="-342900"/>
            <a:r>
              <a:rPr lang="es-AR" dirty="0" err="1" smtClean="0"/>
              <a:t>Cartessian</a:t>
            </a:r>
            <a:r>
              <a:rPr lang="es-AR" dirty="0" smtClean="0"/>
              <a:t> </a:t>
            </a:r>
            <a:r>
              <a:rPr lang="es-AR" dirty="0" err="1" smtClean="0"/>
              <a:t>Product</a:t>
            </a:r>
            <a:endParaRPr lang="es-AR" dirty="0" smtClean="0"/>
          </a:p>
          <a:p>
            <a:endParaRPr lang="es-AR" dirty="0" smtClean="0"/>
          </a:p>
        </p:txBody>
      </p:sp>
    </p:spTree>
    <p:extLst>
      <p:ext uri="{BB962C8B-B14F-4D97-AF65-F5344CB8AC3E}">
        <p14:creationId xmlns:p14="http://schemas.microsoft.com/office/powerpoint/2010/main" val="155452245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Types</a:t>
            </a:r>
            <a:r>
              <a:rPr lang="es-AR" dirty="0" smtClean="0"/>
              <a:t>, </a:t>
            </a:r>
            <a:r>
              <a:rPr lang="es-AR" dirty="0" err="1" smtClean="0"/>
              <a:t>Classes</a:t>
            </a:r>
            <a:r>
              <a:rPr lang="es-AR" dirty="0" smtClean="0"/>
              <a:t>, </a:t>
            </a:r>
            <a:r>
              <a:rPr lang="es-AR" dirty="0" err="1" smtClean="0"/>
              <a:t>objects</a:t>
            </a:r>
            <a:endParaRPr lang="es-AR" dirty="0"/>
          </a:p>
        </p:txBody>
      </p:sp>
      <p:sp>
        <p:nvSpPr>
          <p:cNvPr id="3" name="2 Marcador de contenido"/>
          <p:cNvSpPr>
            <a:spLocks noGrp="1"/>
          </p:cNvSpPr>
          <p:nvPr>
            <p:ph idx="1"/>
          </p:nvPr>
        </p:nvSpPr>
        <p:spPr/>
        <p:txBody>
          <a:bodyPr/>
          <a:lstStyle/>
          <a:p>
            <a:pPr marL="457200" indent="-457200">
              <a:buFont typeface="+mj-lt"/>
              <a:buAutoNum type="arabicPeriod"/>
            </a:pPr>
            <a:r>
              <a:rPr lang="es-AR" dirty="0" err="1" smtClean="0"/>
              <a:t>Everything</a:t>
            </a:r>
            <a:r>
              <a:rPr lang="es-AR" dirty="0" smtClean="0"/>
              <a:t> </a:t>
            </a:r>
            <a:r>
              <a:rPr lang="es-AR" dirty="0" err="1" smtClean="0"/>
              <a:t>is</a:t>
            </a:r>
            <a:r>
              <a:rPr lang="es-AR" dirty="0" smtClean="0"/>
              <a:t> </a:t>
            </a:r>
            <a:r>
              <a:rPr lang="es-AR" dirty="0" err="1" smtClean="0"/>
              <a:t>an</a:t>
            </a:r>
            <a:r>
              <a:rPr lang="es-AR" dirty="0" smtClean="0"/>
              <a:t> </a:t>
            </a:r>
            <a:r>
              <a:rPr lang="es-AR" dirty="0" err="1" smtClean="0"/>
              <a:t>object</a:t>
            </a:r>
            <a:endParaRPr lang="es-AR" dirty="0" smtClean="0"/>
          </a:p>
          <a:p>
            <a:pPr marL="914400" lvl="1" indent="-457200"/>
            <a:r>
              <a:rPr lang="es-AR" dirty="0" err="1" smtClean="0"/>
              <a:t>Any</a:t>
            </a:r>
            <a:r>
              <a:rPr lang="es-AR" dirty="0" smtClean="0"/>
              <a:t> </a:t>
            </a:r>
            <a:r>
              <a:rPr lang="es-AR" dirty="0" err="1" smtClean="0"/>
              <a:t>classes</a:t>
            </a:r>
            <a:r>
              <a:rPr lang="es-AR" dirty="0" smtClean="0"/>
              <a:t> </a:t>
            </a:r>
            <a:r>
              <a:rPr lang="es-AR" dirty="0" err="1" smtClean="0"/>
              <a:t>that</a:t>
            </a:r>
            <a:r>
              <a:rPr lang="es-AR" dirty="0" smtClean="0"/>
              <a:t> </a:t>
            </a:r>
            <a:r>
              <a:rPr lang="es-AR" dirty="0" err="1" smtClean="0"/>
              <a:t>we</a:t>
            </a:r>
            <a:r>
              <a:rPr lang="es-AR" dirty="0" smtClean="0"/>
              <a:t> define are </a:t>
            </a:r>
            <a:r>
              <a:rPr lang="es-AR" dirty="0" err="1" smtClean="0"/>
              <a:t>objects</a:t>
            </a:r>
            <a:r>
              <a:rPr lang="es-AR" dirty="0" smtClean="0"/>
              <a:t>.</a:t>
            </a:r>
          </a:p>
          <a:p>
            <a:pPr marL="914400" lvl="1" indent="-457200"/>
            <a:r>
              <a:rPr lang="es-AR" dirty="0" err="1" smtClean="0"/>
              <a:t>Instances</a:t>
            </a:r>
            <a:r>
              <a:rPr lang="es-AR" dirty="0" smtClean="0"/>
              <a:t> of </a:t>
            </a:r>
            <a:r>
              <a:rPr lang="es-AR" dirty="0" err="1" smtClean="0"/>
              <a:t>those</a:t>
            </a:r>
            <a:r>
              <a:rPr lang="es-AR" dirty="0" smtClean="0"/>
              <a:t> </a:t>
            </a:r>
            <a:r>
              <a:rPr lang="es-AR" dirty="0" err="1" smtClean="0"/>
              <a:t>classes</a:t>
            </a:r>
            <a:r>
              <a:rPr lang="es-AR" dirty="0" smtClean="0"/>
              <a:t> are </a:t>
            </a:r>
            <a:r>
              <a:rPr lang="es-AR" dirty="0" err="1" smtClean="0"/>
              <a:t>objects</a:t>
            </a:r>
            <a:r>
              <a:rPr lang="es-AR" dirty="0" smtClean="0"/>
              <a:t> as </a:t>
            </a:r>
            <a:r>
              <a:rPr lang="es-AR" dirty="0" err="1" smtClean="0"/>
              <a:t>well</a:t>
            </a:r>
            <a:endParaRPr lang="es-AR" dirty="0" smtClean="0"/>
          </a:p>
          <a:p>
            <a:pPr marL="914400" lvl="1" indent="-457200"/>
            <a:r>
              <a:rPr lang="es-AR" dirty="0" err="1" smtClean="0"/>
              <a:t>Numbers</a:t>
            </a:r>
            <a:r>
              <a:rPr lang="es-AR" dirty="0" smtClean="0"/>
              <a:t>, </a:t>
            </a:r>
            <a:r>
              <a:rPr lang="es-AR" dirty="0" err="1" smtClean="0"/>
              <a:t>strings</a:t>
            </a:r>
            <a:r>
              <a:rPr lang="es-AR" dirty="0" smtClean="0"/>
              <a:t> and </a:t>
            </a:r>
            <a:r>
              <a:rPr lang="es-AR" dirty="0" err="1" smtClean="0"/>
              <a:t>even</a:t>
            </a:r>
            <a:r>
              <a:rPr lang="es-AR" dirty="0" smtClean="0"/>
              <a:t> </a:t>
            </a:r>
            <a:r>
              <a:rPr lang="es-AR" dirty="0" err="1" smtClean="0"/>
              <a:t>functions</a:t>
            </a:r>
            <a:r>
              <a:rPr lang="es-AR" dirty="0" smtClean="0"/>
              <a:t> are </a:t>
            </a:r>
            <a:r>
              <a:rPr lang="es-AR" dirty="0" err="1" smtClean="0"/>
              <a:t>objects</a:t>
            </a:r>
            <a:r>
              <a:rPr lang="es-AR" dirty="0" smtClean="0"/>
              <a:t>.</a:t>
            </a:r>
          </a:p>
          <a:p>
            <a:pPr marL="457200" indent="-457200">
              <a:buFont typeface="+mj-lt"/>
              <a:buAutoNum type="arabicPeriod"/>
            </a:pPr>
            <a:r>
              <a:rPr lang="es-AR" dirty="0" err="1" smtClean="0"/>
              <a:t>class</a:t>
            </a:r>
            <a:r>
              <a:rPr lang="es-AR" dirty="0" smtClean="0"/>
              <a:t> = </a:t>
            </a:r>
            <a:r>
              <a:rPr lang="es-AR" dirty="0" err="1" smtClean="0"/>
              <a:t>type</a:t>
            </a:r>
            <a:r>
              <a:rPr lang="es-AR" dirty="0" smtClean="0"/>
              <a:t> &lt;–&gt; </a:t>
            </a:r>
            <a:r>
              <a:rPr lang="es-AR" dirty="0" err="1" smtClean="0"/>
              <a:t>type</a:t>
            </a:r>
            <a:r>
              <a:rPr lang="es-AR" dirty="0" smtClean="0"/>
              <a:t> = </a:t>
            </a:r>
            <a:r>
              <a:rPr lang="es-AR" dirty="0" err="1" smtClean="0"/>
              <a:t>class</a:t>
            </a:r>
            <a:endParaRPr lang="es-AR" dirty="0" smtClean="0"/>
          </a:p>
          <a:p>
            <a:pPr marL="457200" indent="-457200">
              <a:buFont typeface="+mj-lt"/>
              <a:buAutoNum type="arabicPeriod"/>
            </a:pPr>
            <a:r>
              <a:rPr lang="es-AR" dirty="0" err="1"/>
              <a:t>There</a:t>
            </a:r>
            <a:r>
              <a:rPr lang="es-AR" dirty="0"/>
              <a:t> are </a:t>
            </a:r>
            <a:r>
              <a:rPr lang="es-AR" dirty="0" err="1"/>
              <a:t>Type</a:t>
            </a:r>
            <a:r>
              <a:rPr lang="es-AR" dirty="0"/>
              <a:t> </a:t>
            </a:r>
            <a:r>
              <a:rPr lang="es-AR" dirty="0" err="1"/>
              <a:t>objects</a:t>
            </a:r>
            <a:r>
              <a:rPr lang="es-AR" dirty="0"/>
              <a:t> and Non-</a:t>
            </a:r>
            <a:r>
              <a:rPr lang="es-AR" dirty="0" err="1"/>
              <a:t>Type</a:t>
            </a:r>
            <a:r>
              <a:rPr lang="es-AR" dirty="0"/>
              <a:t> </a:t>
            </a:r>
            <a:r>
              <a:rPr lang="es-AR" dirty="0" err="1" smtClean="0"/>
              <a:t>objects</a:t>
            </a:r>
            <a:endParaRPr lang="es-AR" dirty="0" smtClean="0"/>
          </a:p>
          <a:p>
            <a:pPr marL="914400" lvl="1" indent="-457200"/>
            <a:r>
              <a:rPr lang="es-AR" dirty="0" err="1" smtClean="0"/>
              <a:t>Type</a:t>
            </a:r>
            <a:r>
              <a:rPr lang="es-AR" dirty="0" smtClean="0"/>
              <a:t> </a:t>
            </a:r>
            <a:r>
              <a:rPr lang="es-AR" dirty="0" err="1" smtClean="0"/>
              <a:t>objects</a:t>
            </a:r>
            <a:r>
              <a:rPr lang="es-AR" dirty="0" smtClean="0"/>
              <a:t> are </a:t>
            </a:r>
            <a:r>
              <a:rPr lang="es-AR" dirty="0" err="1" smtClean="0"/>
              <a:t>those</a:t>
            </a:r>
            <a:r>
              <a:rPr lang="es-AR" dirty="0" smtClean="0"/>
              <a:t> </a:t>
            </a:r>
            <a:r>
              <a:rPr lang="es-AR" dirty="0" err="1" smtClean="0"/>
              <a:t>from</a:t>
            </a:r>
            <a:r>
              <a:rPr lang="es-AR" dirty="0" smtClean="0"/>
              <a:t> </a:t>
            </a:r>
            <a:r>
              <a:rPr lang="es-AR" dirty="0" err="1" smtClean="0"/>
              <a:t>which</a:t>
            </a:r>
            <a:r>
              <a:rPr lang="es-AR" dirty="0" smtClean="0"/>
              <a:t> </a:t>
            </a:r>
            <a:r>
              <a:rPr lang="es-AR" dirty="0" err="1" smtClean="0"/>
              <a:t>we</a:t>
            </a:r>
            <a:r>
              <a:rPr lang="es-AR" dirty="0" smtClean="0"/>
              <a:t> can </a:t>
            </a:r>
            <a:r>
              <a:rPr lang="es-AR" dirty="0" err="1" smtClean="0"/>
              <a:t>get</a:t>
            </a:r>
            <a:r>
              <a:rPr lang="es-AR" dirty="0" smtClean="0"/>
              <a:t> </a:t>
            </a:r>
            <a:r>
              <a:rPr lang="es-AR" dirty="0" err="1" smtClean="0"/>
              <a:t>an</a:t>
            </a:r>
            <a:r>
              <a:rPr lang="es-AR" dirty="0" smtClean="0"/>
              <a:t> </a:t>
            </a:r>
            <a:r>
              <a:rPr lang="es-AR" dirty="0" err="1" smtClean="0"/>
              <a:t>instance</a:t>
            </a:r>
            <a:r>
              <a:rPr lang="es-AR" dirty="0" smtClean="0"/>
              <a:t>. </a:t>
            </a:r>
            <a:r>
              <a:rPr lang="es-AR" dirty="0" err="1" smtClean="0"/>
              <a:t>They</a:t>
            </a:r>
            <a:r>
              <a:rPr lang="es-AR" dirty="0" smtClean="0"/>
              <a:t> can </a:t>
            </a:r>
            <a:r>
              <a:rPr lang="es-AR" dirty="0" err="1" smtClean="0"/>
              <a:t>also</a:t>
            </a:r>
            <a:r>
              <a:rPr lang="es-AR" dirty="0" smtClean="0"/>
              <a:t> be </a:t>
            </a:r>
            <a:r>
              <a:rPr lang="es-AR" dirty="0" err="1" smtClean="0"/>
              <a:t>subclassed</a:t>
            </a:r>
            <a:r>
              <a:rPr lang="es-AR" dirty="0" smtClean="0"/>
              <a:t>.</a:t>
            </a:r>
          </a:p>
          <a:p>
            <a:pPr marL="914400" lvl="1" indent="-457200"/>
            <a:r>
              <a:rPr lang="es-AR" dirty="0" smtClean="0"/>
              <a:t>Non-</a:t>
            </a:r>
            <a:r>
              <a:rPr lang="es-AR" dirty="0" err="1" smtClean="0"/>
              <a:t>Type</a:t>
            </a:r>
            <a:r>
              <a:rPr lang="es-AR" dirty="0" smtClean="0"/>
              <a:t> </a:t>
            </a:r>
            <a:r>
              <a:rPr lang="es-AR" dirty="0" err="1" smtClean="0"/>
              <a:t>objects</a:t>
            </a:r>
            <a:r>
              <a:rPr lang="es-AR" dirty="0" smtClean="0"/>
              <a:t> </a:t>
            </a:r>
            <a:r>
              <a:rPr lang="es-AR" dirty="0" err="1" smtClean="0"/>
              <a:t>correspond</a:t>
            </a:r>
            <a:r>
              <a:rPr lang="es-AR" dirty="0" smtClean="0"/>
              <a:t> to  </a:t>
            </a:r>
            <a:r>
              <a:rPr lang="es-AR" i="1" dirty="0" smtClean="0"/>
              <a:t>concrete</a:t>
            </a:r>
            <a:r>
              <a:rPr lang="es-AR" dirty="0" smtClean="0"/>
              <a:t> </a:t>
            </a:r>
            <a:r>
              <a:rPr lang="es-AR" dirty="0" err="1" smtClean="0"/>
              <a:t>instances</a:t>
            </a:r>
            <a:r>
              <a:rPr lang="es-AR" dirty="0" smtClean="0"/>
              <a:t>. </a:t>
            </a:r>
            <a:r>
              <a:rPr lang="es-AR" dirty="0" err="1" smtClean="0"/>
              <a:t>We</a:t>
            </a:r>
            <a:r>
              <a:rPr lang="es-AR" dirty="0" smtClean="0"/>
              <a:t> </a:t>
            </a:r>
            <a:r>
              <a:rPr lang="es-AR" dirty="0" err="1" smtClean="0"/>
              <a:t>cannot</a:t>
            </a:r>
            <a:r>
              <a:rPr lang="es-AR" dirty="0" smtClean="0"/>
              <a:t> </a:t>
            </a:r>
            <a:r>
              <a:rPr lang="es-AR" dirty="0" err="1" smtClean="0"/>
              <a:t>create</a:t>
            </a:r>
            <a:r>
              <a:rPr lang="es-AR" dirty="0" smtClean="0"/>
              <a:t> </a:t>
            </a:r>
            <a:r>
              <a:rPr lang="es-AR" dirty="0" err="1" smtClean="0"/>
              <a:t>an</a:t>
            </a:r>
            <a:r>
              <a:rPr lang="es-AR" dirty="0" smtClean="0"/>
              <a:t> </a:t>
            </a:r>
            <a:r>
              <a:rPr lang="es-AR" dirty="0" err="1" smtClean="0"/>
              <a:t>instance</a:t>
            </a:r>
            <a:r>
              <a:rPr lang="es-AR" dirty="0" smtClean="0"/>
              <a:t> </a:t>
            </a:r>
            <a:r>
              <a:rPr lang="es-AR" dirty="0" err="1" smtClean="0"/>
              <a:t>from</a:t>
            </a:r>
            <a:r>
              <a:rPr lang="es-AR" dirty="0" smtClean="0"/>
              <a:t> </a:t>
            </a:r>
            <a:r>
              <a:rPr lang="es-AR" dirty="0" err="1" smtClean="0"/>
              <a:t>them</a:t>
            </a:r>
            <a:r>
              <a:rPr lang="es-AR" dirty="0" smtClean="0"/>
              <a:t>, and </a:t>
            </a:r>
            <a:r>
              <a:rPr lang="es-AR" dirty="0" err="1" smtClean="0"/>
              <a:t>they</a:t>
            </a:r>
            <a:r>
              <a:rPr lang="es-AR" dirty="0" smtClean="0"/>
              <a:t> </a:t>
            </a:r>
            <a:r>
              <a:rPr lang="es-AR" dirty="0" err="1" smtClean="0"/>
              <a:t>cannot</a:t>
            </a:r>
            <a:r>
              <a:rPr lang="es-AR" dirty="0" smtClean="0"/>
              <a:t> be </a:t>
            </a:r>
            <a:r>
              <a:rPr lang="es-AR" dirty="0" err="1" smtClean="0"/>
              <a:t>subclassed</a:t>
            </a:r>
            <a:r>
              <a:rPr lang="es-AR" dirty="0" smtClean="0"/>
              <a:t> </a:t>
            </a:r>
            <a:r>
              <a:rPr lang="es-AR" dirty="0" err="1" smtClean="0"/>
              <a:t>either</a:t>
            </a:r>
            <a:r>
              <a:rPr lang="es-AR" dirty="0" smtClean="0"/>
              <a:t>. (</a:t>
            </a:r>
            <a:r>
              <a:rPr lang="es-AR" dirty="0" err="1" smtClean="0"/>
              <a:t>We</a:t>
            </a:r>
            <a:r>
              <a:rPr lang="es-AR" dirty="0" smtClean="0"/>
              <a:t> </a:t>
            </a:r>
            <a:r>
              <a:rPr lang="es-AR" dirty="0" err="1" smtClean="0"/>
              <a:t>can’t</a:t>
            </a:r>
            <a:r>
              <a:rPr lang="es-AR" dirty="0" smtClean="0"/>
              <a:t> </a:t>
            </a:r>
            <a:r>
              <a:rPr lang="es-AR" dirty="0" err="1" smtClean="0"/>
              <a:t>create</a:t>
            </a:r>
            <a:r>
              <a:rPr lang="es-AR" dirty="0" smtClean="0"/>
              <a:t> </a:t>
            </a:r>
            <a:r>
              <a:rPr lang="es-AR" dirty="0" err="1" smtClean="0"/>
              <a:t>an</a:t>
            </a:r>
            <a:r>
              <a:rPr lang="es-AR" dirty="0" smtClean="0"/>
              <a:t> </a:t>
            </a:r>
            <a:r>
              <a:rPr lang="es-AR" dirty="0" err="1" smtClean="0"/>
              <a:t>instance</a:t>
            </a:r>
            <a:r>
              <a:rPr lang="es-AR" dirty="0" smtClean="0"/>
              <a:t> </a:t>
            </a:r>
            <a:r>
              <a:rPr lang="es-AR" dirty="0" err="1" smtClean="0"/>
              <a:t>from</a:t>
            </a:r>
            <a:r>
              <a:rPr lang="es-AR" dirty="0" smtClean="0"/>
              <a:t> a 2)</a:t>
            </a:r>
          </a:p>
          <a:p>
            <a:pPr marL="457200" indent="-457200">
              <a:buFont typeface="+mj-lt"/>
              <a:buAutoNum type="arabicPeriod"/>
            </a:pPr>
            <a:endParaRPr lang="es-AR" dirty="0" smtClean="0"/>
          </a:p>
          <a:p>
            <a:endParaRPr lang="es-AR" dirty="0"/>
          </a:p>
        </p:txBody>
      </p:sp>
    </p:spTree>
    <p:extLst>
      <p:ext uri="{BB962C8B-B14F-4D97-AF65-F5344CB8AC3E}">
        <p14:creationId xmlns:p14="http://schemas.microsoft.com/office/powerpoint/2010/main" val="94286753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Types</a:t>
            </a:r>
            <a:r>
              <a:rPr lang="es-AR" dirty="0" smtClean="0"/>
              <a:t>, </a:t>
            </a:r>
            <a:r>
              <a:rPr lang="es-AR" dirty="0" err="1" smtClean="0"/>
              <a:t>Classes</a:t>
            </a:r>
            <a:r>
              <a:rPr lang="es-AR" dirty="0" smtClean="0"/>
              <a:t>, </a:t>
            </a:r>
            <a:r>
              <a:rPr lang="es-AR" dirty="0" err="1" smtClean="0"/>
              <a:t>Objects</a:t>
            </a:r>
            <a:endParaRPr lang="es-AR" dirty="0"/>
          </a:p>
        </p:txBody>
      </p:sp>
      <p:sp>
        <p:nvSpPr>
          <p:cNvPr id="4" name="3 Marcador de contenido"/>
          <p:cNvSpPr>
            <a:spLocks noGrp="1"/>
          </p:cNvSpPr>
          <p:nvPr>
            <p:ph idx="1"/>
          </p:nvPr>
        </p:nvSpPr>
        <p:spPr/>
        <p:txBody>
          <a:bodyPr>
            <a:normAutofit/>
          </a:bodyPr>
          <a:lstStyle/>
          <a:p>
            <a:endParaRPr lang="es-AR" dirty="0" smtClean="0"/>
          </a:p>
          <a:p>
            <a:endParaRPr lang="es-AR" dirty="0"/>
          </a:p>
          <a:p>
            <a:endParaRPr lang="es-AR" dirty="0" smtClean="0"/>
          </a:p>
          <a:p>
            <a:endParaRPr lang="es-AR" dirty="0" smtClean="0"/>
          </a:p>
          <a:p>
            <a:endParaRPr lang="es-AR" dirty="0"/>
          </a:p>
          <a:p>
            <a:pPr marL="342900" indent="-342900">
              <a:buFont typeface="Arial" panose="020B0604020202020204" pitchFamily="34" charset="0"/>
              <a:buChar char="•"/>
            </a:pPr>
            <a:r>
              <a:rPr lang="es-AR" dirty="0" smtClean="0"/>
              <a:t>&lt;</a:t>
            </a:r>
            <a:r>
              <a:rPr lang="es-AR" dirty="0" err="1" smtClean="0"/>
              <a:t>type</a:t>
            </a:r>
            <a:r>
              <a:rPr lang="es-AR" dirty="0" smtClean="0"/>
              <a:t>&gt; ‘</a:t>
            </a:r>
            <a:r>
              <a:rPr lang="es-AR" dirty="0" err="1" smtClean="0"/>
              <a:t>object</a:t>
            </a:r>
            <a:r>
              <a:rPr lang="es-AR" dirty="0" smtClean="0"/>
              <a:t>’&gt; </a:t>
            </a:r>
            <a:r>
              <a:rPr lang="es-AR" dirty="0" err="1" smtClean="0"/>
              <a:t>is</a:t>
            </a:r>
            <a:r>
              <a:rPr lang="es-AR" dirty="0" smtClean="0"/>
              <a:t> </a:t>
            </a:r>
            <a:r>
              <a:rPr lang="es-AR" dirty="0" err="1" smtClean="0"/>
              <a:t>an</a:t>
            </a:r>
            <a:r>
              <a:rPr lang="es-AR" dirty="0" smtClean="0"/>
              <a:t> </a:t>
            </a:r>
            <a:r>
              <a:rPr lang="es-AR" dirty="0" err="1" smtClean="0"/>
              <a:t>instance</a:t>
            </a:r>
            <a:r>
              <a:rPr lang="es-AR" dirty="0" smtClean="0"/>
              <a:t> of &lt;</a:t>
            </a:r>
            <a:r>
              <a:rPr lang="es-AR" dirty="0" err="1" smtClean="0"/>
              <a:t>type</a:t>
            </a:r>
            <a:r>
              <a:rPr lang="es-AR" dirty="0" smtClean="0"/>
              <a:t> ‘</a:t>
            </a:r>
            <a:r>
              <a:rPr lang="es-AR" dirty="0" err="1" smtClean="0"/>
              <a:t>type</a:t>
            </a:r>
            <a:r>
              <a:rPr lang="es-AR" dirty="0" smtClean="0"/>
              <a:t>’&gt;</a:t>
            </a:r>
          </a:p>
          <a:p>
            <a:pPr marL="342900" indent="-342900">
              <a:buFont typeface="Arial" panose="020B0604020202020204" pitchFamily="34" charset="0"/>
              <a:buChar char="•"/>
            </a:pPr>
            <a:r>
              <a:rPr lang="es-AR" dirty="0" smtClean="0"/>
              <a:t>&lt;</a:t>
            </a:r>
            <a:r>
              <a:rPr lang="es-AR" dirty="0" err="1" smtClean="0"/>
              <a:t>type</a:t>
            </a:r>
            <a:r>
              <a:rPr lang="es-AR" dirty="0" smtClean="0"/>
              <a:t> ‘</a:t>
            </a:r>
            <a:r>
              <a:rPr lang="es-AR" dirty="0" err="1" smtClean="0"/>
              <a:t>object</a:t>
            </a:r>
            <a:r>
              <a:rPr lang="es-AR" dirty="0" smtClean="0"/>
              <a:t>’&gt; </a:t>
            </a:r>
            <a:r>
              <a:rPr lang="es-AR" dirty="0" err="1" smtClean="0"/>
              <a:t>is</a:t>
            </a:r>
            <a:r>
              <a:rPr lang="es-AR" dirty="0" smtClean="0"/>
              <a:t> a </a:t>
            </a:r>
            <a:r>
              <a:rPr lang="es-AR" dirty="0" err="1" smtClean="0"/>
              <a:t>subclass</a:t>
            </a:r>
            <a:r>
              <a:rPr lang="es-AR" dirty="0" smtClean="0"/>
              <a:t> of no </a:t>
            </a:r>
            <a:r>
              <a:rPr lang="es-AR" dirty="0" err="1" smtClean="0"/>
              <a:t>object</a:t>
            </a:r>
            <a:endParaRPr lang="es-AR" dirty="0" smtClean="0"/>
          </a:p>
          <a:p>
            <a:pPr marL="342900" indent="-342900">
              <a:buFont typeface="Arial" panose="020B0604020202020204" pitchFamily="34" charset="0"/>
              <a:buChar char="•"/>
            </a:pPr>
            <a:r>
              <a:rPr lang="es-AR" dirty="0" smtClean="0"/>
              <a:t>&lt;</a:t>
            </a:r>
            <a:r>
              <a:rPr lang="es-AR" dirty="0" err="1" smtClean="0"/>
              <a:t>type</a:t>
            </a:r>
            <a:r>
              <a:rPr lang="es-AR" dirty="0" smtClean="0"/>
              <a:t> ‘</a:t>
            </a:r>
            <a:r>
              <a:rPr lang="es-AR" dirty="0" err="1" smtClean="0"/>
              <a:t>type</a:t>
            </a:r>
            <a:r>
              <a:rPr lang="es-AR" dirty="0" smtClean="0"/>
              <a:t>’&gt; </a:t>
            </a:r>
            <a:r>
              <a:rPr lang="es-AR" dirty="0" err="1" smtClean="0"/>
              <a:t>is</a:t>
            </a:r>
            <a:r>
              <a:rPr lang="es-AR" dirty="0" smtClean="0"/>
              <a:t> </a:t>
            </a:r>
            <a:r>
              <a:rPr lang="es-AR" dirty="0" err="1" smtClean="0"/>
              <a:t>an</a:t>
            </a:r>
            <a:r>
              <a:rPr lang="es-AR" dirty="0" smtClean="0"/>
              <a:t> </a:t>
            </a:r>
            <a:r>
              <a:rPr lang="es-AR" dirty="0" err="1" smtClean="0"/>
              <a:t>instance</a:t>
            </a:r>
            <a:r>
              <a:rPr lang="es-AR" dirty="0" smtClean="0"/>
              <a:t> of </a:t>
            </a:r>
            <a:r>
              <a:rPr lang="es-AR" dirty="0" err="1" smtClean="0"/>
              <a:t>itself</a:t>
            </a:r>
            <a:endParaRPr lang="es-AR" dirty="0" smtClean="0"/>
          </a:p>
          <a:p>
            <a:pPr marL="342900" indent="-342900">
              <a:buFont typeface="Arial" panose="020B0604020202020204" pitchFamily="34" charset="0"/>
              <a:buChar char="•"/>
            </a:pPr>
            <a:r>
              <a:rPr lang="es-AR" dirty="0" smtClean="0"/>
              <a:t>&lt;</a:t>
            </a:r>
            <a:r>
              <a:rPr lang="es-AR" dirty="0" err="1" smtClean="0"/>
              <a:t>type</a:t>
            </a:r>
            <a:r>
              <a:rPr lang="es-AR" dirty="0" smtClean="0"/>
              <a:t> ‘</a:t>
            </a:r>
            <a:r>
              <a:rPr lang="es-AR" dirty="0" err="1" smtClean="0"/>
              <a:t>type</a:t>
            </a:r>
            <a:r>
              <a:rPr lang="es-AR" dirty="0" smtClean="0"/>
              <a:t>’&gt; </a:t>
            </a:r>
            <a:r>
              <a:rPr lang="es-AR" dirty="0" err="1" smtClean="0"/>
              <a:t>is</a:t>
            </a:r>
            <a:r>
              <a:rPr lang="es-AR" dirty="0" smtClean="0"/>
              <a:t> a </a:t>
            </a:r>
            <a:r>
              <a:rPr lang="es-AR" dirty="0" err="1" smtClean="0"/>
              <a:t>subclass</a:t>
            </a:r>
            <a:r>
              <a:rPr lang="es-AR" dirty="0" smtClean="0"/>
              <a:t> of &lt;</a:t>
            </a:r>
            <a:r>
              <a:rPr lang="es-AR" dirty="0" err="1" smtClean="0"/>
              <a:t>type</a:t>
            </a:r>
            <a:r>
              <a:rPr lang="es-AR" dirty="0" smtClean="0"/>
              <a:t> ‘</a:t>
            </a:r>
            <a:r>
              <a:rPr lang="es-AR" dirty="0" err="1" smtClean="0"/>
              <a:t>object</a:t>
            </a:r>
            <a:r>
              <a:rPr lang="es-AR" dirty="0" smtClean="0"/>
              <a:t>’&gt;</a:t>
            </a:r>
          </a:p>
          <a:p>
            <a:pPr marL="342900" indent="-342900">
              <a:buFont typeface="Arial" panose="020B0604020202020204" pitchFamily="34" charset="0"/>
              <a:buChar char="•"/>
            </a:pPr>
            <a:endParaRPr lang="es-AR" dirty="0" smtClean="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844824"/>
            <a:ext cx="5305425" cy="1314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6990225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p:txBody>
          <a:bodyPr/>
          <a:lstStyle/>
          <a:p>
            <a:r>
              <a:rPr lang="es-AR" dirty="0" err="1" smtClean="0"/>
              <a:t>Types</a:t>
            </a:r>
            <a:r>
              <a:rPr lang="es-AR" dirty="0" smtClean="0"/>
              <a:t>, </a:t>
            </a:r>
            <a:r>
              <a:rPr lang="es-AR" dirty="0" err="1" smtClean="0"/>
              <a:t>Classes</a:t>
            </a:r>
            <a:r>
              <a:rPr lang="es-AR" dirty="0" smtClean="0"/>
              <a:t>, </a:t>
            </a:r>
            <a:r>
              <a:rPr lang="es-AR" dirty="0" err="1" smtClean="0"/>
              <a:t>objects</a:t>
            </a:r>
            <a:endParaRPr lang="es-AR"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9632" y="1916832"/>
            <a:ext cx="5829300" cy="3790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45366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ObjectS</a:t>
            </a:r>
            <a:r>
              <a:rPr lang="es-AR" dirty="0" smtClean="0"/>
              <a:t> </a:t>
            </a:r>
            <a:r>
              <a:rPr lang="es-AR" dirty="0" err="1" smtClean="0"/>
              <a:t>Creation</a:t>
            </a:r>
            <a:endParaRPr lang="es-AR" dirty="0"/>
          </a:p>
        </p:txBody>
      </p:sp>
      <p:sp>
        <p:nvSpPr>
          <p:cNvPr id="3" name="2 Marcador de contenido"/>
          <p:cNvSpPr>
            <a:spLocks noGrp="1"/>
          </p:cNvSpPr>
          <p:nvPr>
            <p:ph idx="1"/>
          </p:nvPr>
        </p:nvSpPr>
        <p:spPr/>
        <p:txBody>
          <a:bodyPr/>
          <a:lstStyle/>
          <a:p>
            <a:pPr marL="342900" indent="-342900">
              <a:buFont typeface="Arial" panose="020B0604020202020204" pitchFamily="34" charset="0"/>
              <a:buChar char="•"/>
            </a:pPr>
            <a:r>
              <a:rPr lang="es-AR" dirty="0" err="1"/>
              <a:t>When</a:t>
            </a:r>
            <a:r>
              <a:rPr lang="es-AR" dirty="0"/>
              <a:t> </a:t>
            </a:r>
            <a:r>
              <a:rPr lang="es-AR" dirty="0" err="1"/>
              <a:t>we</a:t>
            </a:r>
            <a:r>
              <a:rPr lang="es-AR" dirty="0"/>
              <a:t> define a new </a:t>
            </a:r>
            <a:r>
              <a:rPr lang="es-AR" dirty="0" err="1"/>
              <a:t>class</a:t>
            </a:r>
            <a:r>
              <a:rPr lang="es-AR" dirty="0"/>
              <a:t>, </a:t>
            </a:r>
            <a:r>
              <a:rPr lang="es-AR" dirty="0" err="1"/>
              <a:t>we</a:t>
            </a:r>
            <a:r>
              <a:rPr lang="es-AR" dirty="0"/>
              <a:t> are </a:t>
            </a:r>
            <a:r>
              <a:rPr lang="es-AR" dirty="0" err="1"/>
              <a:t>creating</a:t>
            </a:r>
            <a:r>
              <a:rPr lang="es-AR" dirty="0"/>
              <a:t> a new </a:t>
            </a:r>
            <a:r>
              <a:rPr lang="es-AR" dirty="0" err="1"/>
              <a:t>object</a:t>
            </a:r>
            <a:r>
              <a:rPr lang="es-AR" dirty="0"/>
              <a:t> </a:t>
            </a:r>
            <a:r>
              <a:rPr lang="es-AR" dirty="0" err="1"/>
              <a:t>by</a:t>
            </a:r>
            <a:r>
              <a:rPr lang="es-AR" dirty="0"/>
              <a:t> </a:t>
            </a:r>
            <a:r>
              <a:rPr lang="es-AR" i="1" dirty="0" err="1"/>
              <a:t>subclassing</a:t>
            </a:r>
            <a:r>
              <a:rPr lang="es-AR" i="1" dirty="0"/>
              <a:t>.</a:t>
            </a:r>
          </a:p>
          <a:p>
            <a:pPr marL="342900" indent="-342900">
              <a:buFont typeface="Arial" panose="020B0604020202020204" pitchFamily="34" charset="0"/>
              <a:buChar char="•"/>
            </a:pPr>
            <a:r>
              <a:rPr lang="es-AR" dirty="0" err="1"/>
              <a:t>When</a:t>
            </a:r>
            <a:r>
              <a:rPr lang="es-AR" dirty="0"/>
              <a:t> </a:t>
            </a:r>
            <a:r>
              <a:rPr lang="es-AR" dirty="0" err="1"/>
              <a:t>we</a:t>
            </a:r>
            <a:r>
              <a:rPr lang="es-AR" dirty="0"/>
              <a:t> use </a:t>
            </a:r>
            <a:r>
              <a:rPr lang="es-AR" dirty="0" err="1"/>
              <a:t>the</a:t>
            </a:r>
            <a:r>
              <a:rPr lang="es-AR" dirty="0"/>
              <a:t> </a:t>
            </a:r>
            <a:r>
              <a:rPr lang="es-AR" dirty="0" err="1"/>
              <a:t>operator</a:t>
            </a:r>
            <a:r>
              <a:rPr lang="es-AR" dirty="0"/>
              <a:t> (), </a:t>
            </a:r>
            <a:r>
              <a:rPr lang="es-AR" dirty="0" err="1"/>
              <a:t>we</a:t>
            </a:r>
            <a:r>
              <a:rPr lang="es-AR" dirty="0"/>
              <a:t> are </a:t>
            </a:r>
            <a:r>
              <a:rPr lang="es-AR" dirty="0" err="1"/>
              <a:t>creating</a:t>
            </a:r>
            <a:r>
              <a:rPr lang="es-AR" dirty="0"/>
              <a:t> </a:t>
            </a:r>
            <a:r>
              <a:rPr lang="es-AR" dirty="0" err="1"/>
              <a:t>an</a:t>
            </a:r>
            <a:r>
              <a:rPr lang="es-AR" dirty="0"/>
              <a:t> </a:t>
            </a:r>
            <a:r>
              <a:rPr lang="es-AR" dirty="0" err="1"/>
              <a:t>object</a:t>
            </a:r>
            <a:r>
              <a:rPr lang="es-AR" dirty="0"/>
              <a:t> </a:t>
            </a:r>
            <a:r>
              <a:rPr lang="es-AR" dirty="0" err="1"/>
              <a:t>by</a:t>
            </a:r>
            <a:r>
              <a:rPr lang="es-AR" dirty="0"/>
              <a:t> </a:t>
            </a:r>
            <a:r>
              <a:rPr lang="es-AR" i="1" dirty="0" err="1"/>
              <a:t>instantiating</a:t>
            </a:r>
            <a:r>
              <a:rPr lang="es-AR" i="1" dirty="0"/>
              <a:t> </a:t>
            </a:r>
            <a:r>
              <a:rPr lang="es-AR" i="1" dirty="0" err="1"/>
              <a:t>an</a:t>
            </a:r>
            <a:r>
              <a:rPr lang="es-AR" i="1" dirty="0"/>
              <a:t> </a:t>
            </a:r>
            <a:r>
              <a:rPr lang="es-AR" i="1" dirty="0" err="1"/>
              <a:t>existing</a:t>
            </a:r>
            <a:r>
              <a:rPr lang="es-AR" i="1" dirty="0"/>
              <a:t> </a:t>
            </a:r>
            <a:r>
              <a:rPr lang="es-AR" i="1" dirty="0" err="1"/>
              <a:t>object</a:t>
            </a:r>
            <a:r>
              <a:rPr lang="es-AR" b="0" i="1" dirty="0"/>
              <a:t>. </a:t>
            </a:r>
            <a:r>
              <a:rPr lang="es-AR" dirty="0" err="1"/>
              <a:t>That</a:t>
            </a:r>
            <a:r>
              <a:rPr lang="es-AR" dirty="0"/>
              <a:t> </a:t>
            </a:r>
            <a:r>
              <a:rPr lang="es-AR" dirty="0" err="1"/>
              <a:t>existing</a:t>
            </a:r>
            <a:r>
              <a:rPr lang="es-AR" dirty="0"/>
              <a:t> </a:t>
            </a:r>
            <a:r>
              <a:rPr lang="es-AR" dirty="0" err="1"/>
              <a:t>object</a:t>
            </a:r>
            <a:r>
              <a:rPr lang="es-AR" dirty="0"/>
              <a:t> </a:t>
            </a:r>
            <a:r>
              <a:rPr lang="es-AR" dirty="0" err="1"/>
              <a:t>must</a:t>
            </a:r>
            <a:r>
              <a:rPr lang="es-AR" dirty="0"/>
              <a:t> be a </a:t>
            </a:r>
            <a:r>
              <a:rPr lang="es-AR" dirty="0" err="1"/>
              <a:t>type</a:t>
            </a:r>
            <a:r>
              <a:rPr lang="es-AR" dirty="0"/>
              <a:t>.</a:t>
            </a:r>
          </a:p>
          <a:p>
            <a:r>
              <a:rPr lang="es-AR" dirty="0" err="1" smtClean="0"/>
              <a:t>When</a:t>
            </a:r>
            <a:r>
              <a:rPr lang="es-AR" dirty="0" smtClean="0"/>
              <a:t> </a:t>
            </a:r>
            <a:r>
              <a:rPr lang="es-AR" dirty="0" err="1" smtClean="0"/>
              <a:t>using</a:t>
            </a:r>
            <a:r>
              <a:rPr lang="es-AR" dirty="0" smtClean="0"/>
              <a:t> </a:t>
            </a:r>
            <a:r>
              <a:rPr lang="es-AR" dirty="0" err="1" smtClean="0"/>
              <a:t>instantiation</a:t>
            </a:r>
            <a:r>
              <a:rPr lang="es-AR" dirty="0" smtClean="0"/>
              <a:t>, </a:t>
            </a:r>
            <a:r>
              <a:rPr lang="es-AR" dirty="0" err="1" smtClean="0"/>
              <a:t>we</a:t>
            </a:r>
            <a:r>
              <a:rPr lang="es-AR" dirty="0" smtClean="0"/>
              <a:t> ‘re </a:t>
            </a:r>
            <a:r>
              <a:rPr lang="es-AR" dirty="0" err="1" smtClean="0"/>
              <a:t>specifying</a:t>
            </a:r>
            <a:r>
              <a:rPr lang="es-AR" dirty="0" smtClean="0"/>
              <a:t> </a:t>
            </a:r>
            <a:r>
              <a:rPr lang="es-AR" dirty="0" err="1" smtClean="0"/>
              <a:t>the</a:t>
            </a:r>
            <a:r>
              <a:rPr lang="es-AR" dirty="0" smtClean="0"/>
              <a:t> </a:t>
            </a:r>
            <a:r>
              <a:rPr lang="es-AR" dirty="0" err="1" smtClean="0"/>
              <a:t>type</a:t>
            </a:r>
            <a:r>
              <a:rPr lang="es-AR" dirty="0" smtClean="0"/>
              <a:t>, </a:t>
            </a:r>
            <a:r>
              <a:rPr lang="es-AR" dirty="0" err="1" smtClean="0"/>
              <a:t>but</a:t>
            </a:r>
            <a:r>
              <a:rPr lang="es-AR" dirty="0" smtClean="0"/>
              <a:t> </a:t>
            </a:r>
            <a:r>
              <a:rPr lang="es-AR" dirty="0" err="1" smtClean="0"/>
              <a:t>how</a:t>
            </a:r>
            <a:r>
              <a:rPr lang="es-AR" dirty="0" smtClean="0"/>
              <a:t> </a:t>
            </a:r>
            <a:r>
              <a:rPr lang="es-AR" dirty="0" err="1" smtClean="0"/>
              <a:t>does</a:t>
            </a:r>
            <a:r>
              <a:rPr lang="es-AR" dirty="0" smtClean="0"/>
              <a:t> Python </a:t>
            </a:r>
            <a:r>
              <a:rPr lang="es-AR" dirty="0" err="1" smtClean="0"/>
              <a:t>know</a:t>
            </a:r>
            <a:r>
              <a:rPr lang="es-AR" dirty="0" smtClean="0"/>
              <a:t> </a:t>
            </a:r>
            <a:r>
              <a:rPr lang="es-AR" dirty="0" err="1" smtClean="0"/>
              <a:t>which</a:t>
            </a:r>
            <a:r>
              <a:rPr lang="es-AR" dirty="0" smtClean="0"/>
              <a:t> </a:t>
            </a:r>
            <a:r>
              <a:rPr lang="es-AR" dirty="0" err="1" smtClean="0"/>
              <a:t>type</a:t>
            </a:r>
            <a:r>
              <a:rPr lang="es-AR" dirty="0" smtClean="0"/>
              <a:t> to use </a:t>
            </a:r>
            <a:r>
              <a:rPr lang="es-AR" dirty="0" err="1" smtClean="0"/>
              <a:t>when</a:t>
            </a:r>
            <a:r>
              <a:rPr lang="es-AR" dirty="0" smtClean="0"/>
              <a:t> </a:t>
            </a:r>
            <a:r>
              <a:rPr lang="es-AR" dirty="0" err="1" smtClean="0"/>
              <a:t>subclassing</a:t>
            </a:r>
            <a:r>
              <a:rPr lang="es-AR" dirty="0" smtClean="0"/>
              <a:t>?</a:t>
            </a:r>
          </a:p>
          <a:p>
            <a:pPr marL="342900" indent="-342900">
              <a:buFont typeface="Arial" panose="020B0604020202020204" pitchFamily="34" charset="0"/>
              <a:buChar char="•"/>
            </a:pPr>
            <a:r>
              <a:rPr lang="es-AR" dirty="0" err="1" smtClean="0"/>
              <a:t>It</a:t>
            </a:r>
            <a:r>
              <a:rPr lang="es-AR" dirty="0" smtClean="0"/>
              <a:t> looks at </a:t>
            </a:r>
            <a:r>
              <a:rPr lang="es-AR" dirty="0" err="1" smtClean="0"/>
              <a:t>the</a:t>
            </a:r>
            <a:r>
              <a:rPr lang="es-AR" dirty="0" smtClean="0"/>
              <a:t> </a:t>
            </a:r>
            <a:r>
              <a:rPr lang="es-AR" dirty="0" err="1" smtClean="0"/>
              <a:t>specified</a:t>
            </a:r>
            <a:r>
              <a:rPr lang="es-AR" dirty="0" smtClean="0"/>
              <a:t> base </a:t>
            </a:r>
            <a:r>
              <a:rPr lang="es-AR" dirty="0" err="1" smtClean="0"/>
              <a:t>class</a:t>
            </a:r>
            <a:r>
              <a:rPr lang="es-AR" dirty="0" smtClean="0"/>
              <a:t> and uses </a:t>
            </a:r>
            <a:r>
              <a:rPr lang="es-AR" dirty="0" err="1" smtClean="0"/>
              <a:t>its</a:t>
            </a:r>
            <a:r>
              <a:rPr lang="es-AR" dirty="0" smtClean="0"/>
              <a:t> </a:t>
            </a:r>
            <a:r>
              <a:rPr lang="es-AR" dirty="0" err="1" smtClean="0"/>
              <a:t>type</a:t>
            </a:r>
            <a:r>
              <a:rPr lang="es-AR" dirty="0" smtClean="0"/>
              <a:t> as </a:t>
            </a:r>
            <a:r>
              <a:rPr lang="es-AR" dirty="0" err="1" smtClean="0"/>
              <a:t>the</a:t>
            </a:r>
            <a:r>
              <a:rPr lang="es-AR" dirty="0" smtClean="0"/>
              <a:t> </a:t>
            </a:r>
            <a:r>
              <a:rPr lang="es-AR" dirty="0" err="1" smtClean="0"/>
              <a:t>type</a:t>
            </a:r>
            <a:r>
              <a:rPr lang="es-AR" dirty="0" smtClean="0"/>
              <a:t> </a:t>
            </a:r>
            <a:r>
              <a:rPr lang="es-AR" dirty="0" err="1" smtClean="0"/>
              <a:t>for</a:t>
            </a:r>
            <a:r>
              <a:rPr lang="es-AR" dirty="0" smtClean="0"/>
              <a:t> </a:t>
            </a:r>
            <a:r>
              <a:rPr lang="es-AR" dirty="0" err="1" smtClean="0"/>
              <a:t>the</a:t>
            </a:r>
            <a:r>
              <a:rPr lang="es-AR" dirty="0" smtClean="0"/>
              <a:t> new </a:t>
            </a:r>
            <a:r>
              <a:rPr lang="es-AR" dirty="0" err="1" smtClean="0"/>
              <a:t>object</a:t>
            </a:r>
            <a:r>
              <a:rPr lang="es-AR" dirty="0" smtClean="0"/>
              <a:t>.</a:t>
            </a:r>
          </a:p>
          <a:p>
            <a:pPr marL="342900" indent="-342900">
              <a:buFont typeface="Arial" panose="020B0604020202020204" pitchFamily="34" charset="0"/>
              <a:buChar char="•"/>
            </a:pPr>
            <a:r>
              <a:rPr lang="es-AR" dirty="0" err="1" smtClean="0"/>
              <a:t>That</a:t>
            </a:r>
            <a:r>
              <a:rPr lang="es-AR" dirty="0" smtClean="0"/>
              <a:t> can be </a:t>
            </a:r>
            <a:r>
              <a:rPr lang="es-AR" dirty="0" err="1" smtClean="0"/>
              <a:t>changed</a:t>
            </a:r>
            <a:r>
              <a:rPr lang="es-AR" dirty="0" smtClean="0"/>
              <a:t> </a:t>
            </a:r>
            <a:r>
              <a:rPr lang="es-AR" dirty="0" err="1" smtClean="0"/>
              <a:t>using</a:t>
            </a:r>
            <a:r>
              <a:rPr lang="es-AR" dirty="0"/>
              <a:t> </a:t>
            </a:r>
            <a:r>
              <a:rPr lang="es-AR" dirty="0" err="1" smtClean="0"/>
              <a:t>the</a:t>
            </a:r>
            <a:r>
              <a:rPr lang="es-AR" b="0" dirty="0"/>
              <a:t> </a:t>
            </a:r>
            <a:r>
              <a:rPr lang="es-AR" b="0" dirty="0" smtClean="0"/>
              <a:t>__</a:t>
            </a:r>
            <a:r>
              <a:rPr lang="es-AR" b="0" dirty="0" err="1" smtClean="0"/>
              <a:t>metaclass</a:t>
            </a:r>
            <a:r>
              <a:rPr lang="es-AR" b="0" dirty="0" smtClean="0"/>
              <a:t>__ </a:t>
            </a:r>
            <a:r>
              <a:rPr lang="es-AR" dirty="0" err="1" smtClean="0"/>
              <a:t>attribute</a:t>
            </a:r>
            <a:endParaRPr lang="es-AR" dirty="0"/>
          </a:p>
        </p:txBody>
      </p:sp>
    </p:spTree>
    <p:extLst>
      <p:ext uri="{BB962C8B-B14F-4D97-AF65-F5344CB8AC3E}">
        <p14:creationId xmlns:p14="http://schemas.microsoft.com/office/powerpoint/2010/main" val="187505652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Metaclasses</a:t>
            </a:r>
            <a:r>
              <a:rPr lang="es-AR" dirty="0" smtClean="0"/>
              <a:t>, </a:t>
            </a:r>
            <a:r>
              <a:rPr lang="es-AR" dirty="0" err="1" smtClean="0"/>
              <a:t>classes</a:t>
            </a:r>
            <a:r>
              <a:rPr lang="es-AR" dirty="0" smtClean="0"/>
              <a:t>, </a:t>
            </a:r>
            <a:r>
              <a:rPr lang="es-AR" dirty="0" err="1" smtClean="0"/>
              <a:t>Instances</a:t>
            </a:r>
            <a:endParaRPr lang="es-AR"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8" y="1700808"/>
            <a:ext cx="7070877" cy="4373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6685976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Metaclass</a:t>
            </a:r>
            <a:endParaRPr lang="es-AR" dirty="0"/>
          </a:p>
        </p:txBody>
      </p:sp>
      <p:sp>
        <p:nvSpPr>
          <p:cNvPr id="3" name="2 Marcador de contenido"/>
          <p:cNvSpPr>
            <a:spLocks noGrp="1"/>
          </p:cNvSpPr>
          <p:nvPr>
            <p:ph idx="1"/>
          </p:nvPr>
        </p:nvSpPr>
        <p:spPr/>
        <p:txBody>
          <a:bodyPr/>
          <a:lstStyle/>
          <a:p>
            <a:endParaRPr lang="es-AR" b="0" i="1" dirty="0" smtClean="0"/>
          </a:p>
          <a:p>
            <a:endParaRPr lang="es-AR" b="0" i="1" dirty="0"/>
          </a:p>
          <a:p>
            <a:endParaRPr lang="es-AR" b="0" i="1" dirty="0"/>
          </a:p>
          <a:p>
            <a:r>
              <a:rPr lang="es-AR" sz="3200" b="0" i="1" dirty="0" err="1" smtClean="0"/>
              <a:t>Any</a:t>
            </a:r>
            <a:r>
              <a:rPr lang="es-AR" sz="3200" b="0" i="1" dirty="0" smtClean="0"/>
              <a:t> </a:t>
            </a:r>
            <a:r>
              <a:rPr lang="es-AR" sz="3200" b="0" i="1" dirty="0" err="1"/>
              <a:t>class</a:t>
            </a:r>
            <a:r>
              <a:rPr lang="es-AR" sz="3200" b="0" i="1" dirty="0"/>
              <a:t> </a:t>
            </a:r>
            <a:r>
              <a:rPr lang="es-AR" sz="3200" b="0" i="1" dirty="0" err="1"/>
              <a:t>whose</a:t>
            </a:r>
            <a:r>
              <a:rPr lang="es-AR" sz="3200" b="0" i="1" dirty="0"/>
              <a:t> </a:t>
            </a:r>
            <a:r>
              <a:rPr lang="es-AR" sz="3200" b="0" i="1" dirty="0" err="1"/>
              <a:t>instances</a:t>
            </a:r>
            <a:r>
              <a:rPr lang="es-AR" sz="3200" b="0" i="1" dirty="0"/>
              <a:t> are </a:t>
            </a:r>
            <a:r>
              <a:rPr lang="es-AR" sz="3200" b="0" i="1" dirty="0" err="1"/>
              <a:t>themselves</a:t>
            </a:r>
            <a:r>
              <a:rPr lang="es-AR" sz="3200" b="0" i="1" dirty="0"/>
              <a:t> </a:t>
            </a:r>
            <a:r>
              <a:rPr lang="es-AR" sz="3200" b="0" i="1" dirty="0" err="1"/>
              <a:t>classes</a:t>
            </a:r>
            <a:r>
              <a:rPr lang="es-AR" sz="3200" b="0" i="1" dirty="0"/>
              <a:t>, </a:t>
            </a:r>
            <a:r>
              <a:rPr lang="es-AR" sz="3200" b="0" i="1" dirty="0" err="1"/>
              <a:t>is</a:t>
            </a:r>
            <a:r>
              <a:rPr lang="es-AR" sz="3200" b="0" i="1" dirty="0"/>
              <a:t> a </a:t>
            </a:r>
            <a:r>
              <a:rPr lang="es-AR" sz="3200" b="0" i="1" dirty="0" err="1"/>
              <a:t>metaclass</a:t>
            </a:r>
            <a:r>
              <a:rPr lang="es-AR" sz="3200" b="0" i="1" dirty="0"/>
              <a:t>.</a:t>
            </a:r>
          </a:p>
          <a:p>
            <a:endParaRPr lang="es-AR" dirty="0"/>
          </a:p>
        </p:txBody>
      </p:sp>
    </p:spTree>
    <p:extLst>
      <p:ext uri="{BB962C8B-B14F-4D97-AF65-F5344CB8AC3E}">
        <p14:creationId xmlns:p14="http://schemas.microsoft.com/office/powerpoint/2010/main" val="54204184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Metclasses</a:t>
            </a:r>
            <a:endParaRPr lang="es-AR" dirty="0"/>
          </a:p>
        </p:txBody>
      </p:sp>
      <p:sp>
        <p:nvSpPr>
          <p:cNvPr id="3" name="2 Marcador de contenido"/>
          <p:cNvSpPr>
            <a:spLocks noGrp="1"/>
          </p:cNvSpPr>
          <p:nvPr>
            <p:ph idx="1"/>
          </p:nvPr>
        </p:nvSpPr>
        <p:spPr/>
        <p:txBody>
          <a:bodyPr/>
          <a:lstStyle/>
          <a:p>
            <a:endParaRPr lang="es-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628800"/>
            <a:ext cx="7803170" cy="44597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84473669"/>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Metaclasses</a:t>
            </a:r>
            <a:endParaRPr lang="es-AR" dirty="0"/>
          </a:p>
        </p:txBody>
      </p:sp>
      <p:sp>
        <p:nvSpPr>
          <p:cNvPr id="3" name="2 Marcador de contenido"/>
          <p:cNvSpPr>
            <a:spLocks noGrp="1"/>
          </p:cNvSpPr>
          <p:nvPr>
            <p:ph idx="1"/>
          </p:nvPr>
        </p:nvSpPr>
        <p:spPr/>
        <p:txBody>
          <a:bodyPr>
            <a:normAutofit/>
          </a:bodyPr>
          <a:lstStyle/>
          <a:p>
            <a:pPr algn="just"/>
            <a:r>
              <a:rPr lang="es-AR" dirty="0" err="1" smtClean="0"/>
              <a:t>We</a:t>
            </a:r>
            <a:r>
              <a:rPr lang="es-AR" dirty="0" smtClean="0"/>
              <a:t> can </a:t>
            </a:r>
            <a:r>
              <a:rPr lang="es-AR" dirty="0" err="1" smtClean="0"/>
              <a:t>subclass</a:t>
            </a:r>
            <a:r>
              <a:rPr lang="es-AR" dirty="0" smtClean="0"/>
              <a:t> “</a:t>
            </a:r>
            <a:r>
              <a:rPr lang="es-AR" b="0" i="1" u="sng" dirty="0" err="1" smtClean="0"/>
              <a:t>type</a:t>
            </a:r>
            <a:r>
              <a:rPr lang="es-AR" b="0" i="1" u="sng" dirty="0" smtClean="0"/>
              <a:t>”</a:t>
            </a:r>
            <a:r>
              <a:rPr lang="es-AR" dirty="0" smtClean="0"/>
              <a:t> </a:t>
            </a:r>
            <a:r>
              <a:rPr lang="es-AR" dirty="0" err="1" smtClean="0"/>
              <a:t>with</a:t>
            </a:r>
            <a:r>
              <a:rPr lang="es-AR" dirty="0" smtClean="0"/>
              <a:t> normal </a:t>
            </a:r>
            <a:r>
              <a:rPr lang="es-AR" dirty="0" err="1" smtClean="0"/>
              <a:t>objected</a:t>
            </a:r>
            <a:r>
              <a:rPr lang="es-AR" dirty="0" smtClean="0"/>
              <a:t> </a:t>
            </a:r>
            <a:r>
              <a:rPr lang="es-AR" dirty="0" err="1" smtClean="0"/>
              <a:t>oriented</a:t>
            </a:r>
            <a:r>
              <a:rPr lang="es-AR" dirty="0" smtClean="0"/>
              <a:t> </a:t>
            </a:r>
            <a:r>
              <a:rPr lang="es-AR" dirty="0" err="1" smtClean="0"/>
              <a:t>techniques</a:t>
            </a:r>
            <a:r>
              <a:rPr lang="es-AR" dirty="0" smtClean="0"/>
              <a:t> and </a:t>
            </a:r>
            <a:r>
              <a:rPr lang="es-AR" dirty="0" err="1" smtClean="0"/>
              <a:t>class</a:t>
            </a:r>
            <a:r>
              <a:rPr lang="es-AR" dirty="0" smtClean="0"/>
              <a:t> </a:t>
            </a:r>
            <a:r>
              <a:rPr lang="es-AR" dirty="0" err="1" smtClean="0"/>
              <a:t>syntax</a:t>
            </a:r>
            <a:r>
              <a:rPr lang="es-AR" dirty="0" smtClean="0"/>
              <a:t> to </a:t>
            </a:r>
            <a:r>
              <a:rPr lang="es-AR" dirty="0" err="1" smtClean="0"/>
              <a:t>customize</a:t>
            </a:r>
            <a:r>
              <a:rPr lang="es-AR" dirty="0" smtClean="0"/>
              <a:t> </a:t>
            </a:r>
            <a:r>
              <a:rPr lang="es-AR" dirty="0" err="1" smtClean="0"/>
              <a:t>it</a:t>
            </a:r>
            <a:r>
              <a:rPr lang="es-AR" dirty="0" smtClean="0"/>
              <a:t>.</a:t>
            </a:r>
          </a:p>
          <a:p>
            <a:pPr marL="342900" indent="-342900" algn="just">
              <a:buFont typeface="Arial" panose="020B0604020202020204" pitchFamily="34" charset="0"/>
              <a:buChar char="•"/>
            </a:pPr>
            <a:r>
              <a:rPr lang="es-AR" dirty="0" err="1" smtClean="0"/>
              <a:t>type</a:t>
            </a:r>
            <a:r>
              <a:rPr lang="es-AR" b="0" dirty="0" smtClean="0"/>
              <a:t> </a:t>
            </a:r>
            <a:r>
              <a:rPr lang="es-AR" dirty="0" err="1" smtClean="0"/>
              <a:t>is</a:t>
            </a:r>
            <a:r>
              <a:rPr lang="es-AR" dirty="0" smtClean="0"/>
              <a:t> a </a:t>
            </a:r>
            <a:r>
              <a:rPr lang="es-AR" dirty="0" err="1" smtClean="0"/>
              <a:t>class</a:t>
            </a:r>
            <a:r>
              <a:rPr lang="es-AR" dirty="0" smtClean="0"/>
              <a:t> </a:t>
            </a:r>
            <a:r>
              <a:rPr lang="es-AR" dirty="0" err="1" smtClean="0"/>
              <a:t>that</a:t>
            </a:r>
            <a:r>
              <a:rPr lang="es-AR" dirty="0" smtClean="0"/>
              <a:t> </a:t>
            </a:r>
            <a:r>
              <a:rPr lang="es-AR" dirty="0" err="1" smtClean="0"/>
              <a:t>generates</a:t>
            </a:r>
            <a:r>
              <a:rPr lang="es-AR" dirty="0" smtClean="0"/>
              <a:t> </a:t>
            </a:r>
            <a:r>
              <a:rPr lang="es-AR" dirty="0" err="1" smtClean="0"/>
              <a:t>user-defined</a:t>
            </a:r>
            <a:r>
              <a:rPr lang="es-AR" dirty="0" smtClean="0"/>
              <a:t> </a:t>
            </a:r>
            <a:r>
              <a:rPr lang="es-AR" dirty="0" err="1" smtClean="0"/>
              <a:t>classes</a:t>
            </a:r>
            <a:r>
              <a:rPr lang="es-AR" dirty="0" smtClean="0"/>
              <a:t>.</a:t>
            </a:r>
          </a:p>
          <a:p>
            <a:pPr marL="342900" indent="-342900" algn="just">
              <a:buFont typeface="Arial" panose="020B0604020202020204" pitchFamily="34" charset="0"/>
              <a:buChar char="•"/>
            </a:pPr>
            <a:r>
              <a:rPr lang="es-AR" dirty="0" err="1" smtClean="0"/>
              <a:t>Metaclasses</a:t>
            </a:r>
            <a:r>
              <a:rPr lang="es-AR" dirty="0" smtClean="0"/>
              <a:t> are </a:t>
            </a:r>
            <a:r>
              <a:rPr lang="es-AR" dirty="0" err="1" smtClean="0"/>
              <a:t>subclasses</a:t>
            </a:r>
            <a:r>
              <a:rPr lang="es-AR" dirty="0" smtClean="0"/>
              <a:t> of </a:t>
            </a:r>
            <a:r>
              <a:rPr lang="es-AR" dirty="0" err="1" smtClean="0"/>
              <a:t>the</a:t>
            </a:r>
            <a:r>
              <a:rPr lang="es-AR" dirty="0" smtClean="0"/>
              <a:t> </a:t>
            </a:r>
            <a:r>
              <a:rPr lang="es-AR" dirty="0" err="1" smtClean="0"/>
              <a:t>type</a:t>
            </a:r>
            <a:r>
              <a:rPr lang="es-AR" dirty="0" smtClean="0"/>
              <a:t> </a:t>
            </a:r>
            <a:r>
              <a:rPr lang="es-AR" dirty="0" err="1" smtClean="0"/>
              <a:t>class</a:t>
            </a:r>
            <a:r>
              <a:rPr lang="es-AR" dirty="0" smtClean="0"/>
              <a:t>.</a:t>
            </a:r>
          </a:p>
          <a:p>
            <a:pPr marL="342900" indent="-342900" algn="just">
              <a:buFont typeface="Arial" panose="020B0604020202020204" pitchFamily="34" charset="0"/>
              <a:buChar char="•"/>
            </a:pPr>
            <a:r>
              <a:rPr lang="es-AR" dirty="0" err="1" smtClean="0"/>
              <a:t>Class</a:t>
            </a:r>
            <a:r>
              <a:rPr lang="es-AR" dirty="0" smtClean="0"/>
              <a:t> </a:t>
            </a:r>
            <a:r>
              <a:rPr lang="es-AR" dirty="0" err="1" smtClean="0"/>
              <a:t>objects</a:t>
            </a:r>
            <a:r>
              <a:rPr lang="es-AR" dirty="0" smtClean="0"/>
              <a:t> are </a:t>
            </a:r>
            <a:r>
              <a:rPr lang="es-AR" dirty="0" err="1" smtClean="0"/>
              <a:t>instances</a:t>
            </a:r>
            <a:r>
              <a:rPr lang="es-AR" dirty="0" smtClean="0"/>
              <a:t> of </a:t>
            </a:r>
            <a:r>
              <a:rPr lang="es-AR" dirty="0" err="1" smtClean="0"/>
              <a:t>the</a:t>
            </a:r>
            <a:r>
              <a:rPr lang="es-AR" dirty="0" smtClean="0"/>
              <a:t> </a:t>
            </a:r>
            <a:r>
              <a:rPr lang="es-AR" dirty="0" err="1" smtClean="0"/>
              <a:t>type</a:t>
            </a:r>
            <a:r>
              <a:rPr lang="es-AR" dirty="0" smtClean="0"/>
              <a:t> </a:t>
            </a:r>
            <a:r>
              <a:rPr lang="es-AR" dirty="0" err="1" smtClean="0"/>
              <a:t>class</a:t>
            </a:r>
            <a:r>
              <a:rPr lang="es-AR" dirty="0" smtClean="0"/>
              <a:t>, </a:t>
            </a:r>
            <a:r>
              <a:rPr lang="es-AR" dirty="0" err="1" smtClean="0"/>
              <a:t>or</a:t>
            </a:r>
            <a:r>
              <a:rPr lang="es-AR" dirty="0" smtClean="0"/>
              <a:t> a </a:t>
            </a:r>
            <a:r>
              <a:rPr lang="es-AR" dirty="0" err="1" smtClean="0"/>
              <a:t>subclass</a:t>
            </a:r>
            <a:r>
              <a:rPr lang="es-AR" dirty="0" smtClean="0"/>
              <a:t> </a:t>
            </a:r>
            <a:r>
              <a:rPr lang="es-AR" dirty="0" err="1" smtClean="0"/>
              <a:t>thereof</a:t>
            </a:r>
            <a:r>
              <a:rPr lang="es-AR" dirty="0" smtClean="0"/>
              <a:t>.</a:t>
            </a:r>
          </a:p>
          <a:p>
            <a:pPr marL="342900" indent="-342900" algn="just">
              <a:buFont typeface="Arial" panose="020B0604020202020204" pitchFamily="34" charset="0"/>
              <a:buChar char="•"/>
            </a:pPr>
            <a:r>
              <a:rPr lang="es-AR" dirty="0" err="1" smtClean="0"/>
              <a:t>Instance</a:t>
            </a:r>
            <a:r>
              <a:rPr lang="es-AR" dirty="0" smtClean="0"/>
              <a:t> </a:t>
            </a:r>
            <a:r>
              <a:rPr lang="es-AR" dirty="0" err="1" smtClean="0"/>
              <a:t>objects</a:t>
            </a:r>
            <a:r>
              <a:rPr lang="es-AR" dirty="0" smtClean="0"/>
              <a:t> are </a:t>
            </a:r>
            <a:r>
              <a:rPr lang="es-AR" dirty="0" err="1" smtClean="0"/>
              <a:t>generated</a:t>
            </a:r>
            <a:r>
              <a:rPr lang="es-AR" dirty="0" smtClean="0"/>
              <a:t> </a:t>
            </a:r>
            <a:r>
              <a:rPr lang="es-AR" dirty="0" err="1" smtClean="0"/>
              <a:t>from</a:t>
            </a:r>
            <a:r>
              <a:rPr lang="es-AR" dirty="0" smtClean="0"/>
              <a:t> a </a:t>
            </a:r>
            <a:r>
              <a:rPr lang="es-AR" dirty="0" err="1" smtClean="0"/>
              <a:t>class</a:t>
            </a:r>
            <a:r>
              <a:rPr lang="es-AR" dirty="0" smtClean="0"/>
              <a:t>.</a:t>
            </a:r>
          </a:p>
          <a:p>
            <a:pPr marL="342900" indent="-342900" algn="just">
              <a:buFont typeface="Arial" panose="020B0604020202020204" pitchFamily="34" charset="0"/>
              <a:buChar char="•"/>
            </a:pPr>
            <a:endParaRPr lang="es-AR" dirty="0"/>
          </a:p>
          <a:p>
            <a:pPr marL="342900" indent="-342900" algn="just">
              <a:buFont typeface="Arial" panose="020B0604020202020204" pitchFamily="34" charset="0"/>
              <a:buChar char="•"/>
            </a:pPr>
            <a:r>
              <a:rPr lang="es-AR" dirty="0" smtClean="0"/>
              <a:t>To control </a:t>
            </a:r>
            <a:r>
              <a:rPr lang="es-AR" dirty="0" err="1" smtClean="0"/>
              <a:t>the</a:t>
            </a:r>
            <a:r>
              <a:rPr lang="es-AR" dirty="0" smtClean="0"/>
              <a:t> </a:t>
            </a:r>
            <a:r>
              <a:rPr lang="es-AR" dirty="0" err="1" smtClean="0"/>
              <a:t>wat</a:t>
            </a:r>
            <a:r>
              <a:rPr lang="es-AR" dirty="0" smtClean="0"/>
              <a:t> </a:t>
            </a:r>
            <a:r>
              <a:rPr lang="es-AR" dirty="0" err="1" smtClean="0"/>
              <a:t>classes</a:t>
            </a:r>
            <a:r>
              <a:rPr lang="es-AR" dirty="0" smtClean="0"/>
              <a:t> are </a:t>
            </a:r>
            <a:r>
              <a:rPr lang="es-AR" dirty="0" err="1" smtClean="0"/>
              <a:t>created</a:t>
            </a:r>
            <a:r>
              <a:rPr lang="es-AR" dirty="0" smtClean="0"/>
              <a:t> and </a:t>
            </a:r>
            <a:r>
              <a:rPr lang="es-AR" dirty="0" err="1" smtClean="0"/>
              <a:t>augment</a:t>
            </a:r>
            <a:r>
              <a:rPr lang="es-AR" dirty="0" smtClean="0"/>
              <a:t> </a:t>
            </a:r>
            <a:r>
              <a:rPr lang="es-AR" dirty="0" err="1" smtClean="0"/>
              <a:t>their</a:t>
            </a:r>
            <a:r>
              <a:rPr lang="es-AR" dirty="0" smtClean="0"/>
              <a:t> </a:t>
            </a:r>
            <a:r>
              <a:rPr lang="es-AR" dirty="0" err="1" smtClean="0"/>
              <a:t>behavior</a:t>
            </a:r>
            <a:r>
              <a:rPr lang="es-AR" dirty="0" smtClean="0"/>
              <a:t>, </a:t>
            </a:r>
            <a:r>
              <a:rPr lang="es-AR" dirty="0" err="1" smtClean="0"/>
              <a:t>we</a:t>
            </a:r>
            <a:r>
              <a:rPr lang="es-AR" dirty="0" smtClean="0"/>
              <a:t> </a:t>
            </a:r>
            <a:r>
              <a:rPr lang="es-AR" dirty="0" err="1" smtClean="0"/>
              <a:t>need</a:t>
            </a:r>
            <a:r>
              <a:rPr lang="es-AR" dirty="0" smtClean="0"/>
              <a:t> to </a:t>
            </a:r>
            <a:r>
              <a:rPr lang="es-AR" dirty="0" err="1" smtClean="0"/>
              <a:t>specify</a:t>
            </a:r>
            <a:r>
              <a:rPr lang="es-AR" dirty="0" smtClean="0"/>
              <a:t> </a:t>
            </a:r>
            <a:r>
              <a:rPr lang="es-AR" dirty="0" err="1" smtClean="0"/>
              <a:t>that</a:t>
            </a:r>
            <a:r>
              <a:rPr lang="es-AR" dirty="0" smtClean="0"/>
              <a:t> a </a:t>
            </a:r>
            <a:r>
              <a:rPr lang="es-AR" dirty="0" err="1" smtClean="0"/>
              <a:t>user-defined</a:t>
            </a:r>
            <a:r>
              <a:rPr lang="es-AR" dirty="0" smtClean="0"/>
              <a:t> </a:t>
            </a:r>
            <a:r>
              <a:rPr lang="es-AR" dirty="0" err="1" smtClean="0"/>
              <a:t>class</a:t>
            </a:r>
            <a:r>
              <a:rPr lang="es-AR" dirty="0" smtClean="0"/>
              <a:t> be </a:t>
            </a:r>
            <a:r>
              <a:rPr lang="es-AR" dirty="0" err="1" smtClean="0"/>
              <a:t>created</a:t>
            </a:r>
            <a:r>
              <a:rPr lang="es-AR" dirty="0" smtClean="0"/>
              <a:t> </a:t>
            </a:r>
            <a:r>
              <a:rPr lang="es-AR" dirty="0" err="1" smtClean="0"/>
              <a:t>from</a:t>
            </a:r>
            <a:r>
              <a:rPr lang="es-AR" dirty="0" smtClean="0"/>
              <a:t> a </a:t>
            </a:r>
            <a:r>
              <a:rPr lang="es-AR" dirty="0" err="1" smtClean="0"/>
              <a:t>user-defined</a:t>
            </a:r>
            <a:r>
              <a:rPr lang="es-AR" dirty="0" smtClean="0"/>
              <a:t> </a:t>
            </a:r>
            <a:r>
              <a:rPr lang="es-AR" dirty="0" err="1" smtClean="0"/>
              <a:t>metaclass</a:t>
            </a:r>
            <a:r>
              <a:rPr lang="es-AR" dirty="0" smtClean="0"/>
              <a:t> </a:t>
            </a:r>
            <a:r>
              <a:rPr lang="es-AR" dirty="0" err="1" smtClean="0"/>
              <a:t>instead</a:t>
            </a:r>
            <a:r>
              <a:rPr lang="es-AR" dirty="0" smtClean="0"/>
              <a:t> of </a:t>
            </a:r>
            <a:r>
              <a:rPr lang="es-AR" dirty="0" err="1" smtClean="0"/>
              <a:t>the</a:t>
            </a:r>
            <a:r>
              <a:rPr lang="es-AR" dirty="0" smtClean="0"/>
              <a:t> normal </a:t>
            </a:r>
            <a:r>
              <a:rPr lang="es-AR" dirty="0" err="1" smtClean="0"/>
              <a:t>type</a:t>
            </a:r>
            <a:r>
              <a:rPr lang="es-AR" dirty="0" smtClean="0"/>
              <a:t> </a:t>
            </a:r>
            <a:r>
              <a:rPr lang="es-AR" dirty="0" err="1" smtClean="0"/>
              <a:t>class</a:t>
            </a:r>
            <a:r>
              <a:rPr lang="es-AR" dirty="0" smtClean="0"/>
              <a:t>.</a:t>
            </a:r>
            <a:endParaRPr lang="es-AR" dirty="0"/>
          </a:p>
        </p:txBody>
      </p:sp>
    </p:spTree>
    <p:extLst>
      <p:ext uri="{BB962C8B-B14F-4D97-AF65-F5344CB8AC3E}">
        <p14:creationId xmlns:p14="http://schemas.microsoft.com/office/powerpoint/2010/main" val="70004648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Metaclasses</a:t>
            </a:r>
            <a:endParaRPr lang="es-AR" dirty="0"/>
          </a:p>
        </p:txBody>
      </p:sp>
      <p:sp>
        <p:nvSpPr>
          <p:cNvPr id="3" name="2 Marcador de contenido"/>
          <p:cNvSpPr>
            <a:spLocks noGrp="1"/>
          </p:cNvSpPr>
          <p:nvPr>
            <p:ph idx="1"/>
          </p:nvPr>
        </p:nvSpPr>
        <p:spPr/>
        <p:txBody>
          <a:bodyPr>
            <a:normAutofit lnSpcReduction="10000"/>
          </a:bodyPr>
          <a:lstStyle/>
          <a:p>
            <a:pPr algn="just"/>
            <a:r>
              <a:rPr lang="es-AR" dirty="0" err="1" smtClean="0"/>
              <a:t>The</a:t>
            </a:r>
            <a:r>
              <a:rPr lang="es-AR" dirty="0" smtClean="0"/>
              <a:t> </a:t>
            </a:r>
            <a:r>
              <a:rPr lang="es-AR" dirty="0" err="1" smtClean="0"/>
              <a:t>python</a:t>
            </a:r>
            <a:r>
              <a:rPr lang="es-AR" dirty="0" smtClean="0"/>
              <a:t> </a:t>
            </a:r>
            <a:r>
              <a:rPr lang="es-AR" b="0" i="1" u="sng" dirty="0" err="1" smtClean="0"/>
              <a:t>class</a:t>
            </a:r>
            <a:r>
              <a:rPr lang="es-AR" b="0" i="1" u="sng" dirty="0" smtClean="0"/>
              <a:t> </a:t>
            </a:r>
            <a:r>
              <a:rPr lang="es-AR" dirty="0" smtClean="0"/>
              <a:t> </a:t>
            </a:r>
            <a:r>
              <a:rPr lang="es-AR" dirty="0" err="1" smtClean="0"/>
              <a:t>statement</a:t>
            </a:r>
            <a:r>
              <a:rPr lang="es-AR" dirty="0" smtClean="0"/>
              <a:t> </a:t>
            </a:r>
            <a:r>
              <a:rPr lang="es-AR" dirty="0" err="1" smtClean="0"/>
              <a:t>runs</a:t>
            </a:r>
            <a:r>
              <a:rPr lang="es-AR" dirty="0" smtClean="0"/>
              <a:t> </a:t>
            </a:r>
            <a:r>
              <a:rPr lang="es-AR" dirty="0" err="1" smtClean="0"/>
              <a:t>its</a:t>
            </a:r>
            <a:r>
              <a:rPr lang="es-AR" dirty="0" smtClean="0"/>
              <a:t> </a:t>
            </a:r>
            <a:r>
              <a:rPr lang="es-AR" dirty="0" err="1" smtClean="0"/>
              <a:t>nested</a:t>
            </a:r>
            <a:r>
              <a:rPr lang="es-AR" dirty="0" smtClean="0"/>
              <a:t> block of </a:t>
            </a:r>
            <a:r>
              <a:rPr lang="es-AR" dirty="0" err="1" smtClean="0"/>
              <a:t>code</a:t>
            </a:r>
            <a:r>
              <a:rPr lang="es-AR" dirty="0" smtClean="0"/>
              <a:t> to </a:t>
            </a:r>
            <a:r>
              <a:rPr lang="es-AR" dirty="0" err="1" smtClean="0"/>
              <a:t>create</a:t>
            </a:r>
            <a:r>
              <a:rPr lang="es-AR" dirty="0" smtClean="0"/>
              <a:t> </a:t>
            </a:r>
            <a:r>
              <a:rPr lang="es-AR" dirty="0" err="1" smtClean="0"/>
              <a:t>its</a:t>
            </a:r>
            <a:r>
              <a:rPr lang="es-AR" dirty="0" smtClean="0"/>
              <a:t> </a:t>
            </a:r>
            <a:r>
              <a:rPr lang="es-AR" dirty="0" err="1" smtClean="0"/>
              <a:t>attributes</a:t>
            </a:r>
            <a:r>
              <a:rPr lang="es-AR" dirty="0" smtClean="0"/>
              <a:t> (</a:t>
            </a:r>
            <a:r>
              <a:rPr lang="es-AR" dirty="0" err="1" smtClean="0"/>
              <a:t>def</a:t>
            </a:r>
            <a:r>
              <a:rPr lang="es-AR" dirty="0" smtClean="0"/>
              <a:t>(s) and </a:t>
            </a:r>
            <a:r>
              <a:rPr lang="es-AR" dirty="0" err="1" smtClean="0"/>
              <a:t>class</a:t>
            </a:r>
            <a:r>
              <a:rPr lang="es-AR" dirty="0" smtClean="0"/>
              <a:t> </a:t>
            </a:r>
            <a:r>
              <a:rPr lang="es-AR" dirty="0" err="1" smtClean="0"/>
              <a:t>attributes</a:t>
            </a:r>
            <a:r>
              <a:rPr lang="es-AR" dirty="0" smtClean="0"/>
              <a:t>) </a:t>
            </a:r>
            <a:r>
              <a:rPr lang="es-AR" dirty="0" err="1" smtClean="0"/>
              <a:t>inside</a:t>
            </a:r>
            <a:r>
              <a:rPr lang="es-AR" dirty="0" smtClean="0"/>
              <a:t> a </a:t>
            </a:r>
            <a:r>
              <a:rPr lang="es-AR" dirty="0" err="1" smtClean="0"/>
              <a:t>namespace</a:t>
            </a:r>
            <a:r>
              <a:rPr lang="es-AR" dirty="0" smtClean="0"/>
              <a:t> </a:t>
            </a:r>
            <a:r>
              <a:rPr lang="es-AR" dirty="0" err="1" smtClean="0"/>
              <a:t>dictionary</a:t>
            </a:r>
            <a:r>
              <a:rPr lang="es-AR" dirty="0" smtClean="0"/>
              <a:t> (__</a:t>
            </a:r>
            <a:r>
              <a:rPr lang="es-AR" dirty="0" err="1" smtClean="0"/>
              <a:t>dict</a:t>
            </a:r>
            <a:r>
              <a:rPr lang="es-AR" dirty="0" smtClean="0"/>
              <a:t>__) </a:t>
            </a:r>
            <a:r>
              <a:rPr lang="es-AR" dirty="0" err="1" smtClean="0"/>
              <a:t>corresponding</a:t>
            </a:r>
            <a:r>
              <a:rPr lang="es-AR" dirty="0" smtClean="0"/>
              <a:t> to </a:t>
            </a:r>
            <a:r>
              <a:rPr lang="es-AR" dirty="0" err="1" smtClean="0"/>
              <a:t>the</a:t>
            </a:r>
            <a:r>
              <a:rPr lang="es-AR" dirty="0" smtClean="0"/>
              <a:t> </a:t>
            </a:r>
            <a:r>
              <a:rPr lang="es-AR" dirty="0" err="1" smtClean="0"/>
              <a:t>class’s</a:t>
            </a:r>
            <a:r>
              <a:rPr lang="es-AR" dirty="0" smtClean="0"/>
              <a:t> local </a:t>
            </a:r>
            <a:r>
              <a:rPr lang="es-AR" dirty="0" err="1" smtClean="0"/>
              <a:t>scope</a:t>
            </a:r>
            <a:r>
              <a:rPr lang="es-AR" dirty="0" smtClean="0"/>
              <a:t>.</a:t>
            </a:r>
          </a:p>
          <a:p>
            <a:pPr algn="just"/>
            <a:r>
              <a:rPr lang="es-AR" dirty="0" err="1" smtClean="0"/>
              <a:t>Then</a:t>
            </a:r>
            <a:r>
              <a:rPr lang="es-AR" dirty="0" smtClean="0"/>
              <a:t>, at </a:t>
            </a:r>
            <a:r>
              <a:rPr lang="es-AR" dirty="0" err="1" smtClean="0"/>
              <a:t>the</a:t>
            </a:r>
            <a:r>
              <a:rPr lang="es-AR" dirty="0" smtClean="0"/>
              <a:t> </a:t>
            </a:r>
            <a:r>
              <a:rPr lang="es-AR" dirty="0" err="1" smtClean="0"/>
              <a:t>end</a:t>
            </a:r>
            <a:r>
              <a:rPr lang="es-AR" dirty="0" smtClean="0"/>
              <a:t> of </a:t>
            </a:r>
            <a:r>
              <a:rPr lang="es-AR" dirty="0" err="1" smtClean="0"/>
              <a:t>the</a:t>
            </a:r>
            <a:r>
              <a:rPr lang="es-AR" dirty="0" smtClean="0"/>
              <a:t> </a:t>
            </a:r>
            <a:r>
              <a:rPr lang="es-AR" dirty="0" err="1" smtClean="0"/>
              <a:t>class</a:t>
            </a:r>
            <a:r>
              <a:rPr lang="es-AR" dirty="0" smtClean="0"/>
              <a:t> </a:t>
            </a:r>
            <a:r>
              <a:rPr lang="es-AR" dirty="0" err="1" smtClean="0"/>
              <a:t>statement</a:t>
            </a:r>
            <a:r>
              <a:rPr lang="es-AR" dirty="0" smtClean="0"/>
              <a:t>,  Python </a:t>
            </a:r>
            <a:r>
              <a:rPr lang="es-AR" dirty="0" err="1" smtClean="0"/>
              <a:t>calls</a:t>
            </a:r>
            <a:r>
              <a:rPr lang="es-AR" dirty="0" smtClean="0"/>
              <a:t> </a:t>
            </a:r>
            <a:r>
              <a:rPr lang="es-AR" dirty="0" err="1" smtClean="0"/>
              <a:t>the</a:t>
            </a:r>
            <a:r>
              <a:rPr lang="es-AR" dirty="0" smtClean="0"/>
              <a:t> </a:t>
            </a:r>
            <a:r>
              <a:rPr lang="es-AR" b="0" i="1" u="sng" dirty="0" err="1" smtClean="0"/>
              <a:t>type</a:t>
            </a:r>
            <a:r>
              <a:rPr lang="es-AR" b="0" i="1" u="sng" dirty="0" smtClean="0"/>
              <a:t> </a:t>
            </a:r>
            <a:r>
              <a:rPr lang="es-AR" dirty="0" err="1" smtClean="0"/>
              <a:t>object</a:t>
            </a:r>
            <a:r>
              <a:rPr lang="es-AR" dirty="0" smtClean="0"/>
              <a:t> to </a:t>
            </a:r>
            <a:r>
              <a:rPr lang="es-AR" dirty="0" err="1" smtClean="0"/>
              <a:t>create</a:t>
            </a:r>
            <a:r>
              <a:rPr lang="es-AR" dirty="0" smtClean="0"/>
              <a:t> </a:t>
            </a:r>
            <a:r>
              <a:rPr lang="es-AR" dirty="0" err="1" smtClean="0"/>
              <a:t>the</a:t>
            </a:r>
            <a:r>
              <a:rPr lang="es-AR" dirty="0" smtClean="0"/>
              <a:t> </a:t>
            </a:r>
            <a:r>
              <a:rPr lang="es-AR" dirty="0" err="1" smtClean="0"/>
              <a:t>class</a:t>
            </a:r>
            <a:r>
              <a:rPr lang="es-AR" dirty="0" smtClean="0"/>
              <a:t> </a:t>
            </a:r>
            <a:r>
              <a:rPr lang="es-AR" dirty="0" err="1" smtClean="0"/>
              <a:t>object</a:t>
            </a:r>
            <a:r>
              <a:rPr lang="es-AR" dirty="0" smtClean="0"/>
              <a:t>:</a:t>
            </a:r>
          </a:p>
          <a:p>
            <a:pPr algn="just"/>
            <a:r>
              <a:rPr lang="es-AR" b="0" i="1" dirty="0" smtClean="0"/>
              <a:t>	</a:t>
            </a:r>
            <a:r>
              <a:rPr lang="es-AR" b="0" i="1" dirty="0" err="1" smtClean="0"/>
              <a:t>class</a:t>
            </a:r>
            <a:r>
              <a:rPr lang="es-AR" b="0" i="1" dirty="0" smtClean="0"/>
              <a:t> = </a:t>
            </a:r>
            <a:r>
              <a:rPr lang="es-AR" b="0" i="1" dirty="0" err="1" smtClean="0"/>
              <a:t>type</a:t>
            </a:r>
            <a:r>
              <a:rPr lang="es-AR" b="0" i="1" dirty="0" smtClean="0"/>
              <a:t>(</a:t>
            </a:r>
            <a:r>
              <a:rPr lang="es-AR" b="0" i="1" dirty="0" err="1" smtClean="0"/>
              <a:t>classname</a:t>
            </a:r>
            <a:r>
              <a:rPr lang="es-AR" b="0" i="1" dirty="0" smtClean="0"/>
              <a:t>, </a:t>
            </a:r>
            <a:r>
              <a:rPr lang="es-AR" b="0" i="1" dirty="0" err="1" smtClean="0"/>
              <a:t>superclasses</a:t>
            </a:r>
            <a:r>
              <a:rPr lang="es-AR" b="0" i="1" dirty="0" smtClean="0"/>
              <a:t>, </a:t>
            </a:r>
            <a:r>
              <a:rPr lang="es-AR" b="0" i="1" dirty="0" err="1" smtClean="0"/>
              <a:t>attributedict</a:t>
            </a:r>
            <a:r>
              <a:rPr lang="es-AR" b="0" i="1" dirty="0" smtClean="0"/>
              <a:t>)</a:t>
            </a:r>
          </a:p>
          <a:p>
            <a:pPr algn="just"/>
            <a:r>
              <a:rPr lang="es-AR" dirty="0" err="1" smtClean="0"/>
              <a:t>The</a:t>
            </a:r>
            <a:r>
              <a:rPr lang="es-AR" dirty="0" smtClean="0"/>
              <a:t> </a:t>
            </a:r>
            <a:r>
              <a:rPr lang="es-AR" b="0" i="1" u="sng" dirty="0" err="1" smtClean="0"/>
              <a:t>type</a:t>
            </a:r>
            <a:r>
              <a:rPr lang="es-AR" b="0" i="1" u="sng" dirty="0" smtClean="0"/>
              <a:t> </a:t>
            </a:r>
            <a:r>
              <a:rPr lang="es-AR" dirty="0" smtClean="0"/>
              <a:t> </a:t>
            </a:r>
            <a:r>
              <a:rPr lang="es-AR" dirty="0" err="1" smtClean="0"/>
              <a:t>object</a:t>
            </a:r>
            <a:r>
              <a:rPr lang="es-AR" dirty="0" smtClean="0"/>
              <a:t> defines a </a:t>
            </a:r>
            <a:r>
              <a:rPr lang="es-AR" b="0" i="1" u="sng" dirty="0" smtClean="0"/>
              <a:t>__</a:t>
            </a:r>
            <a:r>
              <a:rPr lang="es-AR" b="0" i="1" dirty="0" err="1" smtClean="0"/>
              <a:t>call</a:t>
            </a:r>
            <a:r>
              <a:rPr lang="es-AR" b="0" i="1" dirty="0" smtClean="0"/>
              <a:t>__ </a:t>
            </a:r>
            <a:r>
              <a:rPr lang="es-AR" dirty="0" err="1" smtClean="0"/>
              <a:t>operator</a:t>
            </a:r>
            <a:r>
              <a:rPr lang="es-AR" dirty="0" smtClean="0"/>
              <a:t> </a:t>
            </a:r>
            <a:r>
              <a:rPr lang="es-AR" dirty="0" err="1" smtClean="0"/>
              <a:t>overloading</a:t>
            </a:r>
            <a:r>
              <a:rPr lang="es-AR" dirty="0" smtClean="0"/>
              <a:t> </a:t>
            </a:r>
            <a:r>
              <a:rPr lang="es-AR" dirty="0" err="1" smtClean="0"/>
              <a:t>method</a:t>
            </a:r>
            <a:r>
              <a:rPr lang="es-AR" dirty="0" smtClean="0"/>
              <a:t> </a:t>
            </a:r>
            <a:r>
              <a:rPr lang="es-AR" dirty="0" err="1" smtClean="0"/>
              <a:t>that</a:t>
            </a:r>
            <a:r>
              <a:rPr lang="es-AR" dirty="0" smtClean="0"/>
              <a:t> </a:t>
            </a:r>
            <a:r>
              <a:rPr lang="es-AR" dirty="0" err="1" smtClean="0"/>
              <a:t>runs</a:t>
            </a:r>
            <a:r>
              <a:rPr lang="es-AR" dirty="0" smtClean="0"/>
              <a:t> </a:t>
            </a:r>
            <a:r>
              <a:rPr lang="es-AR" dirty="0" err="1" smtClean="0"/>
              <a:t>two</a:t>
            </a:r>
            <a:r>
              <a:rPr lang="es-AR" dirty="0" smtClean="0"/>
              <a:t> </a:t>
            </a:r>
            <a:r>
              <a:rPr lang="es-AR" dirty="0" err="1" smtClean="0"/>
              <a:t>other</a:t>
            </a:r>
            <a:r>
              <a:rPr lang="es-AR" dirty="0" smtClean="0"/>
              <a:t> </a:t>
            </a:r>
            <a:r>
              <a:rPr lang="es-AR" dirty="0" err="1" smtClean="0"/>
              <a:t>methods</a:t>
            </a:r>
            <a:r>
              <a:rPr lang="es-AR" dirty="0" smtClean="0"/>
              <a:t> </a:t>
            </a:r>
            <a:r>
              <a:rPr lang="es-AR" dirty="0" err="1" smtClean="0"/>
              <a:t>when</a:t>
            </a:r>
            <a:r>
              <a:rPr lang="es-AR" dirty="0" smtClean="0"/>
              <a:t> </a:t>
            </a:r>
            <a:r>
              <a:rPr lang="es-AR" dirty="0" err="1" smtClean="0"/>
              <a:t>the</a:t>
            </a:r>
            <a:r>
              <a:rPr lang="es-AR" dirty="0" smtClean="0"/>
              <a:t> </a:t>
            </a:r>
            <a:r>
              <a:rPr lang="es-AR" dirty="0" err="1" smtClean="0"/>
              <a:t>type</a:t>
            </a:r>
            <a:r>
              <a:rPr lang="es-AR" dirty="0" smtClean="0"/>
              <a:t> </a:t>
            </a:r>
            <a:r>
              <a:rPr lang="es-AR" dirty="0" err="1" smtClean="0"/>
              <a:t>object</a:t>
            </a:r>
            <a:r>
              <a:rPr lang="es-AR" dirty="0" smtClean="0"/>
              <a:t> </a:t>
            </a:r>
            <a:r>
              <a:rPr lang="es-AR" dirty="0" err="1" smtClean="0"/>
              <a:t>is</a:t>
            </a:r>
            <a:r>
              <a:rPr lang="es-AR" dirty="0" smtClean="0"/>
              <a:t> </a:t>
            </a:r>
            <a:r>
              <a:rPr lang="es-AR" dirty="0" err="1" smtClean="0"/>
              <a:t>call</a:t>
            </a:r>
            <a:r>
              <a:rPr lang="es-AR" dirty="0" smtClean="0"/>
              <a:t>:</a:t>
            </a:r>
          </a:p>
          <a:p>
            <a:pPr algn="just"/>
            <a:r>
              <a:rPr lang="es-AR" b="0" i="1" dirty="0" smtClean="0"/>
              <a:t>   </a:t>
            </a:r>
            <a:r>
              <a:rPr lang="es-AR" b="0" i="1" dirty="0" err="1" smtClean="0"/>
              <a:t>type</a:t>
            </a:r>
            <a:r>
              <a:rPr lang="es-AR" b="0" i="1" dirty="0" smtClean="0"/>
              <a:t>.__new__(</a:t>
            </a:r>
            <a:r>
              <a:rPr lang="es-AR" b="0" i="1" dirty="0" err="1" smtClean="0"/>
              <a:t>typeclass</a:t>
            </a:r>
            <a:r>
              <a:rPr lang="es-AR" b="0" i="1" dirty="0" smtClean="0"/>
              <a:t>, </a:t>
            </a:r>
            <a:r>
              <a:rPr lang="es-AR" b="0" i="1" dirty="0" err="1" smtClean="0"/>
              <a:t>classname</a:t>
            </a:r>
            <a:r>
              <a:rPr lang="es-AR" b="0" i="1" dirty="0" smtClean="0"/>
              <a:t>, </a:t>
            </a:r>
            <a:r>
              <a:rPr lang="es-AR" b="0" i="1" dirty="0" err="1" smtClean="0"/>
              <a:t>superclasses</a:t>
            </a:r>
            <a:r>
              <a:rPr lang="es-AR" b="0" i="1" dirty="0" smtClean="0"/>
              <a:t>, </a:t>
            </a:r>
            <a:r>
              <a:rPr lang="es-AR" b="0" i="1" dirty="0" err="1" smtClean="0"/>
              <a:t>attributedict</a:t>
            </a:r>
            <a:r>
              <a:rPr lang="es-AR" b="0" i="1" dirty="0" smtClean="0"/>
              <a:t>)</a:t>
            </a:r>
          </a:p>
          <a:p>
            <a:pPr algn="just"/>
            <a:r>
              <a:rPr lang="es-AR" b="0" i="1" dirty="0"/>
              <a:t> </a:t>
            </a:r>
            <a:r>
              <a:rPr lang="es-AR" b="0" i="1" dirty="0" smtClean="0"/>
              <a:t>  </a:t>
            </a:r>
            <a:r>
              <a:rPr lang="es-AR" b="0" i="1" dirty="0" err="1" smtClean="0"/>
              <a:t>type</a:t>
            </a:r>
            <a:r>
              <a:rPr lang="es-AR" b="0" i="1" dirty="0" smtClean="0"/>
              <a:t>.__</a:t>
            </a:r>
            <a:r>
              <a:rPr lang="es-AR" b="0" i="1" dirty="0" err="1" smtClean="0"/>
              <a:t>init</a:t>
            </a:r>
            <a:r>
              <a:rPr lang="es-AR" b="0" i="1" dirty="0" smtClean="0"/>
              <a:t>__(</a:t>
            </a:r>
            <a:r>
              <a:rPr lang="es-AR" b="0" i="1" dirty="0" err="1" smtClean="0"/>
              <a:t>classobj</a:t>
            </a:r>
            <a:r>
              <a:rPr lang="es-AR" b="0" i="1" dirty="0" smtClean="0"/>
              <a:t>, </a:t>
            </a:r>
            <a:r>
              <a:rPr lang="es-AR" b="0" i="1" dirty="0" err="1" smtClean="0"/>
              <a:t>classname</a:t>
            </a:r>
            <a:r>
              <a:rPr lang="es-AR" b="0" i="1" dirty="0" smtClean="0"/>
              <a:t>, </a:t>
            </a:r>
            <a:r>
              <a:rPr lang="es-AR" b="0" i="1" dirty="0" err="1" smtClean="0"/>
              <a:t>superclasses</a:t>
            </a:r>
            <a:r>
              <a:rPr lang="es-AR" b="0" i="1" dirty="0" smtClean="0"/>
              <a:t>, </a:t>
            </a:r>
            <a:r>
              <a:rPr lang="es-AR" b="0" i="1" dirty="0" err="1" smtClean="0"/>
              <a:t>attributedict</a:t>
            </a:r>
            <a:r>
              <a:rPr lang="es-AR" b="0" i="1" dirty="0" smtClean="0"/>
              <a:t>)</a:t>
            </a:r>
          </a:p>
          <a:p>
            <a:pPr algn="just"/>
            <a:endParaRPr lang="es-AR" b="0" i="1" dirty="0"/>
          </a:p>
          <a:p>
            <a:pPr marL="342900" indent="-342900" algn="just">
              <a:buFont typeface="Arial" panose="020B0604020202020204" pitchFamily="34" charset="0"/>
              <a:buChar char="•"/>
            </a:pPr>
            <a:r>
              <a:rPr lang="es-AR" dirty="0" err="1" smtClean="0"/>
              <a:t>Type</a:t>
            </a:r>
            <a:r>
              <a:rPr lang="es-AR" dirty="0" smtClean="0"/>
              <a:t> </a:t>
            </a:r>
            <a:r>
              <a:rPr lang="es-AR" dirty="0" err="1" smtClean="0"/>
              <a:t>creates</a:t>
            </a:r>
            <a:r>
              <a:rPr lang="es-AR" dirty="0" smtClean="0"/>
              <a:t> </a:t>
            </a:r>
            <a:r>
              <a:rPr lang="es-AR" dirty="0" err="1" smtClean="0"/>
              <a:t>the</a:t>
            </a:r>
            <a:r>
              <a:rPr lang="es-AR" dirty="0" smtClean="0"/>
              <a:t> </a:t>
            </a:r>
            <a:r>
              <a:rPr lang="es-AR" dirty="0" err="1" smtClean="0"/>
              <a:t>class</a:t>
            </a:r>
            <a:r>
              <a:rPr lang="es-AR" dirty="0"/>
              <a:t> </a:t>
            </a:r>
            <a:r>
              <a:rPr lang="es-AR" dirty="0" err="1" smtClean="0"/>
              <a:t>object</a:t>
            </a:r>
            <a:r>
              <a:rPr lang="es-AR" dirty="0" smtClean="0"/>
              <a:t> </a:t>
            </a:r>
            <a:r>
              <a:rPr lang="es-AR" dirty="0" err="1" smtClean="0"/>
              <a:t>not</a:t>
            </a:r>
            <a:r>
              <a:rPr lang="es-AR" dirty="0" smtClean="0"/>
              <a:t> </a:t>
            </a:r>
            <a:r>
              <a:rPr lang="es-AR" dirty="0" err="1" smtClean="0"/>
              <a:t>the</a:t>
            </a:r>
            <a:r>
              <a:rPr lang="es-AR" dirty="0" smtClean="0"/>
              <a:t> </a:t>
            </a:r>
            <a:r>
              <a:rPr lang="es-AR" dirty="0" err="1" smtClean="0"/>
              <a:t>instance</a:t>
            </a:r>
            <a:r>
              <a:rPr lang="es-AR" dirty="0" smtClean="0"/>
              <a:t> </a:t>
            </a:r>
            <a:r>
              <a:rPr lang="es-AR" dirty="0" err="1" smtClean="0"/>
              <a:t>object</a:t>
            </a:r>
            <a:r>
              <a:rPr lang="es-AR" dirty="0" smtClean="0"/>
              <a:t> (</a:t>
            </a:r>
            <a:r>
              <a:rPr lang="es-AR" dirty="0" err="1" smtClean="0"/>
              <a:t>None-type</a:t>
            </a:r>
            <a:r>
              <a:rPr lang="es-AR" dirty="0" smtClean="0"/>
              <a:t>)</a:t>
            </a:r>
          </a:p>
        </p:txBody>
      </p:sp>
    </p:spTree>
    <p:extLst>
      <p:ext uri="{BB962C8B-B14F-4D97-AF65-F5344CB8AC3E}">
        <p14:creationId xmlns:p14="http://schemas.microsoft.com/office/powerpoint/2010/main" val="217852730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Class</a:t>
            </a:r>
            <a:r>
              <a:rPr lang="es-AR" dirty="0" smtClean="0"/>
              <a:t> __</a:t>
            </a:r>
            <a:r>
              <a:rPr lang="es-AR" dirty="0" err="1" smtClean="0"/>
              <a:t>dict</a:t>
            </a:r>
            <a:r>
              <a:rPr lang="es-AR" dirty="0" smtClean="0"/>
              <a:t>__</a:t>
            </a:r>
            <a:endParaRPr lang="es-AR" dirty="0"/>
          </a:p>
        </p:txBody>
      </p:sp>
      <p:sp>
        <p:nvSpPr>
          <p:cNvPr id="3" name="2 Marcador de contenido"/>
          <p:cNvSpPr>
            <a:spLocks noGrp="1"/>
          </p:cNvSpPr>
          <p:nvPr>
            <p:ph idx="1"/>
          </p:nvPr>
        </p:nvSpPr>
        <p:spPr/>
        <p:txBody>
          <a:bodyPr/>
          <a:lstStyle/>
          <a:p>
            <a:endParaRPr lang="es-AR" dirty="0" smtClean="0"/>
          </a:p>
          <a:p>
            <a:endParaRPr lang="es-AR" dirty="0"/>
          </a:p>
          <a:p>
            <a:endParaRPr lang="es-AR" dirty="0" smtClean="0"/>
          </a:p>
          <a:p>
            <a:endParaRPr lang="es-AR" dirty="0"/>
          </a:p>
          <a:p>
            <a:endParaRPr lang="es-AR" dirty="0" smtClean="0"/>
          </a:p>
          <a:p>
            <a:endParaRPr lang="es-AR" dirty="0"/>
          </a:p>
          <a:p>
            <a:endParaRPr lang="es-AR" dirty="0" smtClean="0"/>
          </a:p>
          <a:p>
            <a:endParaRPr lang="es-AR" dirty="0"/>
          </a:p>
          <a:p>
            <a:r>
              <a:rPr lang="en-US" sz="1800" b="0" dirty="0"/>
              <a:t>Process = type("Process", (object,),  {'priority': 0, '</a:t>
            </a:r>
            <a:r>
              <a:rPr lang="en-US" sz="1800" b="0" dirty="0" err="1"/>
              <a:t>pid</a:t>
            </a:r>
            <a:r>
              <a:rPr lang="en-US" sz="1800" b="0" dirty="0"/>
              <a:t>' : 0, 'execute' : execute,  '__module__' : '__main__'} )</a:t>
            </a:r>
            <a:endParaRPr lang="es-AR" sz="1800" b="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381" y="2060848"/>
            <a:ext cx="8352928" cy="2743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2575183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encial">
  <a:themeElements>
    <a:clrScheme name="Esenc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enc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19598</TotalTime>
  <Words>3582</Words>
  <Application>Microsoft Office PowerPoint</Application>
  <PresentationFormat>Presentación en pantalla (4:3)</PresentationFormat>
  <Paragraphs>478</Paragraphs>
  <Slides>106</Slides>
  <Notes>8</Notes>
  <HiddenSlides>0</HiddenSlides>
  <MMClips>0</MMClips>
  <ScaleCrop>false</ScaleCrop>
  <HeadingPairs>
    <vt:vector size="4" baseType="variant">
      <vt:variant>
        <vt:lpstr>Tema</vt:lpstr>
      </vt:variant>
      <vt:variant>
        <vt:i4>1</vt:i4>
      </vt:variant>
      <vt:variant>
        <vt:lpstr>Títulos de diapositiva</vt:lpstr>
      </vt:variant>
      <vt:variant>
        <vt:i4>106</vt:i4>
      </vt:variant>
    </vt:vector>
  </HeadingPairs>
  <TitlesOfParts>
    <vt:vector size="107" baseType="lpstr">
      <vt:lpstr>Esencial</vt:lpstr>
      <vt:lpstr>Python: Crash Course</vt:lpstr>
      <vt:lpstr>whoami</vt:lpstr>
      <vt:lpstr>Agenda</vt:lpstr>
      <vt:lpstr>Strings</vt:lpstr>
      <vt:lpstr>Strings Immutability</vt:lpstr>
      <vt:lpstr>Strings Slicing</vt:lpstr>
      <vt:lpstr>Split and join</vt:lpstr>
      <vt:lpstr>Exercise</vt:lpstr>
      <vt:lpstr>Set Operations</vt:lpstr>
      <vt:lpstr>Union</vt:lpstr>
      <vt:lpstr>Difference</vt:lpstr>
      <vt:lpstr>Cartessian Product</vt:lpstr>
      <vt:lpstr>Comprehensions</vt:lpstr>
      <vt:lpstr>List Comprehension</vt:lpstr>
      <vt:lpstr>Another Example</vt:lpstr>
      <vt:lpstr>Filters</vt:lpstr>
      <vt:lpstr>MAP</vt:lpstr>
      <vt:lpstr>Reduce</vt:lpstr>
      <vt:lpstr>Reduce?</vt:lpstr>
      <vt:lpstr>*ARGS</vt:lpstr>
      <vt:lpstr>**KWARGS</vt:lpstr>
      <vt:lpstr>Iterators</vt:lpstr>
      <vt:lpstr>ITERATORS</vt:lpstr>
      <vt:lpstr>Iterators</vt:lpstr>
      <vt:lpstr>ITERATORS</vt:lpstr>
      <vt:lpstr>ITERATOR Example</vt:lpstr>
      <vt:lpstr>Generators</vt:lpstr>
      <vt:lpstr>GENERATORS</vt:lpstr>
      <vt:lpstr>GENERATORS</vt:lpstr>
      <vt:lpstr>GENERATORS</vt:lpstr>
      <vt:lpstr>Generator Expressions</vt:lpstr>
      <vt:lpstr>Why Use generators?</vt:lpstr>
      <vt:lpstr>Exercise</vt:lpstr>
      <vt:lpstr>Solution</vt:lpstr>
      <vt:lpstr>Closures</vt:lpstr>
      <vt:lpstr>Closure Example</vt:lpstr>
      <vt:lpstr>Decorators</vt:lpstr>
      <vt:lpstr>Example</vt:lpstr>
      <vt:lpstr>Exercise</vt:lpstr>
      <vt:lpstr>Solution</vt:lpstr>
      <vt:lpstr>Currying</vt:lpstr>
      <vt:lpstr>Presentación de PowerPoint</vt:lpstr>
      <vt:lpstr>What is OOP?</vt:lpstr>
      <vt:lpstr>Classes</vt:lpstr>
      <vt:lpstr>Class Example</vt:lpstr>
      <vt:lpstr>Inheritance </vt:lpstr>
      <vt:lpstr>NAMESPACES and Attributes</vt:lpstr>
      <vt:lpstr>Instance Attributes</vt:lpstr>
      <vt:lpstr>Class Attributes</vt:lpstr>
      <vt:lpstr>Class Attribute?</vt:lpstr>
      <vt:lpstr>Class Methods</vt:lpstr>
      <vt:lpstr>Class Methods</vt:lpstr>
      <vt:lpstr>Static Methods</vt:lpstr>
      <vt:lpstr>__init__</vt:lpstr>
      <vt:lpstr>__call__</vt:lpstr>
      <vt:lpstr>__REPR__ &amp; __STR__</vt:lpstr>
      <vt:lpstr>__len__</vt:lpstr>
      <vt:lpstr>Object oriented Analysis and design</vt:lpstr>
      <vt:lpstr>Object oriented Analysis</vt:lpstr>
      <vt:lpstr>Domain Model</vt:lpstr>
      <vt:lpstr>Presentación de PowerPoint</vt:lpstr>
      <vt:lpstr>Object Oriented Design</vt:lpstr>
      <vt:lpstr>GRASP</vt:lpstr>
      <vt:lpstr>Information Expert</vt:lpstr>
      <vt:lpstr>Creator</vt:lpstr>
      <vt:lpstr>Loose Coupling</vt:lpstr>
      <vt:lpstr>High Cohesion</vt:lpstr>
      <vt:lpstr>Controller</vt:lpstr>
      <vt:lpstr>Polymorphism</vt:lpstr>
      <vt:lpstr>Fabrication</vt:lpstr>
      <vt:lpstr>Indirection</vt:lpstr>
      <vt:lpstr>Protected Variations</vt:lpstr>
      <vt:lpstr>TDA</vt:lpstr>
      <vt:lpstr>Design Patterns</vt:lpstr>
      <vt:lpstr>Design Patterns</vt:lpstr>
      <vt:lpstr>Singleton Pattern</vt:lpstr>
      <vt:lpstr>Classic Singleton</vt:lpstr>
      <vt:lpstr>Singleton decorator</vt:lpstr>
      <vt:lpstr>FactorY</vt:lpstr>
      <vt:lpstr>Factory (Craig Larman)</vt:lpstr>
      <vt:lpstr>Factory Example</vt:lpstr>
      <vt:lpstr>Factory Method</vt:lpstr>
      <vt:lpstr>Factory Method</vt:lpstr>
      <vt:lpstr>Composite</vt:lpstr>
      <vt:lpstr>Composite</vt:lpstr>
      <vt:lpstr>Composite Example</vt:lpstr>
      <vt:lpstr>Observer</vt:lpstr>
      <vt:lpstr>State</vt:lpstr>
      <vt:lpstr>New-Style vs Old-Style</vt:lpstr>
      <vt:lpstr>Types, Classes, objects</vt:lpstr>
      <vt:lpstr>Types, Classes, Objects</vt:lpstr>
      <vt:lpstr>Types, Classes, objects</vt:lpstr>
      <vt:lpstr>ObjectS Creation</vt:lpstr>
      <vt:lpstr>Metaclasses, classes, Instances</vt:lpstr>
      <vt:lpstr>Metaclass</vt:lpstr>
      <vt:lpstr>Metclasses</vt:lpstr>
      <vt:lpstr>Metaclasses</vt:lpstr>
      <vt:lpstr>Metaclasses</vt:lpstr>
      <vt:lpstr>Class __dict__</vt:lpstr>
      <vt:lpstr>Metaclasses</vt:lpstr>
      <vt:lpstr>Presentación de PowerPoint</vt:lpstr>
      <vt:lpstr>Presentación de PowerPoint</vt:lpstr>
      <vt:lpstr>Singleton Metaclass</vt:lpstr>
      <vt:lpstr>When to use metaclasses?</vt:lpstr>
      <vt:lpstr>References</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kique</dc:creator>
  <cp:lastModifiedBy>kique</cp:lastModifiedBy>
  <cp:revision>195</cp:revision>
  <dcterms:created xsi:type="dcterms:W3CDTF">2014-08-24T21:40:30Z</dcterms:created>
  <dcterms:modified xsi:type="dcterms:W3CDTF">2015-09-26T17:07:31Z</dcterms:modified>
</cp:coreProperties>
</file>