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5" r:id="rId3"/>
    <p:sldId id="301" r:id="rId4"/>
    <p:sldId id="302" r:id="rId5"/>
    <p:sldId id="303" r:id="rId6"/>
    <p:sldId id="306" r:id="rId7"/>
    <p:sldId id="304" r:id="rId8"/>
    <p:sldId id="307" r:id="rId9"/>
    <p:sldId id="309" r:id="rId10"/>
    <p:sldId id="310" r:id="rId11"/>
    <p:sldId id="308" r:id="rId12"/>
    <p:sldId id="313" r:id="rId13"/>
    <p:sldId id="314" r:id="rId14"/>
    <p:sldId id="311" r:id="rId15"/>
    <p:sldId id="312" r:id="rId16"/>
    <p:sldId id="315" r:id="rId17"/>
    <p:sldId id="317" r:id="rId18"/>
    <p:sldId id="316" r:id="rId19"/>
    <p:sldId id="318" r:id="rId20"/>
    <p:sldId id="319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BD"/>
    <a:srgbClr val="FFE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1CC2E-57E5-4044-BAAD-466B2ABE2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282A2-5835-4861-907B-09B16B7E1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10485-682B-4BDA-96C1-E7386A1C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72AC9-AECC-412E-8602-DDAF7ACE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977FF6-EDFD-484F-9323-6316E753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357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DDEDE-94CE-48E2-8F0E-9D360E9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760CB7-7072-4E56-8753-5E4C37B22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712D2D-0D2E-4E97-A1D7-EE6BDB8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B29EB-D869-429F-BD7D-7422977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D858A-8557-4F76-ACAA-EB83EF9D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02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3F53C1-16C0-45D7-AC41-EA27E32DB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C67215-A47A-4686-A864-A2C8D41F1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7F985-9ACF-4666-91DA-0871BD47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25536-59A9-4DF6-8F47-ECE0BEB9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49B10-153D-4F5B-86DD-43B0FD0A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90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1922F-5A95-4E28-827C-602756BD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9529F-0AAB-46D2-9F73-FA027302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A7064-77B7-45ED-B75E-7B72B17F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C7291-B852-4E21-8F43-4E313FD5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2FC0F-D66F-461A-959D-7AD6355E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0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79926-4559-42D7-8BA7-567B5380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2C48-6023-4D4A-BCF0-057A6413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0D41D-4C88-4579-A5D0-8C9281B4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81963-96A8-4534-94B4-194A691C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BEF82-99F3-4709-8DF1-E3881263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02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9515-D994-4744-9593-1338C02B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0F68B-E930-4780-BF31-FC58AE186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46E367-733A-4466-94D2-EFF38608B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6686-537E-468B-B195-4C32D73E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2594D-C9E9-48A7-A7FD-775C25B4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B7E88-6737-401E-9AED-57003343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54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3B424-CB07-4D65-8D5A-224EDCA7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54ED8-AE40-461E-8DD8-90724604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F02226-393D-45FE-B5CD-54B85769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37D53E-E416-4642-A498-F9112181F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2EDFDE-B25C-4CE7-929D-1AD7C5497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79F6FE-4808-4B15-B270-D685FAFC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E466B-6114-4AEA-B10B-4F708497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23F0FE-BF9A-4366-B8FF-A4CAA4E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03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0B4E9-2E5C-488C-88EF-3AEC3919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30CF2E-92C1-4E17-8157-35A260B8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B7F4ED-5BE1-400B-912F-BBCDB4D4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09585-A1C8-41FE-8BCF-7FED7EC7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80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6D499D-7280-4718-B288-1A89EBFA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2FB255-4773-4974-9751-13529390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565A98-8094-49A0-B84E-80804117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40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9363E-4026-4D31-BC80-6414A4B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EC30D-7CC9-4AA9-8D85-17E13E5D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19FB1-A71D-4DC6-8908-978A21179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03F27-F441-4ED6-AB80-0F6B9860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001E7-0E76-4E6C-B969-70623D90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2A3AEF-FE99-4AD1-BC18-7A36BA63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86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15DBC-0A87-4E1E-88AC-0D04FDDE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2440F5-E59D-4CD9-9CBE-3D6141302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53E23-8694-4BA9-98DF-111F9C80C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C0C58-5E4A-4F93-80C7-B61E46C0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943915-DEEA-41ED-A7E5-FFC13114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60B3F-7589-4E19-9006-13F138BD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922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408CE2-5DAA-4509-B2A9-D716E0C1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57617F-75B1-46A0-8BC9-843FB315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2A6AC-A871-437D-8BA8-EB718920C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6B4-8C3E-44D9-82B1-C2D43EA10D73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2A09D-22CF-41CF-9AF9-2F14A0111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8B83D-813C-4A55-AD91-50EA72C9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768D-C710-451B-A4EB-5B01DCC92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5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ms@abc.com" TargetMode="External"/><Relationship Id="rId5" Type="http://schemas.openxmlformats.org/officeDocument/2006/relationships/hyperlink" Target="mailto:jsmm@abc.com" TargetMode="External"/><Relationship Id="rId4" Type="http://schemas.openxmlformats.org/officeDocument/2006/relationships/hyperlink" Target="mailto:jsm@abc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0FF3887-574D-46C5-93E5-AF6C7A9BD493}"/>
              </a:ext>
            </a:extLst>
          </p:cNvPr>
          <p:cNvSpPr/>
          <p:nvPr/>
        </p:nvSpPr>
        <p:spPr>
          <a:xfrm>
            <a:off x="-1065" y="0"/>
            <a:ext cx="12191999" cy="7237074"/>
          </a:xfrm>
          <a:prstGeom prst="rect">
            <a:avLst/>
          </a:prstGeom>
          <a:blipFill dpi="0" rotWithShape="1">
            <a:blip r:embed="rId2"/>
            <a:srcRect/>
            <a:stretch>
              <a:fillRect t="-37000" r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3DBD76-4A24-458F-99C9-168DBB54E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6450"/>
            <a:ext cx="12192000" cy="2807376"/>
          </a:xfrm>
          <a:solidFill>
            <a:schemeClr val="bg1">
              <a:alpha val="87000"/>
            </a:schemeClr>
          </a:solidFill>
        </p:spPr>
        <p:txBody>
          <a:bodyPr bIns="32400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MX" b="1" spc="600" dirty="0" err="1">
                <a:solidFill>
                  <a:schemeClr val="accent2">
                    <a:lumMod val="75000"/>
                  </a:schemeClr>
                </a:solidFill>
                <a:latin typeface="Euphemia" panose="020B0604020202020204" pitchFamily="34" charset="0"/>
                <a:ea typeface="+mn-ea"/>
                <a:cs typeface="+mn-cs"/>
              </a:rPr>
              <a:t>Record</a:t>
            </a:r>
            <a:r>
              <a:rPr lang="es-MX" b="1" spc="600" dirty="0">
                <a:solidFill>
                  <a:schemeClr val="accent2">
                    <a:lumMod val="75000"/>
                  </a:schemeClr>
                </a:solidFill>
                <a:latin typeface="Euphemia" panose="020B0604020202020204" pitchFamily="34" charset="0"/>
                <a:ea typeface="+mn-ea"/>
                <a:cs typeface="+mn-cs"/>
              </a:rPr>
              <a:t> </a:t>
            </a:r>
            <a:r>
              <a:rPr lang="es-MX" b="1" spc="600" dirty="0" err="1">
                <a:solidFill>
                  <a:schemeClr val="accent2">
                    <a:lumMod val="75000"/>
                  </a:schemeClr>
                </a:solidFill>
                <a:latin typeface="Euphemia" panose="020B0604020202020204" pitchFamily="34" charset="0"/>
                <a:ea typeface="+mn-ea"/>
                <a:cs typeface="+mn-cs"/>
              </a:rPr>
              <a:t>linkage</a:t>
            </a:r>
            <a:br>
              <a:rPr lang="es-MX" sz="5400" b="1" dirty="0">
                <a:solidFill>
                  <a:schemeClr val="accent2">
                    <a:lumMod val="75000"/>
                  </a:schemeClr>
                </a:solidFill>
                <a:latin typeface="Euphemia" panose="020B0604020202020204" pitchFamily="34" charset="0"/>
                <a:ea typeface="+mn-ea"/>
                <a:cs typeface="+mn-cs"/>
              </a:rPr>
            </a:br>
            <a:r>
              <a:rPr lang="es-MX" sz="3600" spc="300" dirty="0">
                <a:solidFill>
                  <a:schemeClr val="accent2">
                    <a:lumMod val="75000"/>
                  </a:schemeClr>
                </a:solidFill>
                <a:latin typeface="Euphemia" panose="020B0604020202020204" pitchFamily="34" charset="0"/>
                <a:ea typeface="+mn-ea"/>
                <a:cs typeface="+mn-cs"/>
              </a:rPr>
              <a:t>Vinculación de Registros</a:t>
            </a:r>
            <a:endParaRPr lang="es-CO" sz="4400" spc="300" dirty="0">
              <a:solidFill>
                <a:schemeClr val="accent2">
                  <a:lumMod val="75000"/>
                </a:schemeClr>
              </a:solidFill>
              <a:latin typeface="Euphemi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31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Reducción del espacio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03C1405-FA4B-41A7-8AF6-55D48A7E4B54}"/>
              </a:ext>
            </a:extLst>
          </p:cNvPr>
          <p:cNvSpPr/>
          <p:nvPr/>
        </p:nvSpPr>
        <p:spPr>
          <a:xfrm>
            <a:off x="6565035" y="2698317"/>
            <a:ext cx="1757779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Archivo </a:t>
            </a:r>
            <a:r>
              <a:rPr lang="es-CO" dirty="0" err="1">
                <a:solidFill>
                  <a:schemeClr val="accent2"/>
                </a:solidFill>
              </a:rPr>
              <a:t>preprocesado</a:t>
            </a:r>
            <a:r>
              <a:rPr lang="es-CO" dirty="0">
                <a:solidFill>
                  <a:schemeClr val="accent2"/>
                </a:solidFill>
              </a:rPr>
              <a:t> 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CE0C6A-5FC4-4E41-8D07-34E932288C4D}"/>
              </a:ext>
            </a:extLst>
          </p:cNvPr>
          <p:cNvSpPr/>
          <p:nvPr/>
        </p:nvSpPr>
        <p:spPr>
          <a:xfrm>
            <a:off x="9052263" y="2698317"/>
            <a:ext cx="1757779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Archivo </a:t>
            </a:r>
            <a:r>
              <a:rPr lang="es-CO" dirty="0" err="1">
                <a:solidFill>
                  <a:schemeClr val="accent2"/>
                </a:solidFill>
              </a:rPr>
              <a:t>preprocesado</a:t>
            </a:r>
            <a:r>
              <a:rPr lang="es-CO" dirty="0">
                <a:solidFill>
                  <a:schemeClr val="accent2"/>
                </a:solidFill>
              </a:rPr>
              <a:t> 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72E93F-F1A5-49DB-9C69-32E1155DD494}"/>
              </a:ext>
            </a:extLst>
          </p:cNvPr>
          <p:cNvSpPr/>
          <p:nvPr/>
        </p:nvSpPr>
        <p:spPr>
          <a:xfrm>
            <a:off x="7639234" y="3819704"/>
            <a:ext cx="2346665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Reducción del espacio de búsqueda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B4D02D32-D5D3-4ED4-A0D0-EAA4C344EBB4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 flipH="1">
            <a:off x="9985899" y="3017913"/>
            <a:ext cx="824143" cy="1121387"/>
          </a:xfrm>
          <a:prstGeom prst="bentConnector3">
            <a:avLst>
              <a:gd name="adj1" fmla="val -2773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BC5A260-EAD5-4452-90A4-0ECC6FE0C953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6565034" y="3017912"/>
            <a:ext cx="1074199" cy="1121387"/>
          </a:xfrm>
          <a:prstGeom prst="bentConnector3">
            <a:avLst>
              <a:gd name="adj1" fmla="val -2128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B949414-0B00-403D-94B0-65C6F7DA792D}"/>
              </a:ext>
            </a:extLst>
          </p:cNvPr>
          <p:cNvSpPr txBox="1"/>
          <p:nvPr/>
        </p:nvSpPr>
        <p:spPr>
          <a:xfrm>
            <a:off x="767085" y="1791101"/>
            <a:ext cx="4526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Reducción del espacio: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Filtrar los pares de registros que sean extremadamente improbable de hacer match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Realizar el algoritmo de vinculación entre registros que coincidan sólo dentro de bloques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Bloqueo tradicional: Compara pares de registros que coinciden en una o mas llaves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Crear una partición de los datos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Los pares de registros que no cumplen con los requisitos de bloqueo se clasifican automáticamente como una no coincidencia (no match)</a:t>
            </a:r>
          </a:p>
        </p:txBody>
      </p:sp>
    </p:spTree>
    <p:extLst>
      <p:ext uri="{BB962C8B-B14F-4D97-AF65-F5344CB8AC3E}">
        <p14:creationId xmlns:p14="http://schemas.microsoft.com/office/powerpoint/2010/main" val="152127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Reducción del espacio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818728-8D1C-4771-84C9-64A11F9AA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2" y="1639918"/>
            <a:ext cx="96297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6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Consideraciones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2F264F-5C33-4EAE-89CC-8A7F3A530F49}"/>
              </a:ext>
            </a:extLst>
          </p:cNvPr>
          <p:cNvSpPr txBox="1"/>
          <p:nvPr/>
        </p:nvSpPr>
        <p:spPr>
          <a:xfrm>
            <a:off x="767085" y="1791101"/>
            <a:ext cx="9868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Reducción del espacio:</a:t>
            </a:r>
          </a:p>
          <a:p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Los campos pueden ser poco confiables en muchas de las aplicaciones, haciendo que aumente la probabilidad de omitir proporciones importantes de coincidencias (aumento de las tasas de falsos negativos)</a:t>
            </a: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La forma en la que se distribuyen los datos/categorías de los campos de comparación puede afectar el tamaño de los bloques</a:t>
            </a: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La eficiencia computacional  se pierde frente a las verdaderas coincidencias cuando los bloques son muy grandes</a:t>
            </a:r>
          </a:p>
        </p:txBody>
      </p:sp>
    </p:spTree>
    <p:extLst>
      <p:ext uri="{BB962C8B-B14F-4D97-AF65-F5344CB8AC3E}">
        <p14:creationId xmlns:p14="http://schemas.microsoft.com/office/powerpoint/2010/main" val="102061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Elección del espacio de bloqueo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2F264F-5C33-4EAE-89CC-8A7F3A530F49}"/>
              </a:ext>
            </a:extLst>
          </p:cNvPr>
          <p:cNvSpPr txBox="1"/>
          <p:nvPr/>
        </p:nvSpPr>
        <p:spPr>
          <a:xfrm>
            <a:off x="767085" y="2616724"/>
            <a:ext cx="9868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Escoger los campos que tengan la menor cantidad de datos faltantes o cantidad de errores</a:t>
            </a:r>
          </a:p>
          <a:p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Comprender el tipo de errores que son poco probables para un campo determinado o una combinación de ellos</a:t>
            </a:r>
          </a:p>
          <a:p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Se pueden hacer espacios de bloqueo mas complejos usando varias condiciones</a:t>
            </a: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r>
              <a:rPr lang="es-CO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Ej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: Conservar solo pares en los que coincide la letra inicial del apellido y el mes de nacimiento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09E1F1-CBF6-4FDE-9F86-44AC1CB30670}"/>
              </a:ext>
            </a:extLst>
          </p:cNvPr>
          <p:cNvSpPr txBox="1"/>
          <p:nvPr/>
        </p:nvSpPr>
        <p:spPr>
          <a:xfrm>
            <a:off x="737724" y="1791100"/>
            <a:ext cx="986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Posibles campos para el espacio de bloqueo: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genero, año de nacimiento, ciudad, nivel de educación, etc.</a:t>
            </a:r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7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Comparación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6CB9CB5E-BE04-4673-AA33-013C2F949B59}"/>
              </a:ext>
            </a:extLst>
          </p:cNvPr>
          <p:cNvSpPr/>
          <p:nvPr/>
        </p:nvSpPr>
        <p:spPr>
          <a:xfrm>
            <a:off x="8338629" y="2896340"/>
            <a:ext cx="1553591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Comparación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504157-0234-419B-B1B2-7220D7826500}"/>
              </a:ext>
            </a:extLst>
          </p:cNvPr>
          <p:cNvSpPr/>
          <p:nvPr/>
        </p:nvSpPr>
        <p:spPr>
          <a:xfrm>
            <a:off x="7072082" y="4246480"/>
            <a:ext cx="1553591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Vínculos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EE7A3A0-3D50-49DC-BDA9-D60CA0C7A8B0}"/>
              </a:ext>
            </a:extLst>
          </p:cNvPr>
          <p:cNvSpPr/>
          <p:nvPr/>
        </p:nvSpPr>
        <p:spPr>
          <a:xfrm>
            <a:off x="9355122" y="4246480"/>
            <a:ext cx="1553591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No vínculos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FFF5BA4-26D0-4A4B-98EF-2E26C5D079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126678" y="3257733"/>
            <a:ext cx="710948" cy="12665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961E3E58-EBD3-4A8A-AE9E-ABF715F62C9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9268197" y="3382759"/>
            <a:ext cx="710948" cy="10164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6BCF248-E51A-456C-86FE-FCDD28954BB9}"/>
              </a:ext>
            </a:extLst>
          </p:cNvPr>
          <p:cNvSpPr txBox="1"/>
          <p:nvPr/>
        </p:nvSpPr>
        <p:spPr>
          <a:xfrm>
            <a:off x="915324" y="1614990"/>
            <a:ext cx="56670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Comparación:</a:t>
            </a:r>
          </a:p>
          <a:p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Coincidencias exactas son poco comunes en la práctica ya que rara vez los datos son libres de errores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Comparaciones que permitan que los datos sean similares y no exactamente iguales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Comparaciones a gran escala emplean un nivel de coincidencia aproximada entre campos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Criterios de proximidad (distancia de edición o algoritmos de </a:t>
            </a:r>
            <a:r>
              <a:rPr lang="es-CO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hashing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Comparación de </a:t>
            </a:r>
            <a:r>
              <a:rPr lang="es-CO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strings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, comparación de años, comparación de fechas, comparaciones numéricas</a:t>
            </a: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Medidas de </a:t>
            </a:r>
            <a:r>
              <a:rPr lang="es-CO" sz="3600" b="1" dirty="0" err="1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similaridad</a:t>
            </a:r>
            <a:endParaRPr lang="es-CO" sz="3600" b="1" dirty="0">
              <a:solidFill>
                <a:schemeClr val="accent2"/>
              </a:solidFill>
              <a:latin typeface="Euphemia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6CB9CB5E-BE04-4673-AA33-013C2F949B59}"/>
              </a:ext>
            </a:extLst>
          </p:cNvPr>
          <p:cNvSpPr/>
          <p:nvPr/>
        </p:nvSpPr>
        <p:spPr>
          <a:xfrm>
            <a:off x="8338629" y="2896340"/>
            <a:ext cx="1553591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Comparación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504157-0234-419B-B1B2-7220D7826500}"/>
              </a:ext>
            </a:extLst>
          </p:cNvPr>
          <p:cNvSpPr/>
          <p:nvPr/>
        </p:nvSpPr>
        <p:spPr>
          <a:xfrm>
            <a:off x="7072082" y="3758209"/>
            <a:ext cx="1553591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Vínculos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EE7A3A0-3D50-49DC-BDA9-D60CA0C7A8B0}"/>
              </a:ext>
            </a:extLst>
          </p:cNvPr>
          <p:cNvSpPr/>
          <p:nvPr/>
        </p:nvSpPr>
        <p:spPr>
          <a:xfrm>
            <a:off x="9355122" y="3758209"/>
            <a:ext cx="1553591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No vínculos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FFF5BA4-26D0-4A4B-98EF-2E26C5D079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370814" y="3013597"/>
            <a:ext cx="222677" cy="12665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961E3E58-EBD3-4A8A-AE9E-ABF715F62C9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9512333" y="3138623"/>
            <a:ext cx="222677" cy="10164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CF248-E51A-456C-86FE-FCDD28954BB9}"/>
                  </a:ext>
                </a:extLst>
              </p:cNvPr>
              <p:cNvSpPr txBox="1"/>
              <p:nvPr/>
            </p:nvSpPr>
            <p:spPr>
              <a:xfrm>
                <a:off x="767085" y="1791101"/>
                <a:ext cx="4526688" cy="455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Levenshtein</a:t>
                </a:r>
              </a:p>
              <a:p>
                <a:pPr marL="342900" indent="-342900">
                  <a:buFontTx/>
                  <a:buChar char="-"/>
                </a:pP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Número mínimo de sustituciones requeridas para transformar un </a:t>
                </a:r>
                <a:r>
                  <a:rPr lang="es-CO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string</a:t>
                </a: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 en otro: </a:t>
                </a: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func>
                            <m:funcPr>
                              <m:ctrlPr>
                                <a:rPr lang="es-CO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sz="24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CO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𝐿𝑒𝑛𝑔𝑡h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r>
                  <a:rPr lang="es-CO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Ej</a:t>
                </a: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:  Marina – Mari</a:t>
                </a:r>
                <a:r>
                  <a:rPr lang="es-CO" sz="2400" b="1" dirty="0">
                    <a:solidFill>
                      <a:srgbClr val="FF0000"/>
                    </a:solidFill>
                    <a:latin typeface="Gill Sans Nova Cond" panose="020B0604020202020204" pitchFamily="34" charset="0"/>
                  </a:rPr>
                  <a:t>a</a:t>
                </a: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na</a:t>
                </a:r>
              </a:p>
              <a:p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s-CO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CF248-E51A-456C-86FE-FCDD2895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5" y="1791101"/>
                <a:ext cx="4526688" cy="4559453"/>
              </a:xfrm>
              <a:prstGeom prst="rect">
                <a:avLst/>
              </a:prstGeom>
              <a:blipFill>
                <a:blip r:embed="rId4"/>
                <a:stretch>
                  <a:fillRect l="-2426" t="-10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8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Medidas de </a:t>
            </a:r>
            <a:r>
              <a:rPr lang="es-CO" sz="3600" b="1" dirty="0" err="1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similaridad</a:t>
            </a:r>
            <a:endParaRPr lang="es-CO" sz="3600" b="1" dirty="0">
              <a:solidFill>
                <a:schemeClr val="accent2"/>
              </a:solidFill>
              <a:latin typeface="Euphemia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CF248-E51A-456C-86FE-FCDD28954BB9}"/>
                  </a:ext>
                </a:extLst>
              </p:cNvPr>
              <p:cNvSpPr txBox="1"/>
              <p:nvPr/>
            </p:nvSpPr>
            <p:spPr>
              <a:xfrm>
                <a:off x="678307" y="1497548"/>
                <a:ext cx="11350936" cy="518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Jaro - Winkler</a:t>
                </a:r>
              </a:p>
              <a:p>
                <a:pPr marL="342900" indent="-342900">
                  <a:buFontTx/>
                  <a:buChar char="-"/>
                </a:pP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Considera el numero de caracteres comunes y transposiciones de caracteres</a:t>
                </a: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CO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CO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s-CO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s-CO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r>
                                    <a:rPr lang="es-CO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s-CO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s-CO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r>
                                    <a:rPr lang="es-CO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s-CO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CO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𝑙𝑝</m:t>
                      </m:r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t: transposiciones/2 , m: caracteres comunes, s1: palabra2, s3:palabra3, l: longitud del prefijo común al comienzo del carácter, p: factor de escala (no superior a 0.25, generalmente se usa 0.1)</a:t>
                </a:r>
              </a:p>
              <a:p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r>
                  <a:rPr lang="es-CO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Ej</a:t>
                </a: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: Hola Bola -&gt; t=0, no hay que transponer  Bola Bla -&gt; t = 2/2 = 1</a:t>
                </a: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CF248-E51A-456C-86FE-FCDD2895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7" y="1497548"/>
                <a:ext cx="11350936" cy="5182957"/>
              </a:xfrm>
              <a:prstGeom prst="rect">
                <a:avLst/>
              </a:prstGeom>
              <a:blipFill>
                <a:blip r:embed="rId4"/>
                <a:stretch>
                  <a:fillRect l="-967" t="-941" b="-17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A87C651C-70E0-4E19-981A-1BC5611E1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233" y="1740512"/>
            <a:ext cx="2723122" cy="1003916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93BD10F-1B46-4027-B5F6-6A69CD3A9885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8904475" y="2495681"/>
            <a:ext cx="684572" cy="118206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9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Disyunciones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6BCF248-E51A-456C-86FE-FCDD28954BB9}"/>
              </a:ext>
            </a:extLst>
          </p:cNvPr>
          <p:cNvSpPr txBox="1"/>
          <p:nvPr/>
        </p:nvSpPr>
        <p:spPr>
          <a:xfrm>
            <a:off x="678307" y="1497548"/>
            <a:ext cx="11350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Disyunciones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Bloques superpuestos de los datos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Disyunción: Datos que coinciden en el campo A o en el campo B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Se usan varias llaves que excluyen coincidencias verdaderas</a:t>
            </a: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2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</a:t>
            </a:r>
            <a:r>
              <a:rPr lang="es-CO" sz="3600" b="1" dirty="0" err="1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Soundex</a:t>
            </a:r>
            <a:endParaRPr lang="es-CO" sz="3600" b="1" dirty="0">
              <a:solidFill>
                <a:schemeClr val="accent2"/>
              </a:solidFill>
              <a:latin typeface="Euphemia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6BCF248-E51A-456C-86FE-FCDD28954BB9}"/>
              </a:ext>
            </a:extLst>
          </p:cNvPr>
          <p:cNvSpPr txBox="1"/>
          <p:nvPr/>
        </p:nvSpPr>
        <p:spPr>
          <a:xfrm>
            <a:off x="678307" y="1497548"/>
            <a:ext cx="11350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Soundex</a:t>
            </a:r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Similaridad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 fonética de los consonantes</a:t>
            </a: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Letra + 3 dígitos </a:t>
            </a:r>
          </a:p>
          <a:p>
            <a:pPr lvl="1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Letra: Primera letra</a:t>
            </a:r>
          </a:p>
          <a:p>
            <a:pPr lvl="1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Los dígitos codifican las consonantes restantes</a:t>
            </a:r>
          </a:p>
          <a:p>
            <a:pPr lvl="1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Las consonantes en un lugar similar comparten un mismo numero </a:t>
            </a:r>
          </a:p>
          <a:p>
            <a:pPr lvl="1"/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lvl="1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Por ejemplo: Las consonantes labiales B, F, P y V se codifica cada una con el numero 1</a:t>
            </a:r>
          </a:p>
        </p:txBody>
      </p:sp>
    </p:spTree>
    <p:extLst>
      <p:ext uri="{BB962C8B-B14F-4D97-AF65-F5344CB8AC3E}">
        <p14:creationId xmlns:p14="http://schemas.microsoft.com/office/powerpoint/2010/main" val="113511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Enfoque – </a:t>
            </a:r>
            <a:r>
              <a:rPr lang="es-CO" sz="3600" b="1" dirty="0" err="1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Fellegi-Sunter</a:t>
            </a:r>
            <a:endParaRPr lang="es-CO" sz="3600" b="1" dirty="0">
              <a:solidFill>
                <a:schemeClr val="accent2"/>
              </a:solidFill>
              <a:latin typeface="Euphemia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CF248-E51A-456C-86FE-FCDD28954BB9}"/>
                  </a:ext>
                </a:extLst>
              </p:cNvPr>
              <p:cNvSpPr txBox="1"/>
              <p:nvPr/>
            </p:nvSpPr>
            <p:spPr>
              <a:xfrm>
                <a:off x="678307" y="2190007"/>
                <a:ext cx="1135093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Representa cada par de registros usando un vector de características que describen la similitud entre los campos de registros individuales</a:t>
                </a: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Se dividen los registros en tres clases: Coincidentes ( M ), no coincidentes ( U ) y posibles coincidencias </a:t>
                </a: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CO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e>
                        <m:r>
                          <a:rPr lang="es-CO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 la probabilidad de observar una característica coincidente para un par coincidente</a:t>
                </a:r>
              </a:p>
              <a:p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CO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e>
                        <m:r>
                          <a:rPr lang="es-CO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 la probabilidad de observar una característica coincidente para un par no coincidente</a:t>
                </a:r>
              </a:p>
              <a:p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CF248-E51A-456C-86FE-FCDD2895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7" y="2190007"/>
                <a:ext cx="11350936" cy="3785652"/>
              </a:xfrm>
              <a:prstGeom prst="rect">
                <a:avLst/>
              </a:prstGeom>
              <a:blipFill>
                <a:blip r:embed="rId4"/>
                <a:stretch>
                  <a:fillRect l="-967" t="-20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94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Definiciones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F0F88-4900-480E-A100-76D23DA6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7723"/>
          </a:xfrm>
        </p:spPr>
        <p:txBody>
          <a:bodyPr>
            <a:normAutofit lnSpcReduction="10000"/>
          </a:bodyPr>
          <a:lstStyle/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Entidad: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Unidad observacional de los registros, usualmente una persona u organización </a:t>
            </a: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Match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(emparejamiento, coincidencia)</a:t>
            </a:r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: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Registros que corresponden a la misma entidad</a:t>
            </a: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Registros vinculados: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Cuando se considera que dos registros corresponden a la misma entidad</a:t>
            </a: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Vinculo verdadero: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La vinculación de registros es efectivamente un match</a:t>
            </a: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Vinculo falso: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Es un vinculo que no es match</a:t>
            </a: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Match perdido: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Un match que no es un vinculo</a:t>
            </a:r>
          </a:p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Acuerdo de campos: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Se dice que dos campos de la entidad están de acuerdo si cumplen la regla de acuerdo para dicho campo</a:t>
            </a:r>
          </a:p>
          <a:p>
            <a:pPr marL="0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Por ejemplo, un acuerdo para el campo </a:t>
            </a:r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nombre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puede ser que </a:t>
            </a:r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no difiera en más de un carácter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Enfoque – </a:t>
            </a:r>
            <a:r>
              <a:rPr lang="es-CO" sz="3600" b="1" dirty="0" err="1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Fellegi-Sunter</a:t>
            </a:r>
            <a:endParaRPr lang="es-CO" sz="3600" b="1" dirty="0">
              <a:solidFill>
                <a:schemeClr val="accent2"/>
              </a:solidFill>
              <a:latin typeface="Euphemia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CF248-E51A-456C-86FE-FCDD28954BB9}"/>
                  </a:ext>
                </a:extLst>
              </p:cNvPr>
              <p:cNvSpPr txBox="1"/>
              <p:nvPr/>
            </p:nvSpPr>
            <p:spPr>
              <a:xfrm>
                <a:off x="678307" y="1890341"/>
                <a:ext cx="11350936" cy="307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La clasificación de pares de registros se hace calculando, para cada par:</a:t>
                </a: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endParaRPr lang="es-CO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Nova Cond" panose="020B0604020202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s-CO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Nova Cond" panose="020B0604020202020204" pitchFamily="34" charset="0"/>
                  </a:rPr>
                  <a:t>Establecer dos umbrales basados en los niveles de error deseados para separar de forma optima los valores de los pesos para las coincidencias, no coincidencias y posibles coincidencias </a:t>
                </a: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CF248-E51A-456C-86FE-FCDD2895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7" y="1890341"/>
                <a:ext cx="11350936" cy="3077317"/>
              </a:xfrm>
              <a:prstGeom prst="rect">
                <a:avLst/>
              </a:prstGeom>
              <a:blipFill>
                <a:blip r:embed="rId4"/>
                <a:stretch>
                  <a:fillRect l="-967" b="-35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79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 err="1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Record</a:t>
            </a:r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 </a:t>
            </a:r>
            <a:r>
              <a:rPr lang="es-CO" sz="3600" b="1" dirty="0" err="1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linkage</a:t>
            </a:r>
            <a:endParaRPr lang="es-CO" sz="3600" b="1" dirty="0">
              <a:solidFill>
                <a:schemeClr val="accent2"/>
              </a:solidFill>
              <a:latin typeface="Euphemi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F0F88-4900-480E-A100-76D23DA6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772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Determinar si un par de registros describen la misma entidad (las entidades usualmente son personas u organizaciones)</a:t>
            </a:r>
          </a:p>
          <a:p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Encontrar registros en una base de datos que se refiera a la misma entidad a través de diferentes fuentes de datos (archivos, libros, páginas web, bases de datos,…)</a:t>
            </a:r>
          </a:p>
          <a:p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Se usa cuando se unen datos basados en entidades que pueden o no compartir un identificador común o cuando existen duplicidades no identificables en la base de datos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7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Técnicas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F0F88-4900-480E-A100-76D23DA6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405"/>
          </a:xfrm>
        </p:spPr>
        <p:txBody>
          <a:bodyPr>
            <a:normAutofit/>
          </a:bodyPr>
          <a:lstStyle/>
          <a:p>
            <a:r>
              <a:rPr lang="es-CO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Manual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No es factible cuando el número de registros aumenta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r>
              <a:rPr lang="es-CO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Determinístico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Comparaciones automáticas donde todo debe coincidir, o se programan reglas específicas de datos específicos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Necesita una nueva regla para cada variación en los datos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No generalizable para otros conjuntos de datos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r>
              <a:rPr lang="es-CO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Probabilístico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Estima la probabilidad/verosimilitud de que dos entidades sean la misma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Maneja los datos faltantes y variaciones en la codificación</a:t>
            </a:r>
          </a:p>
          <a:p>
            <a:pPr marL="457200" lvl="1" indent="0">
              <a:buNone/>
            </a:pPr>
            <a:endParaRPr lang="es-CO" spc="3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6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Determinístico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F0F88-4900-480E-A100-76D23DA6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013"/>
            <a:ext cx="5257800" cy="2308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Método Basado en reglas: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- Se define un criterio que es aplicado a cada par de registros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- Si el criterio coincide para el par de registros, entonces se considera un vinculo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- Los criterios se ejecutan de forma automática para los registros de la base de datos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0B8C34-17D9-4761-B975-248B146E94A3}"/>
              </a:ext>
            </a:extLst>
          </p:cNvPr>
          <p:cNvSpPr txBox="1"/>
          <p:nvPr/>
        </p:nvSpPr>
        <p:spPr>
          <a:xfrm>
            <a:off x="7575149" y="1749013"/>
            <a:ext cx="3080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Ej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: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Coincidir en el primer nombre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Coincidir en el segundo nombre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Coincidir en al menos dos entre: fecha de nacimiento, genero y dirección de correo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9B4DB-57AC-42F6-A281-4C012361B010}"/>
              </a:ext>
            </a:extLst>
          </p:cNvPr>
          <p:cNvSpPr txBox="1"/>
          <p:nvPr/>
        </p:nvSpPr>
        <p:spPr>
          <a:xfrm>
            <a:off x="926978" y="4167604"/>
            <a:ext cx="4444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Buena opción cuándo</a:t>
            </a:r>
          </a:p>
          <a:p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- Hay buena </a:t>
            </a:r>
          </a:p>
          <a:p>
            <a:pPr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Las entidades cuentan con un identificador común</a:t>
            </a:r>
          </a:p>
          <a:p>
            <a:pPr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Hay varios identificadores representativos como el nombre, identificación, fecha de nacimiento para identificar una entidad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3C48C75-45B7-4D03-804B-609EB20A7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03485"/>
              </p:ext>
            </p:extLst>
          </p:nvPr>
        </p:nvGraphicFramePr>
        <p:xfrm>
          <a:off x="6320901" y="4167604"/>
          <a:ext cx="52023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46">
                  <a:extLst>
                    <a:ext uri="{9D8B030D-6E8A-4147-A177-3AD203B41FA5}">
                      <a16:colId xmlns:a16="http://schemas.microsoft.com/office/drawing/2014/main" val="2127949504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34704357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602071024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270842002"/>
                    </a:ext>
                  </a:extLst>
                </a:gridCol>
                <a:gridCol w="1455937">
                  <a:extLst>
                    <a:ext uri="{9D8B030D-6E8A-4147-A177-3AD203B41FA5}">
                      <a16:colId xmlns:a16="http://schemas.microsoft.com/office/drawing/2014/main" val="2510850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Primer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Segundo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Fecha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Género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Dirección de 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5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Jesús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19/09/1992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hlinkClick r:id="rId4"/>
                        </a:rPr>
                        <a:t>jsm@abc.com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4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Jesús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19/09/1992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hlinkClick r:id="rId5"/>
                        </a:rPr>
                        <a:t>jsmm@abc.com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Jesús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19/09/1992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hlinkClick r:id="rId6"/>
                        </a:rPr>
                        <a:t>jms@abc.com</a:t>
                      </a:r>
                      <a:r>
                        <a:rPr lang="es-CO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80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48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F0F88-4900-480E-A100-76D23DA6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854"/>
            <a:ext cx="5257800" cy="4464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Contratistas: Base de datos abierta</a:t>
            </a:r>
          </a:p>
          <a:p>
            <a:pPr marL="0" indent="0">
              <a:buNone/>
            </a:pPr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0" indent="0">
              <a:buNone/>
            </a:pP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Criterios: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Coincidir en el primer nombre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Sexo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Número de proceso SECOP II</a:t>
            </a:r>
          </a:p>
          <a:p>
            <a:pPr marL="0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0B8C34-17D9-4761-B975-248B146E94A3}"/>
              </a:ext>
            </a:extLst>
          </p:cNvPr>
          <p:cNvSpPr txBox="1"/>
          <p:nvPr/>
        </p:nvSpPr>
        <p:spPr>
          <a:xfrm>
            <a:off x="7069122" y="3994233"/>
            <a:ext cx="3080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Ejercicio:</a:t>
            </a: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Analizar los datos de los contratistas y proponer reglas que puedan ser aplicadas para hacer vinculaciones de registros</a:t>
            </a:r>
          </a:p>
          <a:p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Hacer una función en R que implemente al menos dos reglas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4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F0F88-4900-480E-A100-76D23DA6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405"/>
          </a:xfrm>
        </p:spPr>
        <p:txBody>
          <a:bodyPr>
            <a:normAutofit fontScale="92500" lnSpcReduction="10000"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Algoritmos para calculo de pesos: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para cada par de registros se calcula el peso que refleja la probabilidad de que dos registros se refieran a la misma entidad. </a:t>
            </a:r>
          </a:p>
          <a:p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Se buscan posibles coincidencias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Para cada par de entidades se calcula la probabilidad de que coincidan en un campo específico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Buena opción cuándo:</a:t>
            </a:r>
          </a:p>
          <a:p>
            <a:pPr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Las entidades no cuentan con un identificador fijo, pero si con campos que tienen la misma información (Ej. Primer Nombre y Primer Apellido)</a:t>
            </a:r>
          </a:p>
          <a:p>
            <a:pPr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Hay varios identificadores representativos como el nombre, identificación, fecha de nacimiento para identificar una entidad</a:t>
            </a:r>
          </a:p>
          <a:p>
            <a:pPr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Hay una gran cantidad de registros y registros nulos</a:t>
            </a:r>
          </a:p>
          <a:p>
            <a:pPr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La calidad de los datos no es muy buena (mejor escenario: los datos tienen buena calidad)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Fuentes diferentes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E2BB4CA-E8C6-4C3E-9E23-A46899675DF1}"/>
              </a:ext>
            </a:extLst>
          </p:cNvPr>
          <p:cNvSpPr/>
          <p:nvPr/>
        </p:nvSpPr>
        <p:spPr>
          <a:xfrm>
            <a:off x="4283474" y="1520215"/>
            <a:ext cx="1322773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Fuente de datos 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A987E88-851B-42B0-B178-77346CCDE3FA}"/>
              </a:ext>
            </a:extLst>
          </p:cNvPr>
          <p:cNvSpPr/>
          <p:nvPr/>
        </p:nvSpPr>
        <p:spPr>
          <a:xfrm>
            <a:off x="6335696" y="1501392"/>
            <a:ext cx="1322773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Fuente de datos 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3C1405-FA4B-41A7-8AF6-55D48A7E4B54}"/>
              </a:ext>
            </a:extLst>
          </p:cNvPr>
          <p:cNvSpPr/>
          <p:nvPr/>
        </p:nvSpPr>
        <p:spPr>
          <a:xfrm>
            <a:off x="3848468" y="2795971"/>
            <a:ext cx="1757779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Archivo </a:t>
            </a:r>
            <a:r>
              <a:rPr lang="es-CO" dirty="0" err="1">
                <a:solidFill>
                  <a:schemeClr val="accent2"/>
                </a:solidFill>
              </a:rPr>
              <a:t>preprocesado</a:t>
            </a:r>
            <a:r>
              <a:rPr lang="es-CO" dirty="0">
                <a:solidFill>
                  <a:schemeClr val="accent2"/>
                </a:solidFill>
              </a:rPr>
              <a:t> 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CE0C6A-5FC4-4E41-8D07-34E932288C4D}"/>
              </a:ext>
            </a:extLst>
          </p:cNvPr>
          <p:cNvSpPr/>
          <p:nvPr/>
        </p:nvSpPr>
        <p:spPr>
          <a:xfrm>
            <a:off x="6335696" y="2795971"/>
            <a:ext cx="1757779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Archivo </a:t>
            </a:r>
            <a:r>
              <a:rPr lang="es-CO" dirty="0" err="1">
                <a:solidFill>
                  <a:schemeClr val="accent2"/>
                </a:solidFill>
              </a:rPr>
              <a:t>preprocesado</a:t>
            </a:r>
            <a:r>
              <a:rPr lang="es-CO" dirty="0">
                <a:solidFill>
                  <a:schemeClr val="accent2"/>
                </a:solidFill>
              </a:rPr>
              <a:t> 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72E93F-F1A5-49DB-9C69-32E1155DD494}"/>
              </a:ext>
            </a:extLst>
          </p:cNvPr>
          <p:cNvSpPr/>
          <p:nvPr/>
        </p:nvSpPr>
        <p:spPr>
          <a:xfrm>
            <a:off x="4922667" y="3917358"/>
            <a:ext cx="2346665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Reducción del espacio de búsqueda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CB9CB5E-BE04-4673-AA33-013C2F949B59}"/>
              </a:ext>
            </a:extLst>
          </p:cNvPr>
          <p:cNvSpPr/>
          <p:nvPr/>
        </p:nvSpPr>
        <p:spPr>
          <a:xfrm>
            <a:off x="5319203" y="5038745"/>
            <a:ext cx="1553591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Comparación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504157-0234-419B-B1B2-7220D7826500}"/>
              </a:ext>
            </a:extLst>
          </p:cNvPr>
          <p:cNvSpPr/>
          <p:nvPr/>
        </p:nvSpPr>
        <p:spPr>
          <a:xfrm>
            <a:off x="4052656" y="5900614"/>
            <a:ext cx="1553591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Vínculos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EE7A3A0-3D50-49DC-BDA9-D60CA0C7A8B0}"/>
              </a:ext>
            </a:extLst>
          </p:cNvPr>
          <p:cNvSpPr/>
          <p:nvPr/>
        </p:nvSpPr>
        <p:spPr>
          <a:xfrm>
            <a:off x="6335696" y="5900614"/>
            <a:ext cx="1553591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No vínculos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D7F5E57-01A0-48B7-8654-62F3251F6B23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4052656" y="1839811"/>
            <a:ext cx="230818" cy="95616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DD98D212-A508-4063-B541-9085313B4FC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658469" y="1820988"/>
            <a:ext cx="230818" cy="95616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B4D02D32-D5D3-4ED4-A0D0-EAA4C344EBB4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 flipH="1">
            <a:off x="7269332" y="3115567"/>
            <a:ext cx="824143" cy="1121387"/>
          </a:xfrm>
          <a:prstGeom prst="bentConnector3">
            <a:avLst>
              <a:gd name="adj1" fmla="val -2773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BC5A260-EAD5-4452-90A4-0ECC6FE0C953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3848467" y="3115566"/>
            <a:ext cx="1074199" cy="1121387"/>
          </a:xfrm>
          <a:prstGeom prst="bentConnector3">
            <a:avLst>
              <a:gd name="adj1" fmla="val -2128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39482460-2818-4594-A17E-6E2E6483A45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5854903" y="4797647"/>
            <a:ext cx="4821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FFF5BA4-26D0-4A4B-98EF-2E26C5D079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5351388" y="5156002"/>
            <a:ext cx="222677" cy="12665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961E3E58-EBD3-4A8A-AE9E-ABF715F62C9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6492907" y="5281028"/>
            <a:ext cx="222677" cy="10164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9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F2393-A3C5-4831-9563-B0BADD5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70"/>
            <a:ext cx="12192000" cy="82685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2"/>
                </a:solidFill>
                <a:latin typeface="Euphemia" panose="020B0604020202020204" pitchFamily="34" charset="0"/>
                <a:ea typeface="+mn-ea"/>
                <a:cs typeface="+mn-cs"/>
              </a:rPr>
              <a:t>Probabilístico – Preprocesamiento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928992C-437A-47DA-AA99-3CE76105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25" y="513905"/>
            <a:ext cx="2981326" cy="61298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E2BB4CA-E8C6-4C3E-9E23-A46899675DF1}"/>
              </a:ext>
            </a:extLst>
          </p:cNvPr>
          <p:cNvSpPr/>
          <p:nvPr/>
        </p:nvSpPr>
        <p:spPr>
          <a:xfrm>
            <a:off x="6531006" y="2621046"/>
            <a:ext cx="1322773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Fuente de datos 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A987E88-851B-42B0-B178-77346CCDE3FA}"/>
              </a:ext>
            </a:extLst>
          </p:cNvPr>
          <p:cNvSpPr/>
          <p:nvPr/>
        </p:nvSpPr>
        <p:spPr>
          <a:xfrm>
            <a:off x="8583228" y="2602223"/>
            <a:ext cx="1322773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Fuente de datos 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3C1405-FA4B-41A7-8AF6-55D48A7E4B54}"/>
              </a:ext>
            </a:extLst>
          </p:cNvPr>
          <p:cNvSpPr/>
          <p:nvPr/>
        </p:nvSpPr>
        <p:spPr>
          <a:xfrm>
            <a:off x="6096000" y="3896802"/>
            <a:ext cx="1757779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Archivo </a:t>
            </a:r>
            <a:r>
              <a:rPr lang="es-CO" dirty="0" err="1">
                <a:solidFill>
                  <a:schemeClr val="accent2"/>
                </a:solidFill>
              </a:rPr>
              <a:t>preprocesado</a:t>
            </a:r>
            <a:r>
              <a:rPr lang="es-CO" dirty="0">
                <a:solidFill>
                  <a:schemeClr val="accent2"/>
                </a:solidFill>
              </a:rPr>
              <a:t> 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CE0C6A-5FC4-4E41-8D07-34E932288C4D}"/>
              </a:ext>
            </a:extLst>
          </p:cNvPr>
          <p:cNvSpPr/>
          <p:nvPr/>
        </p:nvSpPr>
        <p:spPr>
          <a:xfrm>
            <a:off x="8583228" y="3896802"/>
            <a:ext cx="1757779" cy="6391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Archivo </a:t>
            </a:r>
            <a:r>
              <a:rPr lang="es-CO" dirty="0" err="1">
                <a:solidFill>
                  <a:schemeClr val="accent2"/>
                </a:solidFill>
              </a:rPr>
              <a:t>preprocesado</a:t>
            </a:r>
            <a:r>
              <a:rPr lang="es-CO" dirty="0">
                <a:solidFill>
                  <a:schemeClr val="accent2"/>
                </a:solidFill>
              </a:rPr>
              <a:t> B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D7F5E57-01A0-48B7-8654-62F3251F6B23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6300188" y="2940642"/>
            <a:ext cx="230818" cy="95616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DD98D212-A508-4063-B541-9085313B4FC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906001" y="2921819"/>
            <a:ext cx="230818" cy="95616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E6FE21-47CA-482A-B9E3-FD7A4496D408}"/>
              </a:ext>
            </a:extLst>
          </p:cNvPr>
          <p:cNvSpPr txBox="1"/>
          <p:nvPr/>
        </p:nvSpPr>
        <p:spPr>
          <a:xfrm>
            <a:off x="767085" y="2536825"/>
            <a:ext cx="4526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Preprocesamiento</a:t>
            </a:r>
          </a:p>
          <a:p>
            <a:pPr marL="342900" indent="-342900">
              <a:buFontTx/>
              <a:buChar char="-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Se seleccionan las características a través de las cuales se desean hacer las comparaciones, se quitan las filas duplicadas y se somete a un proceso de evaluación de calidad de datos. Dejar todos los campos escritos en el mismo formato:</a:t>
            </a:r>
          </a:p>
          <a:p>
            <a:pPr marL="342900" indent="-342900">
              <a:buFontTx/>
              <a:buChar char="-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Gill Sans Nova Cond" panose="020B0604020202020204" pitchFamily="34" charset="0"/>
            </a:endParaRPr>
          </a:p>
          <a:p>
            <a:r>
              <a:rPr lang="es-CO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Ej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Nova Cond" panose="020B0604020202020204" pitchFamily="34" charset="0"/>
              </a:rPr>
              <a:t>: DD//MM//AA</a:t>
            </a:r>
          </a:p>
        </p:txBody>
      </p:sp>
    </p:spTree>
    <p:extLst>
      <p:ext uri="{BB962C8B-B14F-4D97-AF65-F5344CB8AC3E}">
        <p14:creationId xmlns:p14="http://schemas.microsoft.com/office/powerpoint/2010/main" val="13812431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nJep_Miguel">
  <a:themeElements>
    <a:clrScheme name="Personalizado 1">
      <a:dk1>
        <a:srgbClr val="3F3F3F"/>
      </a:dk1>
      <a:lt1>
        <a:sysClr val="window" lastClr="FFFFFF"/>
      </a:lt1>
      <a:dk2>
        <a:srgbClr val="00B050"/>
      </a:dk2>
      <a:lt2>
        <a:srgbClr val="C9C9C9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4">
      <a:majorFont>
        <a:latin typeface="Euphemia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nJep_Miguel" id="{207F0230-162F-4D08-B946-C09511108656}" vid="{7A7A1417-272F-4B55-91CF-B1F4C12BC1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PresentacionJep_Miguel</Template>
  <TotalTime>1835</TotalTime>
  <Words>1365</Words>
  <Application>Microsoft Office PowerPoint</Application>
  <PresentationFormat>Panorámica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Euphemia</vt:lpstr>
      <vt:lpstr>Gill Sans MT</vt:lpstr>
      <vt:lpstr>Gill Sans Nova Cond</vt:lpstr>
      <vt:lpstr>PresentacionJep_Miguel</vt:lpstr>
      <vt:lpstr>Record linkage Vinculación de Registros</vt:lpstr>
      <vt:lpstr>Definiciones</vt:lpstr>
      <vt:lpstr>Record linkage</vt:lpstr>
      <vt:lpstr>Técnicas</vt:lpstr>
      <vt:lpstr>Determinístico</vt:lpstr>
      <vt:lpstr>Ejemplo 1</vt:lpstr>
      <vt:lpstr>Probabilístico</vt:lpstr>
      <vt:lpstr>Probabilístico – Fuentes diferentes</vt:lpstr>
      <vt:lpstr>Probabilístico – Preprocesamiento</vt:lpstr>
      <vt:lpstr>Probabilístico – Reducción del espacio</vt:lpstr>
      <vt:lpstr>Probabilístico – Reducción del espacio</vt:lpstr>
      <vt:lpstr>Probabilístico – Consideraciones</vt:lpstr>
      <vt:lpstr>Elección del espacio de bloqueo</vt:lpstr>
      <vt:lpstr>Probabilístico – Comparación</vt:lpstr>
      <vt:lpstr>Probabilístico – Medidas de similaridad</vt:lpstr>
      <vt:lpstr>Probabilístico – Medidas de similaridad</vt:lpstr>
      <vt:lpstr>Probabilístico – Disyunciones</vt:lpstr>
      <vt:lpstr>Probabilístico – Soundex</vt:lpstr>
      <vt:lpstr>Enfoque – Fellegi-Sunter</vt:lpstr>
      <vt:lpstr>Enfoque – Fellegi-Sunter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linkage Vinculación de Registros</dc:title>
  <dc:creator>Dorita suarez</dc:creator>
  <cp:lastModifiedBy>Dorita suarez</cp:lastModifiedBy>
  <cp:revision>32</cp:revision>
  <dcterms:created xsi:type="dcterms:W3CDTF">2018-12-19T02:11:01Z</dcterms:created>
  <dcterms:modified xsi:type="dcterms:W3CDTF">2018-12-20T08:50:52Z</dcterms:modified>
</cp:coreProperties>
</file>