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8" r:id="rId10"/>
    <p:sldId id="265" r:id="rId11"/>
    <p:sldId id="266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13.12.2019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Презентація проекту «Електронна кафедра»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31225" cy="3128700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/>
              <a:t>Виконали: Сотник Д.</a:t>
            </a:r>
          </a:p>
          <a:p>
            <a:pPr algn="r"/>
            <a:r>
              <a:rPr lang="uk-UA" dirty="0"/>
              <a:t>Бодина Гогдан </a:t>
            </a:r>
          </a:p>
          <a:p>
            <a:pPr algn="r"/>
            <a:r>
              <a:rPr lang="uk-UA" dirty="0"/>
              <a:t>Віталій Ломачинський </a:t>
            </a:r>
          </a:p>
          <a:p>
            <a:pPr algn="r"/>
            <a:r>
              <a:rPr lang="uk-UA" dirty="0"/>
              <a:t>Марина Козаченко </a:t>
            </a:r>
          </a:p>
          <a:p>
            <a:pPr algn="r"/>
            <a:r>
              <a:rPr lang="uk-UA" dirty="0"/>
              <a:t>Колесник Юрій</a:t>
            </a:r>
          </a:p>
          <a:p>
            <a:pPr algn="r"/>
            <a:r>
              <a:rPr lang="uk-UA" dirty="0"/>
              <a:t>Абдуллаєв Костянтин</a:t>
            </a:r>
          </a:p>
          <a:p>
            <a:pPr algn="r"/>
            <a:r>
              <a:rPr lang="uk-UA" dirty="0"/>
              <a:t>Кривошей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Структура робіт: часовий графік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Еволюційним методом було виконано поділ архітектурних </a:t>
            </a:r>
            <a:r>
              <a:rPr lang="uk-UA" dirty="0" err="1"/>
              <a:t>мікросервісів</a:t>
            </a:r>
            <a:r>
              <a:rPr lang="uk-UA" dirty="0"/>
              <a:t>  на версії програми, що було визначено в артефакті 	</a:t>
            </a:r>
          </a:p>
          <a:p>
            <a:pPr marL="0" indent="0">
              <a:buNone/>
            </a:pPr>
            <a:r>
              <a:rPr lang="uk-UA" dirty="0"/>
              <a:t>«Розподіл випуску версій». На  основі цього артефакту було графічно побудовано «Часовий графік» із повним плануванням процесів ЖЦ системи.</a:t>
            </a:r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Структура робіт: відповідальність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D86E643-0785-40EA-ABD8-75976310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60891"/>
              </p:ext>
            </p:extLst>
          </p:nvPr>
        </p:nvGraphicFramePr>
        <p:xfrm>
          <a:off x="838200" y="1929316"/>
          <a:ext cx="5808659" cy="4351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028">
                  <a:extLst>
                    <a:ext uri="{9D8B030D-6E8A-4147-A177-3AD203B41FA5}">
                      <a16:colId xmlns:a16="http://schemas.microsoft.com/office/drawing/2014/main" val="3614708381"/>
                    </a:ext>
                  </a:extLst>
                </a:gridCol>
                <a:gridCol w="2904631">
                  <a:extLst>
                    <a:ext uri="{9D8B030D-6E8A-4147-A177-3AD203B41FA5}">
                      <a16:colId xmlns:a16="http://schemas.microsoft.com/office/drawing/2014/main" val="2508106176"/>
                    </a:ext>
                  </a:extLst>
                </a:gridCol>
              </a:tblGrid>
              <a:tr h="2061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Основні процеси, розробка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09512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Підготовка процесу розробки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21456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Аналіз вимог до системи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Година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1344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Проектування системної архітектури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5889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Аналіз вимог до програмних засобів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Година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5860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Проектування програмних засобів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73403"/>
                  </a:ext>
                </a:extLst>
              </a:tr>
              <a:tr h="423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Програмування і тестування програмних засобів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Кривошей, Колесник, Абдуллаєв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9728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Збірка програмних засобів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Абдуллаєв, Колесник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92227"/>
                  </a:ext>
                </a:extLst>
              </a:tr>
              <a:tr h="423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Кваліфікаційні випробування програмних засобів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Ломачинський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92530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Збірка системи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Абдуллаєв, Кривошей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64827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Кваліфікаційні випробування системи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Ломачинський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624737"/>
                  </a:ext>
                </a:extLst>
              </a:tr>
              <a:tr h="2061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Допоміжні процеси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62948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Документування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Козаченко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4915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Забезпечення якості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Ломачинський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61435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Вирішення проблем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Сотник, Година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37242"/>
                  </a:ext>
                </a:extLst>
              </a:tr>
              <a:tr h="2061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Організаційні процеси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8201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Управління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Сотник, Година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08460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Створення інфраструктури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Абдуллаєв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844861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Процеси розвитку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Козаченко </a:t>
                      </a:r>
                      <a:endParaRPr lang="uk-U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23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E86B25-2433-44D9-A457-1786EAC9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53470" y="103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9EA29-35BF-4245-BF54-DB44AD24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uk-UA" b="1" dirty="0"/>
              <a:t>Оцінка витрат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ED64CE6-D587-42EE-B3EE-F9C1C5A9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6042"/>
              </p:ext>
            </p:extLst>
          </p:nvPr>
        </p:nvGraphicFramePr>
        <p:xfrm>
          <a:off x="838200" y="1661236"/>
          <a:ext cx="4598670" cy="2479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700">
                  <a:extLst>
                    <a:ext uri="{9D8B030D-6E8A-4147-A177-3AD203B41FA5}">
                      <a16:colId xmlns:a16="http://schemas.microsoft.com/office/drawing/2014/main" val="2966850706"/>
                    </a:ext>
                  </a:extLst>
                </a:gridCol>
                <a:gridCol w="2299970">
                  <a:extLst>
                    <a:ext uri="{9D8B030D-6E8A-4147-A177-3AD203B41FA5}">
                      <a16:colId xmlns:a16="http://schemas.microsoft.com/office/drawing/2014/main" val="324779931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Найменування розрахунку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Формула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63380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Накладні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0,3 * З/П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40234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Інші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0,1*З/П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51130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Відрахування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0,362 * З/П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Сотник Дмитро за поганий менеджмент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Богдан Година як нерентабельна особа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Проект згортається, держава економить 16 млн гривень *звуки фанфар*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05693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F0623054-9480-4064-9B62-BB8561E5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91" y="1338606"/>
            <a:ext cx="41557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Кошторис витрат на розробку програмного забезпечення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C4B6FB38-E5A2-4858-8574-7D39F0BB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75772"/>
              </p:ext>
            </p:extLst>
          </p:nvPr>
        </p:nvGraphicFramePr>
        <p:xfrm>
          <a:off x="838200" y="4410771"/>
          <a:ext cx="4677410" cy="1379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670">
                  <a:extLst>
                    <a:ext uri="{9D8B030D-6E8A-4147-A177-3AD203B41FA5}">
                      <a16:colId xmlns:a16="http://schemas.microsoft.com/office/drawing/2014/main" val="1550034210"/>
                    </a:ext>
                  </a:extLst>
                </a:gridCol>
                <a:gridCol w="3406775">
                  <a:extLst>
                    <a:ext uri="{9D8B030D-6E8A-4147-A177-3AD203B41FA5}">
                      <a16:colId xmlns:a16="http://schemas.microsoft.com/office/drawing/2014/main" val="3131882585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25537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Найменування елементів витрат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Сума витрат, ₴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Витрати на оплату праці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9’174’300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3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Відрахування у спеціальні державні фонди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3’321’096,6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8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Накладні витрати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2’752’290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17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Інші витрати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917’430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4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Витрати на </a:t>
                      </a:r>
                      <a:r>
                        <a:rPr lang="uk-UA" sz="1100" dirty="0" err="1">
                          <a:solidFill>
                            <a:schemeClr val="tx1"/>
                          </a:solidFill>
                          <a:effectLst/>
                        </a:rPr>
                        <a:t>відлагодження</a:t>
                      </a: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 і дослідну експлуатацію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42,21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28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Всього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16’165’158,81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27105"/>
                  </a:ext>
                </a:extLst>
              </a:tr>
            </a:tbl>
          </a:graphicData>
        </a:graphic>
      </p:graphicFrame>
      <p:graphicFrame>
        <p:nvGraphicFramePr>
          <p:cNvPr id="18" name="Объект 11">
            <a:extLst>
              <a:ext uri="{FF2B5EF4-FFF2-40B4-BE49-F238E27FC236}">
                <a16:creationId xmlns:a16="http://schemas.microsoft.com/office/drawing/2014/main" id="{68B9C742-0DF0-4A3E-A2B5-B93CE20C2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31983"/>
              </p:ext>
            </p:extLst>
          </p:nvPr>
        </p:nvGraphicFramePr>
        <p:xfrm>
          <a:off x="5864388" y="1696386"/>
          <a:ext cx="5397500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670">
                  <a:extLst>
                    <a:ext uri="{9D8B030D-6E8A-4147-A177-3AD203B41FA5}">
                      <a16:colId xmlns:a16="http://schemas.microsoft.com/office/drawing/2014/main" val="87709904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390309327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25862378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55988355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464832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Посада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Час роботи, дн.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Денна з/п, ₴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Витрати на розробку, ₴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9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Менеджер продукту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236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1100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259’600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9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Менеджер проекту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236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236’000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74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Інженер-розробник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454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272’400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7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Інженер-розробник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454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272’400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Спеціаліст із застосунків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185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138’750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8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Інженер тестування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45’500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Технічний письменник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56’250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15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Всього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1731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5300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9’174’300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82232"/>
                  </a:ext>
                </a:extLst>
              </a:tr>
            </a:tbl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B6272427-14A7-403E-8532-089DA8B3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388" y="1338606"/>
            <a:ext cx="280827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 на оплату праці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6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4B469-BCCC-4174-99F0-5820BBC0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Пакети розробки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F231C-ECE0-4860-B121-AEA0532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Із урахуванням виконаних робіт розроблено артефакт «Робочі пакети», який містить перелік запланованих виконуваних робіт протягом згідно із часовим графіком протягом ЖЦ ПЗ </a:t>
            </a:r>
          </a:p>
        </p:txBody>
      </p:sp>
    </p:spTree>
    <p:extLst>
      <p:ext uri="{BB962C8B-B14F-4D97-AF65-F5344CB8AC3E}">
        <p14:creationId xmlns:p14="http://schemas.microsoft.com/office/powerpoint/2010/main" val="224681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E0003-0D96-463C-9ADF-1590D16F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CASE-</a:t>
            </a:r>
            <a:r>
              <a:rPr lang="uk-UA" b="1" dirty="0"/>
              <a:t>засоби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FB531-FFC4-415D-8987-A8FB6641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Проектна робота використовує графічні </a:t>
            </a:r>
            <a:r>
              <a:rPr lang="en-US" dirty="0"/>
              <a:t>CASE-</a:t>
            </a:r>
            <a:r>
              <a:rPr lang="uk-UA" dirty="0"/>
              <a:t>засоби при розробці артефактів «Часовий графік» (</a:t>
            </a:r>
            <a:r>
              <a:rPr lang="en-US" dirty="0"/>
              <a:t>MS Project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та «Функціональні вимоги </a:t>
            </a:r>
            <a:r>
              <a:rPr lang="en-US" dirty="0"/>
              <a:t>UML</a:t>
            </a:r>
            <a:r>
              <a:rPr lang="uk-UA" dirty="0"/>
              <a:t>», що зменшило час розробки супутніх процесів та знизило поріг розуміння для нових учасників команд (за умови їх наявності)</a:t>
            </a:r>
          </a:p>
        </p:txBody>
      </p:sp>
    </p:spTree>
    <p:extLst>
      <p:ext uri="{BB962C8B-B14F-4D97-AF65-F5344CB8AC3E}">
        <p14:creationId xmlns:p14="http://schemas.microsoft.com/office/powerpoint/2010/main" val="253372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 (Лідер, спеціаліст з ІП)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 (Критик, завершальний, спеціаліст із ІП)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Кривошей Владислав (Виконавець)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 (Виконавець)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 (Виконавець)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/>
              <a:t>Ломачинський Віталій (Виконавець)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 (Генератор ідей)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ітеративності, функціональності, прототипуванні, жорсткому менеджменті часу. Для цього підходить еволюційна модель швидкого прототипування. </a:t>
            </a:r>
          </a:p>
          <a:p>
            <a:pPr marL="0" indent="0">
              <a:buNone/>
            </a:pPr>
            <a:r>
              <a:rPr lang="uk-UA" dirty="0"/>
              <a:t>На основі </a:t>
            </a:r>
            <a:r>
              <a:rPr lang="en-US" dirty="0"/>
              <a:t>ERD </a:t>
            </a:r>
            <a:r>
              <a:rPr lang="uk-UA" dirty="0"/>
              <a:t>моделі виконувалось проектування та буде виконуватись подальша розробка системи «Електронна кафедра», що забезпечить високу продуктивність команди протягом усього ЖЦ проекту.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0275604-4C1B-48F9-B15B-41CA8F66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Згідно із «Загальними відомостями про програмний проєкт» менеджером проекту було розроблено специфікацію вимог. Даний артефакт містить у собі 3 розділи «Вступ», «Загальний опис», «Конкретні вимоги», що полегшить вибір більш вигідної архітектури та </a:t>
            </a:r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</a:t>
            </a:r>
            <a:r>
              <a:rPr lang="en-US" b="1" dirty="0"/>
              <a:t>: </a:t>
            </a:r>
            <a:r>
              <a:rPr lang="uk-UA" b="1" dirty="0"/>
              <a:t>вибір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5729BE-45F7-46E6-968D-ECCA1DF04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67313"/>
              </p:ext>
            </p:extLst>
          </p:nvPr>
        </p:nvGraphicFramePr>
        <p:xfrm>
          <a:off x="838200" y="1780161"/>
          <a:ext cx="5582055" cy="3974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738">
                  <a:extLst>
                    <a:ext uri="{9D8B030D-6E8A-4147-A177-3AD203B41FA5}">
                      <a16:colId xmlns:a16="http://schemas.microsoft.com/office/drawing/2014/main" val="1771504569"/>
                    </a:ext>
                  </a:extLst>
                </a:gridCol>
                <a:gridCol w="2791317">
                  <a:extLst>
                    <a:ext uri="{9D8B030D-6E8A-4147-A177-3AD203B41FA5}">
                      <a16:colId xmlns:a16="http://schemas.microsoft.com/office/drawing/2014/main" val="2613234659"/>
                    </a:ext>
                  </a:extLst>
                </a:gridCol>
              </a:tblGrid>
              <a:tr h="3920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Архітектурний стиль -  мікросервісна архітектура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1163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47316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Безпека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Середня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92970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Продуктивність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24029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Масштабованість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22402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Рівень незалежності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Високий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7234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Гнучкість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747377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Використання ресурсів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Ефективне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4734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Супроводжуваність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Супровід простий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78386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Стійкість до вимог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Відмова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можлива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тільки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у рамках одного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сервісу</a:t>
                      </a:r>
                      <a:endParaRPr lang="uk-UA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9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C8ABB-EAC1-4FDC-AA21-5982BD3F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проекту: структура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7D2B27-2051-4CEB-A52A-EFA983CDD1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724948"/>
              </p:ext>
            </p:extLst>
          </p:nvPr>
        </p:nvGraphicFramePr>
        <p:xfrm>
          <a:off x="682557" y="2280022"/>
          <a:ext cx="1051560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11955674" imgH="3779646" progId="Visio.Drawing.15">
                  <p:embed/>
                </p:oleObj>
              </mc:Choice>
              <mc:Fallback>
                <p:oleObj name="Visio" r:id="rId3" imgW="11955674" imgH="377964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557" y="2280022"/>
                        <a:ext cx="10515600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385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825</Words>
  <Application>Microsoft Office PowerPoint</Application>
  <PresentationFormat>Широкоэкранный</PresentationFormat>
  <Paragraphs>196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Microsoft Visio Drawing</vt:lpstr>
      <vt:lpstr>Презентація проекту «Електронна кафедра» 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Функціональні вимоги</vt:lpstr>
      <vt:lpstr>Архітектура проекту: вибір</vt:lpstr>
      <vt:lpstr>Архітектура проекту: структура</vt:lpstr>
      <vt:lpstr>Структура робіт: часовий графік</vt:lpstr>
      <vt:lpstr>Структура робіт: відповідальність</vt:lpstr>
      <vt:lpstr>Оцінка витрат</vt:lpstr>
      <vt:lpstr>Пакети розробки</vt:lpstr>
      <vt:lpstr>CASE-засоби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60</cp:revision>
  <dcterms:created xsi:type="dcterms:W3CDTF">2019-12-02T08:09:00Z</dcterms:created>
  <dcterms:modified xsi:type="dcterms:W3CDTF">2019-12-13T09:22:41Z</dcterms:modified>
</cp:coreProperties>
</file>