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66" r:id="rId5"/>
    <p:sldId id="270" r:id="rId6"/>
    <p:sldId id="267" r:id="rId7"/>
    <p:sldId id="271" r:id="rId8"/>
    <p:sldId id="268" r:id="rId9"/>
    <p:sldId id="272" r:id="rId10"/>
    <p:sldId id="259" r:id="rId11"/>
    <p:sldId id="262" r:id="rId12"/>
    <p:sldId id="263" r:id="rId13"/>
    <p:sldId id="260" r:id="rId14"/>
    <p:sldId id="264" r:id="rId15"/>
    <p:sldId id="276" r:id="rId16"/>
    <p:sldId id="265" r:id="rId17"/>
    <p:sldId id="273" r:id="rId18"/>
    <p:sldId id="274" r:id="rId19"/>
    <p:sldId id="275" r:id="rId20"/>
    <p:sldId id="277" r:id="rId21"/>
    <p:sldId id="278" r:id="rId22"/>
    <p:sldId id="279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298" y="-77"/>
      </p:cViewPr>
      <p:guideLst>
        <p:guide orient="horz" pos="3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C297-AE1F-4FED-B338-DBD8EE7EE08F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E3AC5-00D7-4E0E-8947-2383F2C2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8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E3AC5-00D7-4E0E-8947-2383F2C270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7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A15-8941-43C1-99F6-552F156AE323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6AE3-D599-4956-836A-EBD66DBB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8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A15-8941-43C1-99F6-552F156AE323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6AE3-D599-4956-836A-EBD66DBB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8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A15-8941-43C1-99F6-552F156AE323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6AE3-D599-4956-836A-EBD66DBB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1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A15-8941-43C1-99F6-552F156AE323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6AE3-D599-4956-836A-EBD66DBB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2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A15-8941-43C1-99F6-552F156AE323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6AE3-D599-4956-836A-EBD66DBB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6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A15-8941-43C1-99F6-552F156AE323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6AE3-D599-4956-836A-EBD66DBB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A15-8941-43C1-99F6-552F156AE323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6AE3-D599-4956-836A-EBD66DBB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5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A15-8941-43C1-99F6-552F156AE323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6AE3-D599-4956-836A-EBD66DBB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7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A15-8941-43C1-99F6-552F156AE323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6AE3-D599-4956-836A-EBD66DBB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A15-8941-43C1-99F6-552F156AE323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6AE3-D599-4956-836A-EBD66DBB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1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A15-8941-43C1-99F6-552F156AE323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6AE3-D599-4956-836A-EBD66DBB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0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AA15-8941-43C1-99F6-552F156AE323}" type="datetimeFigureOut">
              <a:rPr lang="en-US" smtClean="0"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6AE3-D599-4956-836A-EBD66DBB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0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6390 Project</a:t>
            </a:r>
            <a:br>
              <a:rPr lang="en-US" dirty="0" smtClean="0"/>
            </a:br>
            <a:r>
              <a:rPr lang="en-US" dirty="0" err="1" smtClean="0"/>
              <a:t>Interdomain</a:t>
            </a:r>
            <a:r>
              <a:rPr lang="en-US" dirty="0" smtClean="0"/>
              <a:t> Routing with PCEs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Socket-based client program</a:t>
            </a:r>
          </a:p>
          <a:p>
            <a:r>
              <a:rPr lang="en-US" sz="2800" dirty="0" smtClean="0"/>
              <a:t>Sends link-state advertisements to PCE in its AS</a:t>
            </a:r>
          </a:p>
          <a:p>
            <a:r>
              <a:rPr lang="en-US" sz="2800" dirty="0" smtClean="0"/>
              <a:t>Sends routing requests to PCE in its AS</a:t>
            </a:r>
          </a:p>
          <a:p>
            <a:pPr lvl="1"/>
            <a:r>
              <a:rPr lang="en-US" sz="2400" dirty="0" smtClean="0"/>
              <a:t>Receives routes from PCE in its AS</a:t>
            </a:r>
          </a:p>
        </p:txBody>
      </p:sp>
    </p:spTree>
    <p:extLst>
      <p:ext uri="{BB962C8B-B14F-4D97-AF65-F5344CB8AC3E}">
        <p14:creationId xmlns:p14="http://schemas.microsoft.com/office/powerpoint/2010/main" val="5279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r>
              <a:rPr lang="en-US" sz="2400" dirty="0" smtClean="0"/>
              <a:t>Socket-based client-server program</a:t>
            </a:r>
          </a:p>
          <a:p>
            <a:r>
              <a:rPr lang="en-US" sz="2400" dirty="0" smtClean="0"/>
              <a:t>Server</a:t>
            </a:r>
          </a:p>
          <a:p>
            <a:pPr lvl="1"/>
            <a:r>
              <a:rPr lang="en-US" sz="2000" dirty="0" smtClean="0"/>
              <a:t>Receives link-state advertisement from routers in its AS</a:t>
            </a:r>
          </a:p>
          <a:p>
            <a:pPr lvl="2"/>
            <a:r>
              <a:rPr lang="en-US" sz="1600" dirty="0" smtClean="0"/>
              <a:t>Updates traffic engineering database</a:t>
            </a:r>
          </a:p>
          <a:p>
            <a:pPr lvl="1"/>
            <a:r>
              <a:rPr lang="en-US" sz="2000" dirty="0" smtClean="0"/>
              <a:t>Receives routing requests from routers in its AS</a:t>
            </a:r>
          </a:p>
          <a:p>
            <a:pPr lvl="2"/>
            <a:r>
              <a:rPr lang="en-US" sz="1600" dirty="0" smtClean="0"/>
              <a:t>Calculates routes</a:t>
            </a:r>
          </a:p>
          <a:p>
            <a:pPr lvl="2"/>
            <a:r>
              <a:rPr lang="en-US" sz="1600" dirty="0" smtClean="0"/>
              <a:t>Sends routes to requesting routers in its AS</a:t>
            </a:r>
          </a:p>
          <a:p>
            <a:pPr lvl="1"/>
            <a:r>
              <a:rPr lang="en-US" sz="2000" dirty="0" smtClean="0"/>
              <a:t>Receives inter-domain routing requests from PCEs in other domains</a:t>
            </a:r>
          </a:p>
          <a:p>
            <a:pPr lvl="2"/>
            <a:r>
              <a:rPr lang="en-US" sz="1600" dirty="0" smtClean="0"/>
              <a:t>Calculates routes</a:t>
            </a:r>
          </a:p>
          <a:p>
            <a:pPr lvl="2"/>
            <a:r>
              <a:rPr lang="en-US" sz="1600" dirty="0" smtClean="0"/>
              <a:t>Sends inter-domain routing information to requesting PCEs in neighboring domains </a:t>
            </a:r>
          </a:p>
          <a:p>
            <a:r>
              <a:rPr lang="en-US" sz="2400" dirty="0" smtClean="0"/>
              <a:t>Client</a:t>
            </a:r>
          </a:p>
          <a:p>
            <a:pPr lvl="1"/>
            <a:r>
              <a:rPr lang="en-US" sz="2000" dirty="0" smtClean="0"/>
              <a:t>Sends BGP-like advertisements to other PCEs</a:t>
            </a:r>
          </a:p>
          <a:p>
            <a:pPr lvl="1"/>
            <a:r>
              <a:rPr lang="en-US" sz="2000" dirty="0" smtClean="0"/>
              <a:t>Sends inter-domain routing requests to PCEs in other domains</a:t>
            </a:r>
          </a:p>
          <a:p>
            <a:pPr lvl="2"/>
            <a:r>
              <a:rPr lang="en-US" sz="1600" dirty="0" smtClean="0"/>
              <a:t>Receives inter-domain routing information from PCEs in neighboring domains</a:t>
            </a:r>
          </a:p>
        </p:txBody>
      </p:sp>
    </p:spTree>
    <p:extLst>
      <p:ext uri="{BB962C8B-B14F-4D97-AF65-F5344CB8AC3E}">
        <p14:creationId xmlns:p14="http://schemas.microsoft.com/office/powerpoint/2010/main" val="36766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Command-Line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Command line</a:t>
            </a:r>
          </a:p>
          <a:p>
            <a:pPr marL="57150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% router &lt;AS&gt; &lt;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routerID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configfile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neighborAS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neighborrouterID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 &lt;net1&gt; &lt;net2&gt;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/>
              <a:t>: AS number of router’s domain</a:t>
            </a:r>
            <a:endParaRPr lang="en-US" dirty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routerID</a:t>
            </a:r>
            <a:r>
              <a:rPr lang="en-US" dirty="0" smtClean="0"/>
              <a:t>: Router’s ID within its domain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onfigfile</a:t>
            </a:r>
            <a:r>
              <a:rPr lang="en-US" dirty="0" smtClean="0"/>
              <a:t>: file containing hostname and port number information for PCEs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neighborAS</a:t>
            </a:r>
            <a:r>
              <a:rPr lang="en-US" dirty="0" smtClean="0"/>
              <a:t>: if router is border router, this is the AS number of its neighboring AS (set to 99 if not border router)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neighborrouterID</a:t>
            </a:r>
            <a:r>
              <a:rPr lang="en-US" dirty="0" smtClean="0"/>
              <a:t>: if router is a border router, this is the ID of the router in the neighboring domain (set to 99 if not border router)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et1, net1</a:t>
            </a:r>
            <a:r>
              <a:rPr lang="en-US" dirty="0" smtClean="0"/>
              <a:t>, etc.: networks to which router’s interface are connected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6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Initiation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0"/>
            <a:ext cx="8229600" cy="2057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Router 2 in AS0: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 router 0 2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configfile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1 0 03 04</a:t>
            </a:r>
          </a:p>
          <a:p>
            <a:r>
              <a:rPr lang="en-US" sz="2400" dirty="0" smtClean="0"/>
              <a:t>Router 3 in AS2: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 router 2 3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configfile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99 99 21 22 23 26</a:t>
            </a:r>
          </a:p>
        </p:txBody>
      </p:sp>
      <p:sp>
        <p:nvSpPr>
          <p:cNvPr id="7" name="Oval 6"/>
          <p:cNvSpPr/>
          <p:nvPr/>
        </p:nvSpPr>
        <p:spPr>
          <a:xfrm>
            <a:off x="6158319" y="1466363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8380" y="295688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48575" y="246124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9615" y="204428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99307" y="289275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50997" y="246124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04374" y="19433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86519" y="1466363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7442" y="1466363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713908" y="2689844"/>
            <a:ext cx="94522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6"/>
            <a:endCxn id="17" idx="2"/>
          </p:cNvCxnSpPr>
          <p:nvPr/>
        </p:nvCxnSpPr>
        <p:spPr>
          <a:xfrm>
            <a:off x="5336815" y="2272883"/>
            <a:ext cx="128598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6"/>
            <a:endCxn id="18" idx="2"/>
          </p:cNvCxnSpPr>
          <p:nvPr/>
        </p:nvCxnSpPr>
        <p:spPr>
          <a:xfrm flipV="1">
            <a:off x="5356507" y="3105092"/>
            <a:ext cx="1266290" cy="162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6"/>
            <a:endCxn id="11" idx="1"/>
          </p:cNvCxnSpPr>
          <p:nvPr/>
        </p:nvCxnSpPr>
        <p:spPr>
          <a:xfrm>
            <a:off x="1361574" y="2171941"/>
            <a:ext cx="953956" cy="3562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6"/>
            <a:endCxn id="11" idx="3"/>
          </p:cNvCxnSpPr>
          <p:nvPr/>
        </p:nvCxnSpPr>
        <p:spPr>
          <a:xfrm flipV="1">
            <a:off x="1355580" y="2851489"/>
            <a:ext cx="959950" cy="333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4"/>
            <a:endCxn id="9" idx="0"/>
          </p:cNvCxnSpPr>
          <p:nvPr/>
        </p:nvCxnSpPr>
        <p:spPr>
          <a:xfrm flipH="1">
            <a:off x="1126980" y="2400541"/>
            <a:ext cx="5994" cy="55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2"/>
            <a:endCxn id="15" idx="7"/>
          </p:cNvCxnSpPr>
          <p:nvPr/>
        </p:nvCxnSpPr>
        <p:spPr>
          <a:xfrm flipH="1">
            <a:off x="4041242" y="2272883"/>
            <a:ext cx="838373" cy="255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5"/>
            <a:endCxn id="13" idx="2"/>
          </p:cNvCxnSpPr>
          <p:nvPr/>
        </p:nvCxnSpPr>
        <p:spPr>
          <a:xfrm>
            <a:off x="4041242" y="2851489"/>
            <a:ext cx="858065" cy="2698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6"/>
            <a:endCxn id="19" idx="2"/>
          </p:cNvCxnSpPr>
          <p:nvPr/>
        </p:nvCxnSpPr>
        <p:spPr>
          <a:xfrm>
            <a:off x="7079997" y="2272883"/>
            <a:ext cx="8229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6"/>
            <a:endCxn id="20" idx="2"/>
          </p:cNvCxnSpPr>
          <p:nvPr/>
        </p:nvCxnSpPr>
        <p:spPr>
          <a:xfrm>
            <a:off x="7079997" y="3105092"/>
            <a:ext cx="822944" cy="8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9" idx="4"/>
            <a:endCxn id="20" idx="0"/>
          </p:cNvCxnSpPr>
          <p:nvPr/>
        </p:nvCxnSpPr>
        <p:spPr>
          <a:xfrm>
            <a:off x="8131541" y="2501483"/>
            <a:ext cx="0" cy="3831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7" idx="5"/>
            <a:endCxn id="20" idx="1"/>
          </p:cNvCxnSpPr>
          <p:nvPr/>
        </p:nvCxnSpPr>
        <p:spPr>
          <a:xfrm>
            <a:off x="7013042" y="2434528"/>
            <a:ext cx="956854" cy="5170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82131" y="1987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28754" y="2487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6622797" y="2044283"/>
            <a:ext cx="457200" cy="457200"/>
            <a:chOff x="6629400" y="2787720"/>
            <a:chExt cx="457200" cy="457200"/>
          </a:xfrm>
        </p:grpSpPr>
        <p:sp>
          <p:nvSpPr>
            <p:cNvPr id="17" name="Oval 16"/>
            <p:cNvSpPr/>
            <p:nvPr/>
          </p:nvSpPr>
          <p:spPr>
            <a:xfrm>
              <a:off x="66294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05272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316052" y="396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295129" y="396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281485" y="396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82131" y="3000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957372" y="2087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6622797" y="2876492"/>
            <a:ext cx="457200" cy="457200"/>
            <a:chOff x="6629400" y="3619929"/>
            <a:chExt cx="457200" cy="457200"/>
          </a:xfrm>
        </p:grpSpPr>
        <p:sp>
          <p:nvSpPr>
            <p:cNvPr id="18" name="Oval 17"/>
            <p:cNvSpPr/>
            <p:nvPr/>
          </p:nvSpPr>
          <p:spPr>
            <a:xfrm>
              <a:off x="6629400" y="3619929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07157" y="36719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326332" y="249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977064" y="2928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7902941" y="2044283"/>
            <a:ext cx="457200" cy="457200"/>
            <a:chOff x="8001000" y="2787720"/>
            <a:chExt cx="457200" cy="457200"/>
          </a:xfrm>
        </p:grpSpPr>
        <p:sp>
          <p:nvSpPr>
            <p:cNvPr id="19" name="Oval 18"/>
            <p:cNvSpPr/>
            <p:nvPr/>
          </p:nvSpPr>
          <p:spPr>
            <a:xfrm>
              <a:off x="80010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78757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902941" y="2884625"/>
            <a:ext cx="457200" cy="457200"/>
            <a:chOff x="8001000" y="3594926"/>
            <a:chExt cx="457200" cy="457200"/>
          </a:xfrm>
        </p:grpSpPr>
        <p:sp>
          <p:nvSpPr>
            <p:cNvPr id="20" name="Oval 19"/>
            <p:cNvSpPr/>
            <p:nvPr/>
          </p:nvSpPr>
          <p:spPr>
            <a:xfrm>
              <a:off x="8001000" y="35949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78757" y="36388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89" name="Straight Connector 88"/>
          <p:cNvCxnSpPr>
            <a:stCxn id="16" idx="2"/>
          </p:cNvCxnSpPr>
          <p:nvPr/>
        </p:nvCxnSpPr>
        <p:spPr>
          <a:xfrm flipH="1">
            <a:off x="755397" y="2171941"/>
            <a:ext cx="1489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55397" y="1847363"/>
            <a:ext cx="0" cy="654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" idx="4"/>
          </p:cNvCxnSpPr>
          <p:nvPr/>
        </p:nvCxnSpPr>
        <p:spPr>
          <a:xfrm>
            <a:off x="1126980" y="3414085"/>
            <a:ext cx="5994" cy="185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29885" y="3599963"/>
            <a:ext cx="687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 rot="16200000">
            <a:off x="8074590" y="3105475"/>
            <a:ext cx="148977" cy="654120"/>
            <a:chOff x="7909544" y="5464140"/>
            <a:chExt cx="148977" cy="654120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7909544" y="5788718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909544" y="5464140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 flipH="1">
            <a:off x="8360137" y="2044283"/>
            <a:ext cx="121928" cy="483916"/>
            <a:chOff x="6705272" y="5256944"/>
            <a:chExt cx="148977" cy="654120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6705272" y="558152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705272" y="525694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 rot="5400000">
            <a:off x="8046408" y="1642736"/>
            <a:ext cx="148977" cy="654120"/>
            <a:chOff x="2332935" y="5082064"/>
            <a:chExt cx="148977" cy="654120"/>
          </a:xfrm>
        </p:grpSpPr>
        <p:cxnSp>
          <p:nvCxnSpPr>
            <p:cNvPr id="110" name="Straight Connector 109"/>
            <p:cNvCxnSpPr/>
            <p:nvPr/>
          </p:nvCxnSpPr>
          <p:spPr>
            <a:xfrm flipH="1">
              <a:off x="2332935" y="540664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332935" y="508206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395632" y="202053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82131" y="357637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01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84749" y="25460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02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651851" y="204229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03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30498" y="30032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04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246620" y="20551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246620" y="29799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94941" y="194003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144140" y="261302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21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294941" y="307553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22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889328" y="16047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24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793837" y="251856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23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421101" y="211696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980698" y="350355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26</a:t>
            </a:r>
            <a:endParaRPr lang="en-US" sz="14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266087" y="1545843"/>
            <a:ext cx="421910" cy="335943"/>
            <a:chOff x="7173075" y="1370913"/>
            <a:chExt cx="421910" cy="335943"/>
          </a:xfrm>
        </p:grpSpPr>
        <p:sp>
          <p:nvSpPr>
            <p:cNvPr id="127" name="Flowchart: Magnetic Disk 126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353310" y="1607398"/>
            <a:ext cx="421910" cy="335943"/>
            <a:chOff x="7173075" y="1370913"/>
            <a:chExt cx="421910" cy="335943"/>
          </a:xfrm>
        </p:grpSpPr>
        <p:sp>
          <p:nvSpPr>
            <p:cNvPr id="133" name="Flowchart: Magnetic Disk 132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440896" y="1607435"/>
            <a:ext cx="421910" cy="335943"/>
            <a:chOff x="7173075" y="1370913"/>
            <a:chExt cx="421910" cy="335943"/>
          </a:xfrm>
        </p:grpSpPr>
        <p:sp>
          <p:nvSpPr>
            <p:cNvPr id="136" name="Flowchart: Magnetic Disk 135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5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configfile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line consists of </a:t>
            </a:r>
          </a:p>
          <a:p>
            <a:pPr marL="457200" lvl="1" indent="0">
              <a:buNone/>
            </a:pPr>
            <a:r>
              <a:rPr lang="en-US" dirty="0" smtClean="0"/>
              <a:t>&lt;AS&gt; &lt;hostname&gt; &lt;port number&gt;</a:t>
            </a:r>
            <a:endParaRPr lang="en-US" dirty="0"/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 net10 12340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 net11 12341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2 net12 12342</a:t>
            </a:r>
          </a:p>
          <a:p>
            <a:r>
              <a:rPr lang="en-US" dirty="0" smtClean="0">
                <a:cs typeface="Courier New" pitchFamily="49" charset="0"/>
              </a:rPr>
              <a:t>Port numbers should be unique if multiple PCE programs are running on the same host machine</a:t>
            </a:r>
          </a:p>
        </p:txBody>
      </p:sp>
    </p:spTree>
    <p:extLst>
      <p:ext uri="{BB962C8B-B14F-4D97-AF65-F5344CB8AC3E}">
        <p14:creationId xmlns:p14="http://schemas.microsoft.com/office/powerpoint/2010/main" val="16673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Input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Router program prompts the user for input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RT &lt;net&gt; </a:t>
            </a:r>
          </a:p>
          <a:p>
            <a:pPr lvl="1"/>
            <a:r>
              <a:rPr lang="en-US" dirty="0" smtClean="0"/>
              <a:t>Calculates route to network &lt;net&gt; and returns sequence of routers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DN &lt;net&gt;</a:t>
            </a:r>
          </a:p>
          <a:p>
            <a:pPr lvl="1"/>
            <a:r>
              <a:rPr lang="en-US" dirty="0" smtClean="0"/>
              <a:t>Brings down interface &lt;net&gt; of router if it is currently up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UP &lt;net&gt;</a:t>
            </a:r>
          </a:p>
          <a:p>
            <a:pPr lvl="1"/>
            <a:r>
              <a:rPr lang="en-US" dirty="0" smtClean="0"/>
              <a:t>Brings up interface &lt;net&gt; of router if it is currently down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</a:t>
            </a:r>
          </a:p>
          <a:p>
            <a:pPr lvl="1"/>
            <a:r>
              <a:rPr lang="en-US" dirty="0" smtClean="0"/>
              <a:t>Prints out all of the router’s current interfaces along with their metrics</a:t>
            </a:r>
          </a:p>
        </p:txBody>
      </p:sp>
    </p:spTree>
    <p:extLst>
      <p:ext uri="{BB962C8B-B14F-4D97-AF65-F5344CB8AC3E}">
        <p14:creationId xmlns:p14="http://schemas.microsoft.com/office/powerpoint/2010/main" val="11251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PCE Command-Line </a:t>
            </a:r>
            <a:r>
              <a:rPr lang="en-US" dirty="0"/>
              <a:t>I</a:t>
            </a:r>
            <a:r>
              <a:rPr lang="en-US" dirty="0" smtClean="0"/>
              <a:t>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Command line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 PCE &lt;AS&gt;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configfile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514350" indent="-45720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 smtClean="0"/>
              <a:t>: The AS number of the PCE’s domain</a:t>
            </a:r>
          </a:p>
          <a:p>
            <a:pPr marL="514350" indent="-457200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configfile</a:t>
            </a:r>
            <a:r>
              <a:rPr lang="en-US" sz="2400" dirty="0" smtClean="0"/>
              <a:t>: file containing hostname and port number information for PCEs</a:t>
            </a:r>
          </a:p>
          <a:p>
            <a:pPr marL="514350" indent="-457200"/>
            <a:r>
              <a:rPr lang="en-US" sz="2400" dirty="0" smtClean="0"/>
              <a:t>Example: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 PCE 0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configfile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81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Link-State Advertisement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When router is initiated, it sends an LSA message to its PCE using TCP</a:t>
            </a:r>
          </a:p>
          <a:p>
            <a:r>
              <a:rPr lang="en-US" sz="2600" dirty="0" smtClean="0"/>
              <a:t>Message format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LSA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routerID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neighborAS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neigborrouterID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&lt;net1&gt; &lt;metric1&gt; &lt;net2&gt; &lt;metric2&gt; …</a:t>
            </a:r>
          </a:p>
          <a:p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routerID</a:t>
            </a:r>
            <a:r>
              <a:rPr lang="en-US" sz="2600" dirty="0" smtClean="0">
                <a:cs typeface="Courier New" pitchFamily="49" charset="0"/>
              </a:rPr>
              <a:t>: the ID of the router sending the LSA</a:t>
            </a:r>
          </a:p>
          <a:p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neighborAS</a:t>
            </a:r>
            <a:r>
              <a:rPr lang="en-US" sz="2600" dirty="0" smtClean="0">
                <a:cs typeface="Courier New" pitchFamily="49" charset="0"/>
              </a:rPr>
              <a:t>: AS number of neighbor AS if router is a border router (99 if not border router)</a:t>
            </a:r>
          </a:p>
          <a:p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neighborrouterID</a:t>
            </a:r>
            <a:r>
              <a:rPr lang="en-US" sz="2600" dirty="0" smtClean="0">
                <a:cs typeface="Courier New" pitchFamily="49" charset="0"/>
              </a:rPr>
              <a:t>: ID of the router in the neighboring AS if router is a border router (99 if not border router</a:t>
            </a:r>
          </a:p>
          <a:p>
            <a:r>
              <a:rPr lang="en-US" sz="26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et1, net2</a:t>
            </a:r>
            <a:r>
              <a:rPr lang="en-US" sz="2600" dirty="0" smtClean="0">
                <a:cs typeface="Courier New" pitchFamily="49" charset="0"/>
              </a:rPr>
              <a:t>, etc.: list of networks to which router is connected</a:t>
            </a:r>
          </a:p>
          <a:p>
            <a:r>
              <a:rPr lang="en-US" sz="26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etric1, metric2</a:t>
            </a:r>
            <a:r>
              <a:rPr lang="en-US" sz="2600" dirty="0" smtClean="0">
                <a:cs typeface="Courier New" pitchFamily="49" charset="0"/>
              </a:rPr>
              <a:t>, etc.: metrics of each network</a:t>
            </a:r>
            <a:endParaRPr lang="en-US" sz="26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Request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1472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Sent from router to its PCE using TCP</a:t>
            </a:r>
          </a:p>
          <a:p>
            <a:r>
              <a:rPr lang="en-US" dirty="0" smtClean="0"/>
              <a:t>TCP connection remains established until response is received</a:t>
            </a:r>
          </a:p>
          <a:p>
            <a:r>
              <a:rPr lang="en-US" dirty="0" smtClean="0"/>
              <a:t>Format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RREQ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routerID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dest_net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routerID</a:t>
            </a:r>
            <a:r>
              <a:rPr lang="en-US" dirty="0" smtClean="0"/>
              <a:t>: ID of router sending RREQ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est_net</a:t>
            </a:r>
            <a:r>
              <a:rPr lang="en-US" dirty="0" smtClean="0"/>
              <a:t>: network number of desired destination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RREQ 1 25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336794" y="3914929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6855" y="540545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27050" y="490981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58090" y="449284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77782" y="534132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29472" y="490981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2849" y="439190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64994" y="3914929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5917" y="3914929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892383" y="5138410"/>
            <a:ext cx="94522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28" idx="2"/>
          </p:cNvCxnSpPr>
          <p:nvPr/>
        </p:nvCxnSpPr>
        <p:spPr>
          <a:xfrm>
            <a:off x="5515290" y="4721449"/>
            <a:ext cx="128598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36" idx="2"/>
          </p:cNvCxnSpPr>
          <p:nvPr/>
        </p:nvCxnSpPr>
        <p:spPr>
          <a:xfrm flipV="1">
            <a:off x="5534982" y="5553658"/>
            <a:ext cx="1266290" cy="162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6"/>
            <a:endCxn id="6" idx="1"/>
          </p:cNvCxnSpPr>
          <p:nvPr/>
        </p:nvCxnSpPr>
        <p:spPr>
          <a:xfrm>
            <a:off x="1540049" y="4620507"/>
            <a:ext cx="953956" cy="3562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6" idx="3"/>
          </p:cNvCxnSpPr>
          <p:nvPr/>
        </p:nvCxnSpPr>
        <p:spPr>
          <a:xfrm flipV="1">
            <a:off x="1534055" y="5300055"/>
            <a:ext cx="959950" cy="333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4"/>
            <a:endCxn id="5" idx="0"/>
          </p:cNvCxnSpPr>
          <p:nvPr/>
        </p:nvCxnSpPr>
        <p:spPr>
          <a:xfrm flipH="1">
            <a:off x="1305455" y="4849107"/>
            <a:ext cx="5994" cy="55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9" idx="7"/>
          </p:cNvCxnSpPr>
          <p:nvPr/>
        </p:nvCxnSpPr>
        <p:spPr>
          <a:xfrm flipH="1">
            <a:off x="4219717" y="4721449"/>
            <a:ext cx="838373" cy="255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8" idx="2"/>
          </p:cNvCxnSpPr>
          <p:nvPr/>
        </p:nvCxnSpPr>
        <p:spPr>
          <a:xfrm>
            <a:off x="4219717" y="5300055"/>
            <a:ext cx="858065" cy="2698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8" idx="6"/>
            <a:endCxn id="41" idx="2"/>
          </p:cNvCxnSpPr>
          <p:nvPr/>
        </p:nvCxnSpPr>
        <p:spPr>
          <a:xfrm>
            <a:off x="7258472" y="4721449"/>
            <a:ext cx="8229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6" idx="6"/>
            <a:endCxn id="44" idx="2"/>
          </p:cNvCxnSpPr>
          <p:nvPr/>
        </p:nvCxnSpPr>
        <p:spPr>
          <a:xfrm>
            <a:off x="7258472" y="5553658"/>
            <a:ext cx="822944" cy="8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1" idx="4"/>
            <a:endCxn id="44" idx="0"/>
          </p:cNvCxnSpPr>
          <p:nvPr/>
        </p:nvCxnSpPr>
        <p:spPr>
          <a:xfrm>
            <a:off x="8310016" y="4950049"/>
            <a:ext cx="0" cy="3831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8" idx="5"/>
            <a:endCxn id="44" idx="1"/>
          </p:cNvCxnSpPr>
          <p:nvPr/>
        </p:nvCxnSpPr>
        <p:spPr>
          <a:xfrm>
            <a:off x="7191517" y="4883094"/>
            <a:ext cx="956854" cy="5170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60606" y="4435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07229" y="493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801272" y="4492849"/>
            <a:ext cx="457200" cy="457200"/>
            <a:chOff x="6629400" y="2787720"/>
            <a:chExt cx="457200" cy="457200"/>
          </a:xfrm>
        </p:grpSpPr>
        <p:sp>
          <p:nvSpPr>
            <p:cNvPr id="28" name="Oval 27"/>
            <p:cNvSpPr/>
            <p:nvPr/>
          </p:nvSpPr>
          <p:spPr>
            <a:xfrm>
              <a:off x="66294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5272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94527" y="64178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3604" y="64178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59960" y="64178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60606" y="5449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35847" y="4535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801272" y="5325058"/>
            <a:ext cx="457200" cy="457200"/>
            <a:chOff x="6629400" y="3619929"/>
            <a:chExt cx="457200" cy="457200"/>
          </a:xfrm>
        </p:grpSpPr>
        <p:sp>
          <p:nvSpPr>
            <p:cNvPr id="36" name="Oval 35"/>
            <p:cNvSpPr/>
            <p:nvPr/>
          </p:nvSpPr>
          <p:spPr>
            <a:xfrm>
              <a:off x="6629400" y="3619929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07157" y="36719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04807" y="4945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5539" y="5377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8081416" y="4492849"/>
            <a:ext cx="457200" cy="457200"/>
            <a:chOff x="8001000" y="2787720"/>
            <a:chExt cx="457200" cy="457200"/>
          </a:xfrm>
        </p:grpSpPr>
        <p:sp>
          <p:nvSpPr>
            <p:cNvPr id="41" name="Oval 40"/>
            <p:cNvSpPr/>
            <p:nvPr/>
          </p:nvSpPr>
          <p:spPr>
            <a:xfrm>
              <a:off x="80010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78757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081416" y="5333191"/>
            <a:ext cx="457200" cy="457200"/>
            <a:chOff x="8001000" y="3594926"/>
            <a:chExt cx="457200" cy="457200"/>
          </a:xfrm>
        </p:grpSpPr>
        <p:sp>
          <p:nvSpPr>
            <p:cNvPr id="44" name="Oval 43"/>
            <p:cNvSpPr/>
            <p:nvPr/>
          </p:nvSpPr>
          <p:spPr>
            <a:xfrm>
              <a:off x="8001000" y="35949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78757" y="36388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46" name="Straight Connector 45"/>
          <p:cNvCxnSpPr>
            <a:stCxn id="10" idx="2"/>
          </p:cNvCxnSpPr>
          <p:nvPr/>
        </p:nvCxnSpPr>
        <p:spPr>
          <a:xfrm flipH="1">
            <a:off x="933872" y="4620507"/>
            <a:ext cx="1489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33872" y="4295929"/>
            <a:ext cx="0" cy="654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4"/>
          </p:cNvCxnSpPr>
          <p:nvPr/>
        </p:nvCxnSpPr>
        <p:spPr>
          <a:xfrm>
            <a:off x="1305455" y="5862651"/>
            <a:ext cx="5994" cy="185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08360" y="6048529"/>
            <a:ext cx="687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16200000">
            <a:off x="8253065" y="5554041"/>
            <a:ext cx="148977" cy="654120"/>
            <a:chOff x="7909544" y="5464140"/>
            <a:chExt cx="148977" cy="654120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7909544" y="5788718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909544" y="5464140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flipH="1">
            <a:off x="8538612" y="4492849"/>
            <a:ext cx="121928" cy="483916"/>
            <a:chOff x="6705272" y="5256944"/>
            <a:chExt cx="148977" cy="654120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6705272" y="558152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705272" y="525694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rot="5400000">
            <a:off x="8224883" y="4091302"/>
            <a:ext cx="148977" cy="654120"/>
            <a:chOff x="2332935" y="5082064"/>
            <a:chExt cx="148977" cy="654120"/>
          </a:xfrm>
        </p:grpSpPr>
        <p:cxnSp>
          <p:nvCxnSpPr>
            <p:cNvPr id="57" name="Straight Connector 56"/>
            <p:cNvCxnSpPr/>
            <p:nvPr/>
          </p:nvCxnSpPr>
          <p:spPr>
            <a:xfrm flipH="1">
              <a:off x="2332935" y="540664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332935" y="508206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74107" y="44691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160606" y="602494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01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963224" y="49946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02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1830326" y="449085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03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1808973" y="54518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04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4425095" y="450370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425095" y="542850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473416" y="43885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322615" y="506159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21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473416" y="55240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22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067803" y="405335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24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972312" y="496712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23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8599576" y="456553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8159173" y="595211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26</a:t>
            </a:r>
            <a:endParaRPr lang="en-US" sz="14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7444562" y="3994409"/>
            <a:ext cx="421910" cy="335943"/>
            <a:chOff x="7173075" y="1370913"/>
            <a:chExt cx="421910" cy="335943"/>
          </a:xfrm>
        </p:grpSpPr>
        <p:sp>
          <p:nvSpPr>
            <p:cNvPr id="74" name="Flowchart: Magnetic Disk 73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531785" y="4055964"/>
            <a:ext cx="421910" cy="335943"/>
            <a:chOff x="7173075" y="1370913"/>
            <a:chExt cx="421910" cy="335943"/>
          </a:xfrm>
        </p:grpSpPr>
        <p:sp>
          <p:nvSpPr>
            <p:cNvPr id="77" name="Flowchart: Magnetic Disk 76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619371" y="4056001"/>
            <a:ext cx="421910" cy="335943"/>
            <a:chOff x="7173075" y="1370913"/>
            <a:chExt cx="421910" cy="335943"/>
          </a:xfrm>
        </p:grpSpPr>
        <p:sp>
          <p:nvSpPr>
            <p:cNvPr id="80" name="Flowchart: Magnetic Disk 79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1">
            <a:off x="1462292" y="4435841"/>
            <a:ext cx="233580" cy="889217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Response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Sent from PCE to router</a:t>
            </a:r>
          </a:p>
          <a:p>
            <a:r>
              <a:rPr lang="en-US" dirty="0" smtClean="0">
                <a:cs typeface="Courier New" pitchFamily="49" charset="0"/>
              </a:rPr>
              <a:t>List of routers from source to destination network</a:t>
            </a:r>
          </a:p>
          <a:p>
            <a:r>
              <a:rPr lang="en-US" dirty="0" smtClean="0">
                <a:cs typeface="Courier New" pitchFamily="49" charset="0"/>
              </a:rPr>
              <a:t>TCP connection is closed after this message is sent</a:t>
            </a:r>
          </a:p>
          <a:p>
            <a:r>
              <a:rPr lang="en-US" dirty="0" smtClean="0">
                <a:cs typeface="Courier New" pitchFamily="49" charset="0"/>
              </a:rPr>
              <a:t>Format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RRES &lt;RouterID1&gt; &lt;RouterID2&gt;</a:t>
            </a:r>
          </a:p>
          <a:p>
            <a:r>
              <a:rPr lang="en-US" dirty="0" smtClean="0">
                <a:cs typeface="Courier New" pitchFamily="49" charset="0"/>
              </a:rPr>
              <a:t>Example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RRES 1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336794" y="3914929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6855" y="540545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27050" y="490981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58090" y="449284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77782" y="534132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29472" y="490981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2849" y="439190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64994" y="3914929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5917" y="3914929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892383" y="5138410"/>
            <a:ext cx="94522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28" idx="2"/>
          </p:cNvCxnSpPr>
          <p:nvPr/>
        </p:nvCxnSpPr>
        <p:spPr>
          <a:xfrm>
            <a:off x="5515290" y="4721449"/>
            <a:ext cx="128598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36" idx="2"/>
          </p:cNvCxnSpPr>
          <p:nvPr/>
        </p:nvCxnSpPr>
        <p:spPr>
          <a:xfrm flipV="1">
            <a:off x="5534982" y="5553658"/>
            <a:ext cx="1266290" cy="162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6"/>
            <a:endCxn id="6" idx="1"/>
          </p:cNvCxnSpPr>
          <p:nvPr/>
        </p:nvCxnSpPr>
        <p:spPr>
          <a:xfrm>
            <a:off x="1540049" y="4620507"/>
            <a:ext cx="953956" cy="3562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6" idx="3"/>
          </p:cNvCxnSpPr>
          <p:nvPr/>
        </p:nvCxnSpPr>
        <p:spPr>
          <a:xfrm flipV="1">
            <a:off x="1534055" y="5300055"/>
            <a:ext cx="959950" cy="333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4"/>
            <a:endCxn id="5" idx="0"/>
          </p:cNvCxnSpPr>
          <p:nvPr/>
        </p:nvCxnSpPr>
        <p:spPr>
          <a:xfrm flipH="1">
            <a:off x="1305455" y="4849107"/>
            <a:ext cx="5994" cy="55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9" idx="7"/>
          </p:cNvCxnSpPr>
          <p:nvPr/>
        </p:nvCxnSpPr>
        <p:spPr>
          <a:xfrm flipH="1">
            <a:off x="4219717" y="4721449"/>
            <a:ext cx="838373" cy="255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8" idx="2"/>
          </p:cNvCxnSpPr>
          <p:nvPr/>
        </p:nvCxnSpPr>
        <p:spPr>
          <a:xfrm>
            <a:off x="4219717" y="5300055"/>
            <a:ext cx="858065" cy="2698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8" idx="6"/>
            <a:endCxn id="41" idx="2"/>
          </p:cNvCxnSpPr>
          <p:nvPr/>
        </p:nvCxnSpPr>
        <p:spPr>
          <a:xfrm>
            <a:off x="7258472" y="4721449"/>
            <a:ext cx="8229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6" idx="6"/>
            <a:endCxn id="44" idx="2"/>
          </p:cNvCxnSpPr>
          <p:nvPr/>
        </p:nvCxnSpPr>
        <p:spPr>
          <a:xfrm>
            <a:off x="7258472" y="5553658"/>
            <a:ext cx="822944" cy="8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1" idx="4"/>
            <a:endCxn id="44" idx="0"/>
          </p:cNvCxnSpPr>
          <p:nvPr/>
        </p:nvCxnSpPr>
        <p:spPr>
          <a:xfrm>
            <a:off x="8310016" y="4950049"/>
            <a:ext cx="0" cy="3831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8" idx="5"/>
            <a:endCxn id="44" idx="1"/>
          </p:cNvCxnSpPr>
          <p:nvPr/>
        </p:nvCxnSpPr>
        <p:spPr>
          <a:xfrm>
            <a:off x="7191517" y="4883094"/>
            <a:ext cx="956854" cy="5170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60606" y="4435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07229" y="493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801272" y="4492849"/>
            <a:ext cx="457200" cy="457200"/>
            <a:chOff x="6629400" y="2787720"/>
            <a:chExt cx="457200" cy="457200"/>
          </a:xfrm>
        </p:grpSpPr>
        <p:sp>
          <p:nvSpPr>
            <p:cNvPr id="28" name="Oval 27"/>
            <p:cNvSpPr/>
            <p:nvPr/>
          </p:nvSpPr>
          <p:spPr>
            <a:xfrm>
              <a:off x="66294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5272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94527" y="64178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3604" y="64178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59960" y="64178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60606" y="5449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35847" y="4535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801272" y="5325058"/>
            <a:ext cx="457200" cy="457200"/>
            <a:chOff x="6629400" y="3619929"/>
            <a:chExt cx="457200" cy="457200"/>
          </a:xfrm>
        </p:grpSpPr>
        <p:sp>
          <p:nvSpPr>
            <p:cNvPr id="36" name="Oval 35"/>
            <p:cNvSpPr/>
            <p:nvPr/>
          </p:nvSpPr>
          <p:spPr>
            <a:xfrm>
              <a:off x="6629400" y="3619929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07157" y="36719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04807" y="4945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5539" y="5377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8081416" y="4492849"/>
            <a:ext cx="457200" cy="457200"/>
            <a:chOff x="8001000" y="2787720"/>
            <a:chExt cx="457200" cy="457200"/>
          </a:xfrm>
        </p:grpSpPr>
        <p:sp>
          <p:nvSpPr>
            <p:cNvPr id="41" name="Oval 40"/>
            <p:cNvSpPr/>
            <p:nvPr/>
          </p:nvSpPr>
          <p:spPr>
            <a:xfrm>
              <a:off x="80010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78757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081416" y="5333191"/>
            <a:ext cx="457200" cy="457200"/>
            <a:chOff x="8001000" y="3594926"/>
            <a:chExt cx="457200" cy="457200"/>
          </a:xfrm>
        </p:grpSpPr>
        <p:sp>
          <p:nvSpPr>
            <p:cNvPr id="44" name="Oval 43"/>
            <p:cNvSpPr/>
            <p:nvPr/>
          </p:nvSpPr>
          <p:spPr>
            <a:xfrm>
              <a:off x="8001000" y="35949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78757" y="36388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46" name="Straight Connector 45"/>
          <p:cNvCxnSpPr>
            <a:stCxn id="10" idx="2"/>
          </p:cNvCxnSpPr>
          <p:nvPr/>
        </p:nvCxnSpPr>
        <p:spPr>
          <a:xfrm flipH="1">
            <a:off x="933872" y="4620507"/>
            <a:ext cx="1489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33872" y="4295929"/>
            <a:ext cx="0" cy="654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4"/>
          </p:cNvCxnSpPr>
          <p:nvPr/>
        </p:nvCxnSpPr>
        <p:spPr>
          <a:xfrm>
            <a:off x="1305455" y="5862651"/>
            <a:ext cx="5994" cy="185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08360" y="6048529"/>
            <a:ext cx="687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16200000">
            <a:off x="8253065" y="5554041"/>
            <a:ext cx="148977" cy="654120"/>
            <a:chOff x="7909544" y="5464140"/>
            <a:chExt cx="148977" cy="654120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7909544" y="5788718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909544" y="5464140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flipH="1">
            <a:off x="8538612" y="4492849"/>
            <a:ext cx="121928" cy="483916"/>
            <a:chOff x="6705272" y="5256944"/>
            <a:chExt cx="148977" cy="654120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6705272" y="558152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705272" y="525694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rot="5400000">
            <a:off x="8224883" y="4091302"/>
            <a:ext cx="148977" cy="654120"/>
            <a:chOff x="2332935" y="5082064"/>
            <a:chExt cx="148977" cy="654120"/>
          </a:xfrm>
        </p:grpSpPr>
        <p:cxnSp>
          <p:nvCxnSpPr>
            <p:cNvPr id="57" name="Straight Connector 56"/>
            <p:cNvCxnSpPr/>
            <p:nvPr/>
          </p:nvCxnSpPr>
          <p:spPr>
            <a:xfrm flipH="1">
              <a:off x="2332935" y="540664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332935" y="508206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74107" y="44691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160606" y="602494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01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963224" y="49946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02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1830326" y="449085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03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1808973" y="54518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04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4425095" y="450370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425095" y="542850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473416" y="43885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322615" y="506159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21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473416" y="55240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22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067803" y="405335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24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972312" y="496712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23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8599576" y="456553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8159173" y="595211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26</a:t>
            </a:r>
            <a:endParaRPr lang="en-US" sz="14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7444562" y="3994409"/>
            <a:ext cx="421910" cy="335943"/>
            <a:chOff x="7173075" y="1370913"/>
            <a:chExt cx="421910" cy="335943"/>
          </a:xfrm>
        </p:grpSpPr>
        <p:sp>
          <p:nvSpPr>
            <p:cNvPr id="74" name="Flowchart: Magnetic Disk 73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531785" y="4055964"/>
            <a:ext cx="421910" cy="335943"/>
            <a:chOff x="7173075" y="1370913"/>
            <a:chExt cx="421910" cy="335943"/>
          </a:xfrm>
        </p:grpSpPr>
        <p:sp>
          <p:nvSpPr>
            <p:cNvPr id="77" name="Flowchart: Magnetic Disk 76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619371" y="4056001"/>
            <a:ext cx="421910" cy="335943"/>
            <a:chOff x="7173075" y="1370913"/>
            <a:chExt cx="421910" cy="335943"/>
          </a:xfrm>
        </p:grpSpPr>
        <p:sp>
          <p:nvSpPr>
            <p:cNvPr id="80" name="Flowchart: Magnetic Disk 79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flipV="1">
            <a:off x="1462292" y="4435841"/>
            <a:ext cx="233580" cy="889217"/>
          </a:xfrm>
          <a:prstGeom prst="straightConnector1">
            <a:avLst/>
          </a:prstGeom>
          <a:ln w="381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multi-domain network with Path Computation Elements (PCEs) </a:t>
            </a:r>
            <a:r>
              <a:rPr lang="en-US" dirty="0" smtClean="0"/>
              <a:t>for calculating routes</a:t>
            </a:r>
          </a:p>
          <a:p>
            <a:r>
              <a:rPr lang="en-US" dirty="0" smtClean="0"/>
              <a:t>PCEs and routers implemented as socket-based programs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94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BGP Advertisements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438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PCEs send reachability information to neighboring PCEs when it receives LSAs from its routers</a:t>
            </a:r>
          </a:p>
          <a:p>
            <a:r>
              <a:rPr lang="en-US" dirty="0" smtClean="0"/>
              <a:t>Sent using TCP</a:t>
            </a:r>
          </a:p>
          <a:p>
            <a:r>
              <a:rPr lang="en-US" dirty="0" smtClean="0"/>
              <a:t>Format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BGP &lt;AS&gt;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AS_hops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&lt;net1&gt; &lt;net2&gt; …</a:t>
            </a:r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>
                <a:cs typeface="Courier New" pitchFamily="49" charset="0"/>
              </a:rPr>
              <a:t>From PCE0 to PCE 1: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BGP 0 0 00 01 02 03 04</a:t>
            </a:r>
          </a:p>
          <a:p>
            <a:pPr marL="457200" lvl="1" indent="0">
              <a:buNone/>
            </a:pPr>
            <a:r>
              <a:rPr lang="en-US" dirty="0" smtClean="0">
                <a:cs typeface="Courier New" pitchFamily="49" charset="0"/>
              </a:rPr>
              <a:t>From PCE1 to PCE 2: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BGP 1 1 00 01 02 03 04</a:t>
            </a:r>
          </a:p>
        </p:txBody>
      </p:sp>
      <p:sp>
        <p:nvSpPr>
          <p:cNvPr id="4" name="Oval 3"/>
          <p:cNvSpPr/>
          <p:nvPr/>
        </p:nvSpPr>
        <p:spPr>
          <a:xfrm>
            <a:off x="6336794" y="3914929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6855" y="540545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27050" y="490981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58090" y="449284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77782" y="534132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29472" y="490981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2849" y="439190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64994" y="3914929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5917" y="3914929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892383" y="5138410"/>
            <a:ext cx="94522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28" idx="2"/>
          </p:cNvCxnSpPr>
          <p:nvPr/>
        </p:nvCxnSpPr>
        <p:spPr>
          <a:xfrm>
            <a:off x="5515290" y="4721449"/>
            <a:ext cx="128598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36" idx="2"/>
          </p:cNvCxnSpPr>
          <p:nvPr/>
        </p:nvCxnSpPr>
        <p:spPr>
          <a:xfrm flipV="1">
            <a:off x="5534982" y="5553658"/>
            <a:ext cx="1266290" cy="162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6"/>
            <a:endCxn id="6" idx="1"/>
          </p:cNvCxnSpPr>
          <p:nvPr/>
        </p:nvCxnSpPr>
        <p:spPr>
          <a:xfrm>
            <a:off x="1540049" y="4620507"/>
            <a:ext cx="953956" cy="3562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6" idx="3"/>
          </p:cNvCxnSpPr>
          <p:nvPr/>
        </p:nvCxnSpPr>
        <p:spPr>
          <a:xfrm flipV="1">
            <a:off x="1534055" y="5300055"/>
            <a:ext cx="959950" cy="333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4"/>
            <a:endCxn id="5" idx="0"/>
          </p:cNvCxnSpPr>
          <p:nvPr/>
        </p:nvCxnSpPr>
        <p:spPr>
          <a:xfrm flipH="1">
            <a:off x="1305455" y="4849107"/>
            <a:ext cx="5994" cy="55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9" idx="7"/>
          </p:cNvCxnSpPr>
          <p:nvPr/>
        </p:nvCxnSpPr>
        <p:spPr>
          <a:xfrm flipH="1">
            <a:off x="4219717" y="4721449"/>
            <a:ext cx="838373" cy="255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8" idx="2"/>
          </p:cNvCxnSpPr>
          <p:nvPr/>
        </p:nvCxnSpPr>
        <p:spPr>
          <a:xfrm>
            <a:off x="4219717" y="5300055"/>
            <a:ext cx="858065" cy="2698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8" idx="6"/>
            <a:endCxn id="41" idx="2"/>
          </p:cNvCxnSpPr>
          <p:nvPr/>
        </p:nvCxnSpPr>
        <p:spPr>
          <a:xfrm>
            <a:off x="7258472" y="4721449"/>
            <a:ext cx="8229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6" idx="6"/>
            <a:endCxn id="44" idx="2"/>
          </p:cNvCxnSpPr>
          <p:nvPr/>
        </p:nvCxnSpPr>
        <p:spPr>
          <a:xfrm>
            <a:off x="7258472" y="5553658"/>
            <a:ext cx="822944" cy="8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1" idx="4"/>
            <a:endCxn id="44" idx="0"/>
          </p:cNvCxnSpPr>
          <p:nvPr/>
        </p:nvCxnSpPr>
        <p:spPr>
          <a:xfrm>
            <a:off x="8310016" y="4950049"/>
            <a:ext cx="0" cy="3831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8" idx="5"/>
            <a:endCxn id="44" idx="1"/>
          </p:cNvCxnSpPr>
          <p:nvPr/>
        </p:nvCxnSpPr>
        <p:spPr>
          <a:xfrm>
            <a:off x="7191517" y="4883094"/>
            <a:ext cx="956854" cy="5170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60606" y="4435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07229" y="493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801272" y="4492849"/>
            <a:ext cx="457200" cy="457200"/>
            <a:chOff x="6629400" y="2787720"/>
            <a:chExt cx="457200" cy="457200"/>
          </a:xfrm>
        </p:grpSpPr>
        <p:sp>
          <p:nvSpPr>
            <p:cNvPr id="28" name="Oval 27"/>
            <p:cNvSpPr/>
            <p:nvPr/>
          </p:nvSpPr>
          <p:spPr>
            <a:xfrm>
              <a:off x="66294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5272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94527" y="64178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3604" y="64178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59960" y="64178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60606" y="5449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35847" y="4535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801272" y="5325058"/>
            <a:ext cx="457200" cy="457200"/>
            <a:chOff x="6629400" y="3619929"/>
            <a:chExt cx="457200" cy="457200"/>
          </a:xfrm>
        </p:grpSpPr>
        <p:sp>
          <p:nvSpPr>
            <p:cNvPr id="36" name="Oval 35"/>
            <p:cNvSpPr/>
            <p:nvPr/>
          </p:nvSpPr>
          <p:spPr>
            <a:xfrm>
              <a:off x="6629400" y="3619929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07157" y="36719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04807" y="4945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5539" y="5377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8081416" y="4492849"/>
            <a:ext cx="457200" cy="457200"/>
            <a:chOff x="8001000" y="2787720"/>
            <a:chExt cx="457200" cy="457200"/>
          </a:xfrm>
        </p:grpSpPr>
        <p:sp>
          <p:nvSpPr>
            <p:cNvPr id="41" name="Oval 40"/>
            <p:cNvSpPr/>
            <p:nvPr/>
          </p:nvSpPr>
          <p:spPr>
            <a:xfrm>
              <a:off x="80010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78757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081416" y="5333191"/>
            <a:ext cx="457200" cy="457200"/>
            <a:chOff x="8001000" y="3594926"/>
            <a:chExt cx="457200" cy="457200"/>
          </a:xfrm>
        </p:grpSpPr>
        <p:sp>
          <p:nvSpPr>
            <p:cNvPr id="44" name="Oval 43"/>
            <p:cNvSpPr/>
            <p:nvPr/>
          </p:nvSpPr>
          <p:spPr>
            <a:xfrm>
              <a:off x="8001000" y="35949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78757" y="36388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46" name="Straight Connector 45"/>
          <p:cNvCxnSpPr>
            <a:stCxn id="10" idx="2"/>
          </p:cNvCxnSpPr>
          <p:nvPr/>
        </p:nvCxnSpPr>
        <p:spPr>
          <a:xfrm flipH="1">
            <a:off x="933872" y="4620507"/>
            <a:ext cx="1489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33872" y="4295929"/>
            <a:ext cx="0" cy="654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4"/>
          </p:cNvCxnSpPr>
          <p:nvPr/>
        </p:nvCxnSpPr>
        <p:spPr>
          <a:xfrm>
            <a:off x="1305455" y="5862651"/>
            <a:ext cx="5994" cy="185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08360" y="6048529"/>
            <a:ext cx="687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16200000">
            <a:off x="8253065" y="5554041"/>
            <a:ext cx="148977" cy="654120"/>
            <a:chOff x="7909544" y="5464140"/>
            <a:chExt cx="148977" cy="654120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7909544" y="5788718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909544" y="5464140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flipH="1">
            <a:off x="8538612" y="4492849"/>
            <a:ext cx="121928" cy="483916"/>
            <a:chOff x="6705272" y="5256944"/>
            <a:chExt cx="148977" cy="654120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6705272" y="558152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705272" y="525694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rot="5400000">
            <a:off x="8224883" y="4091302"/>
            <a:ext cx="148977" cy="654120"/>
            <a:chOff x="2332935" y="5082064"/>
            <a:chExt cx="148977" cy="654120"/>
          </a:xfrm>
        </p:grpSpPr>
        <p:cxnSp>
          <p:nvCxnSpPr>
            <p:cNvPr id="57" name="Straight Connector 56"/>
            <p:cNvCxnSpPr/>
            <p:nvPr/>
          </p:nvCxnSpPr>
          <p:spPr>
            <a:xfrm flipH="1">
              <a:off x="2332935" y="540664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332935" y="508206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74107" y="44691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160606" y="602494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01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963224" y="49946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02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1830326" y="449085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03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1808973" y="54518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04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4425095" y="450370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425095" y="542850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473416" y="43885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322615" y="506159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21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473416" y="55240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22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067803" y="405335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24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972312" y="496712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23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8599576" y="456553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8159173" y="595211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26</a:t>
            </a:r>
            <a:endParaRPr lang="en-US" sz="14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7444562" y="3994409"/>
            <a:ext cx="421910" cy="335943"/>
            <a:chOff x="7173075" y="1370913"/>
            <a:chExt cx="421910" cy="335943"/>
          </a:xfrm>
        </p:grpSpPr>
        <p:sp>
          <p:nvSpPr>
            <p:cNvPr id="74" name="Flowchart: Magnetic Disk 73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531785" y="4055964"/>
            <a:ext cx="421910" cy="335943"/>
            <a:chOff x="7173075" y="1370913"/>
            <a:chExt cx="421910" cy="335943"/>
          </a:xfrm>
        </p:grpSpPr>
        <p:sp>
          <p:nvSpPr>
            <p:cNvPr id="77" name="Flowchart: Magnetic Disk 76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619371" y="4056001"/>
            <a:ext cx="421910" cy="335943"/>
            <a:chOff x="7173075" y="1370913"/>
            <a:chExt cx="421910" cy="335943"/>
          </a:xfrm>
        </p:grpSpPr>
        <p:sp>
          <p:nvSpPr>
            <p:cNvPr id="80" name="Flowchart: Magnetic Disk 79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flipH="1" flipV="1">
            <a:off x="2122291" y="4202374"/>
            <a:ext cx="2302804" cy="7707"/>
          </a:xfrm>
          <a:prstGeom prst="straightConnector1">
            <a:avLst/>
          </a:prstGeom>
          <a:ln w="381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5083127" y="4222630"/>
            <a:ext cx="2302804" cy="7707"/>
          </a:xfrm>
          <a:prstGeom prst="straightConnector1">
            <a:avLst/>
          </a:prstGeom>
          <a:ln w="381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1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Inter-domain Route Request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985" y="1418309"/>
            <a:ext cx="8229600" cy="251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PCEs send routing requests to neighboring PCEs upon receiving a request for a network that is outside its domain</a:t>
            </a:r>
          </a:p>
          <a:p>
            <a:r>
              <a:rPr lang="en-US" dirty="0" smtClean="0"/>
              <a:t>Sent using TCP</a:t>
            </a:r>
          </a:p>
          <a:p>
            <a:r>
              <a:rPr lang="en-US" dirty="0" smtClean="0"/>
              <a:t>TCP connection remains established until response is received</a:t>
            </a:r>
          </a:p>
          <a:p>
            <a:r>
              <a:rPr lang="en-US" dirty="0" smtClean="0"/>
              <a:t>Format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IRRQ &lt;AS&gt;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dest_net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IRRQ 0 25</a:t>
            </a:r>
          </a:p>
        </p:txBody>
      </p:sp>
      <p:sp>
        <p:nvSpPr>
          <p:cNvPr id="4" name="Oval 3"/>
          <p:cNvSpPr/>
          <p:nvPr/>
        </p:nvSpPr>
        <p:spPr>
          <a:xfrm>
            <a:off x="6336794" y="3914929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6855" y="540545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27050" y="490981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58090" y="449284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77782" y="534132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29472" y="490981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2849" y="439190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64994" y="3914929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5917" y="3914929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892383" y="5138410"/>
            <a:ext cx="94522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28" idx="2"/>
          </p:cNvCxnSpPr>
          <p:nvPr/>
        </p:nvCxnSpPr>
        <p:spPr>
          <a:xfrm>
            <a:off x="5515290" y="4721449"/>
            <a:ext cx="128598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36" idx="2"/>
          </p:cNvCxnSpPr>
          <p:nvPr/>
        </p:nvCxnSpPr>
        <p:spPr>
          <a:xfrm flipV="1">
            <a:off x="5534982" y="5553658"/>
            <a:ext cx="1266290" cy="162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6"/>
            <a:endCxn id="6" idx="1"/>
          </p:cNvCxnSpPr>
          <p:nvPr/>
        </p:nvCxnSpPr>
        <p:spPr>
          <a:xfrm>
            <a:off x="1540049" y="4620507"/>
            <a:ext cx="953956" cy="3562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6" idx="3"/>
          </p:cNvCxnSpPr>
          <p:nvPr/>
        </p:nvCxnSpPr>
        <p:spPr>
          <a:xfrm flipV="1">
            <a:off x="1534055" y="5300055"/>
            <a:ext cx="959950" cy="333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4"/>
            <a:endCxn id="5" idx="0"/>
          </p:cNvCxnSpPr>
          <p:nvPr/>
        </p:nvCxnSpPr>
        <p:spPr>
          <a:xfrm flipH="1">
            <a:off x="1305455" y="4849107"/>
            <a:ext cx="5994" cy="55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9" idx="7"/>
          </p:cNvCxnSpPr>
          <p:nvPr/>
        </p:nvCxnSpPr>
        <p:spPr>
          <a:xfrm flipH="1">
            <a:off x="4219717" y="4721449"/>
            <a:ext cx="838373" cy="255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8" idx="2"/>
          </p:cNvCxnSpPr>
          <p:nvPr/>
        </p:nvCxnSpPr>
        <p:spPr>
          <a:xfrm>
            <a:off x="4219717" y="5300055"/>
            <a:ext cx="858065" cy="2698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8" idx="6"/>
            <a:endCxn id="41" idx="2"/>
          </p:cNvCxnSpPr>
          <p:nvPr/>
        </p:nvCxnSpPr>
        <p:spPr>
          <a:xfrm>
            <a:off x="7258472" y="4721449"/>
            <a:ext cx="8229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6" idx="6"/>
            <a:endCxn id="44" idx="2"/>
          </p:cNvCxnSpPr>
          <p:nvPr/>
        </p:nvCxnSpPr>
        <p:spPr>
          <a:xfrm>
            <a:off x="7258472" y="5553658"/>
            <a:ext cx="822944" cy="8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1" idx="4"/>
            <a:endCxn id="44" idx="0"/>
          </p:cNvCxnSpPr>
          <p:nvPr/>
        </p:nvCxnSpPr>
        <p:spPr>
          <a:xfrm>
            <a:off x="8310016" y="4950049"/>
            <a:ext cx="0" cy="3831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8" idx="5"/>
            <a:endCxn id="44" idx="1"/>
          </p:cNvCxnSpPr>
          <p:nvPr/>
        </p:nvCxnSpPr>
        <p:spPr>
          <a:xfrm>
            <a:off x="7191517" y="4883094"/>
            <a:ext cx="956854" cy="5170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60606" y="4435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07229" y="493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801272" y="4492849"/>
            <a:ext cx="457200" cy="457200"/>
            <a:chOff x="6629400" y="2787720"/>
            <a:chExt cx="457200" cy="457200"/>
          </a:xfrm>
        </p:grpSpPr>
        <p:sp>
          <p:nvSpPr>
            <p:cNvPr id="28" name="Oval 27"/>
            <p:cNvSpPr/>
            <p:nvPr/>
          </p:nvSpPr>
          <p:spPr>
            <a:xfrm>
              <a:off x="66294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5272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94527" y="64178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3604" y="64178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59960" y="64178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60606" y="5449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35847" y="4535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801272" y="5325058"/>
            <a:ext cx="457200" cy="457200"/>
            <a:chOff x="6629400" y="3619929"/>
            <a:chExt cx="457200" cy="457200"/>
          </a:xfrm>
        </p:grpSpPr>
        <p:sp>
          <p:nvSpPr>
            <p:cNvPr id="36" name="Oval 35"/>
            <p:cNvSpPr/>
            <p:nvPr/>
          </p:nvSpPr>
          <p:spPr>
            <a:xfrm>
              <a:off x="6629400" y="3619929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07157" y="36719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04807" y="4945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5539" y="5377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8081416" y="4492849"/>
            <a:ext cx="457200" cy="457200"/>
            <a:chOff x="8001000" y="2787720"/>
            <a:chExt cx="457200" cy="457200"/>
          </a:xfrm>
        </p:grpSpPr>
        <p:sp>
          <p:nvSpPr>
            <p:cNvPr id="41" name="Oval 40"/>
            <p:cNvSpPr/>
            <p:nvPr/>
          </p:nvSpPr>
          <p:spPr>
            <a:xfrm>
              <a:off x="80010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78757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081416" y="5333191"/>
            <a:ext cx="457200" cy="457200"/>
            <a:chOff x="8001000" y="3594926"/>
            <a:chExt cx="457200" cy="457200"/>
          </a:xfrm>
        </p:grpSpPr>
        <p:sp>
          <p:nvSpPr>
            <p:cNvPr id="44" name="Oval 43"/>
            <p:cNvSpPr/>
            <p:nvPr/>
          </p:nvSpPr>
          <p:spPr>
            <a:xfrm>
              <a:off x="8001000" y="35949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78757" y="36388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46" name="Straight Connector 45"/>
          <p:cNvCxnSpPr>
            <a:stCxn id="10" idx="2"/>
          </p:cNvCxnSpPr>
          <p:nvPr/>
        </p:nvCxnSpPr>
        <p:spPr>
          <a:xfrm flipH="1">
            <a:off x="933872" y="4620507"/>
            <a:ext cx="1489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33872" y="4295929"/>
            <a:ext cx="0" cy="654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4"/>
          </p:cNvCxnSpPr>
          <p:nvPr/>
        </p:nvCxnSpPr>
        <p:spPr>
          <a:xfrm>
            <a:off x="1305455" y="5862651"/>
            <a:ext cx="5994" cy="185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08360" y="6048529"/>
            <a:ext cx="687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16200000">
            <a:off x="8253065" y="5554041"/>
            <a:ext cx="148977" cy="654120"/>
            <a:chOff x="7909544" y="5464140"/>
            <a:chExt cx="148977" cy="654120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7909544" y="5788718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909544" y="5464140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flipH="1">
            <a:off x="8538612" y="4492849"/>
            <a:ext cx="121928" cy="483916"/>
            <a:chOff x="6705272" y="5256944"/>
            <a:chExt cx="148977" cy="654120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6705272" y="558152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705272" y="525694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rot="5400000">
            <a:off x="8224883" y="4091302"/>
            <a:ext cx="148977" cy="654120"/>
            <a:chOff x="2332935" y="5082064"/>
            <a:chExt cx="148977" cy="654120"/>
          </a:xfrm>
        </p:grpSpPr>
        <p:cxnSp>
          <p:nvCxnSpPr>
            <p:cNvPr id="57" name="Straight Connector 56"/>
            <p:cNvCxnSpPr/>
            <p:nvPr/>
          </p:nvCxnSpPr>
          <p:spPr>
            <a:xfrm flipH="1">
              <a:off x="2332935" y="540664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332935" y="508206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74107" y="44691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160606" y="602494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01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963224" y="49946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02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1830326" y="449085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03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1808973" y="54518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04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4425095" y="450370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425095" y="542850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473416" y="43885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322615" y="506159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21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473416" y="55240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22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067803" y="405335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24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972312" y="496712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23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8599576" y="456553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8159173" y="595211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26</a:t>
            </a:r>
            <a:endParaRPr lang="en-US" sz="14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7444562" y="3994409"/>
            <a:ext cx="421910" cy="335943"/>
            <a:chOff x="7173075" y="1370913"/>
            <a:chExt cx="421910" cy="335943"/>
          </a:xfrm>
        </p:grpSpPr>
        <p:sp>
          <p:nvSpPr>
            <p:cNvPr id="74" name="Flowchart: Magnetic Disk 73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531785" y="4055964"/>
            <a:ext cx="421910" cy="335943"/>
            <a:chOff x="7173075" y="1370913"/>
            <a:chExt cx="421910" cy="335943"/>
          </a:xfrm>
        </p:grpSpPr>
        <p:sp>
          <p:nvSpPr>
            <p:cNvPr id="77" name="Flowchart: Magnetic Disk 76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619371" y="4056001"/>
            <a:ext cx="421910" cy="335943"/>
            <a:chOff x="7173075" y="1370913"/>
            <a:chExt cx="421910" cy="335943"/>
          </a:xfrm>
        </p:grpSpPr>
        <p:sp>
          <p:nvSpPr>
            <p:cNvPr id="80" name="Flowchart: Magnetic Disk 79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flipH="1" flipV="1">
            <a:off x="2122291" y="4202374"/>
            <a:ext cx="2302804" cy="7707"/>
          </a:xfrm>
          <a:prstGeom prst="straightConnector1">
            <a:avLst/>
          </a:prstGeom>
          <a:ln w="381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4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Inter-domain Route Response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14601"/>
          </a:xfrm>
        </p:spPr>
        <p:txBody>
          <a:bodyPr>
            <a:noAutofit/>
          </a:bodyPr>
          <a:lstStyle/>
          <a:p>
            <a:r>
              <a:rPr lang="en-US" sz="2000" dirty="0" smtClean="0"/>
              <a:t>Sent from PCE to upstream PCE in response to an inter-domain route request</a:t>
            </a:r>
          </a:p>
          <a:p>
            <a:r>
              <a:rPr lang="en-US" sz="2000" dirty="0" smtClean="0"/>
              <a:t>Once the message is sent, the TCP connection is closed</a:t>
            </a:r>
          </a:p>
          <a:p>
            <a:r>
              <a:rPr lang="en-US" sz="2000" dirty="0" smtClean="0"/>
              <a:t>Specifies list of routers along the path, including AS numbers</a:t>
            </a:r>
          </a:p>
          <a:p>
            <a:r>
              <a:rPr lang="en-US" sz="2000" dirty="0" smtClean="0"/>
              <a:t>Format</a:t>
            </a:r>
          </a:p>
          <a:p>
            <a:pPr marL="457200" lvl="1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IRRS AS&lt;AS1&gt; &lt;RouterID11&gt; &lt;RouterID12&gt; AS&lt;AS2&gt; &lt;RouterID21&gt; &lt;RouterID22&gt;</a:t>
            </a:r>
          </a:p>
          <a:p>
            <a:r>
              <a:rPr lang="en-US" sz="2000" dirty="0" smtClean="0"/>
              <a:t>Example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IRRS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AS1 0 1 AS2 0 2 3</a:t>
            </a:r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6336794" y="3914929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6855" y="540545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27050" y="490981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58090" y="449284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77782" y="534132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29472" y="490981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2849" y="439190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64994" y="3914929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5917" y="3914929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892383" y="5138410"/>
            <a:ext cx="94522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28" idx="2"/>
          </p:cNvCxnSpPr>
          <p:nvPr/>
        </p:nvCxnSpPr>
        <p:spPr>
          <a:xfrm>
            <a:off x="5515290" y="4721449"/>
            <a:ext cx="128598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36" idx="2"/>
          </p:cNvCxnSpPr>
          <p:nvPr/>
        </p:nvCxnSpPr>
        <p:spPr>
          <a:xfrm flipV="1">
            <a:off x="5534982" y="5553658"/>
            <a:ext cx="1266290" cy="162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6"/>
            <a:endCxn id="6" idx="1"/>
          </p:cNvCxnSpPr>
          <p:nvPr/>
        </p:nvCxnSpPr>
        <p:spPr>
          <a:xfrm>
            <a:off x="1540049" y="4620507"/>
            <a:ext cx="953956" cy="3562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6" idx="3"/>
          </p:cNvCxnSpPr>
          <p:nvPr/>
        </p:nvCxnSpPr>
        <p:spPr>
          <a:xfrm flipV="1">
            <a:off x="1534055" y="5300055"/>
            <a:ext cx="959950" cy="333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4"/>
            <a:endCxn id="5" idx="0"/>
          </p:cNvCxnSpPr>
          <p:nvPr/>
        </p:nvCxnSpPr>
        <p:spPr>
          <a:xfrm flipH="1">
            <a:off x="1305455" y="4849107"/>
            <a:ext cx="5994" cy="55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9" idx="7"/>
          </p:cNvCxnSpPr>
          <p:nvPr/>
        </p:nvCxnSpPr>
        <p:spPr>
          <a:xfrm flipH="1">
            <a:off x="4219717" y="4721449"/>
            <a:ext cx="838373" cy="255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8" idx="2"/>
          </p:cNvCxnSpPr>
          <p:nvPr/>
        </p:nvCxnSpPr>
        <p:spPr>
          <a:xfrm>
            <a:off x="4219717" y="5300055"/>
            <a:ext cx="858065" cy="2698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8" idx="6"/>
            <a:endCxn id="41" idx="2"/>
          </p:cNvCxnSpPr>
          <p:nvPr/>
        </p:nvCxnSpPr>
        <p:spPr>
          <a:xfrm>
            <a:off x="7258472" y="4721449"/>
            <a:ext cx="8229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6" idx="6"/>
            <a:endCxn id="44" idx="2"/>
          </p:cNvCxnSpPr>
          <p:nvPr/>
        </p:nvCxnSpPr>
        <p:spPr>
          <a:xfrm>
            <a:off x="7258472" y="5553658"/>
            <a:ext cx="822944" cy="8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1" idx="4"/>
            <a:endCxn id="44" idx="0"/>
          </p:cNvCxnSpPr>
          <p:nvPr/>
        </p:nvCxnSpPr>
        <p:spPr>
          <a:xfrm>
            <a:off x="8310016" y="4950049"/>
            <a:ext cx="0" cy="3831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8" idx="5"/>
            <a:endCxn id="44" idx="1"/>
          </p:cNvCxnSpPr>
          <p:nvPr/>
        </p:nvCxnSpPr>
        <p:spPr>
          <a:xfrm>
            <a:off x="7191517" y="4883094"/>
            <a:ext cx="956854" cy="5170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60606" y="4435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07229" y="493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801272" y="4492849"/>
            <a:ext cx="457200" cy="457200"/>
            <a:chOff x="6629400" y="2787720"/>
            <a:chExt cx="457200" cy="457200"/>
          </a:xfrm>
        </p:grpSpPr>
        <p:sp>
          <p:nvSpPr>
            <p:cNvPr id="28" name="Oval 27"/>
            <p:cNvSpPr/>
            <p:nvPr/>
          </p:nvSpPr>
          <p:spPr>
            <a:xfrm>
              <a:off x="66294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5272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94527" y="64178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3604" y="64178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59960" y="64178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60606" y="5449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35847" y="4535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801272" y="5325058"/>
            <a:ext cx="457200" cy="457200"/>
            <a:chOff x="6629400" y="3619929"/>
            <a:chExt cx="457200" cy="457200"/>
          </a:xfrm>
        </p:grpSpPr>
        <p:sp>
          <p:nvSpPr>
            <p:cNvPr id="36" name="Oval 35"/>
            <p:cNvSpPr/>
            <p:nvPr/>
          </p:nvSpPr>
          <p:spPr>
            <a:xfrm>
              <a:off x="6629400" y="3619929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07157" y="36719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04807" y="4945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5539" y="5377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8081416" y="4492849"/>
            <a:ext cx="457200" cy="457200"/>
            <a:chOff x="8001000" y="2787720"/>
            <a:chExt cx="457200" cy="457200"/>
          </a:xfrm>
        </p:grpSpPr>
        <p:sp>
          <p:nvSpPr>
            <p:cNvPr id="41" name="Oval 40"/>
            <p:cNvSpPr/>
            <p:nvPr/>
          </p:nvSpPr>
          <p:spPr>
            <a:xfrm>
              <a:off x="80010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78757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081416" y="5333191"/>
            <a:ext cx="457200" cy="457200"/>
            <a:chOff x="8001000" y="3594926"/>
            <a:chExt cx="457200" cy="457200"/>
          </a:xfrm>
        </p:grpSpPr>
        <p:sp>
          <p:nvSpPr>
            <p:cNvPr id="44" name="Oval 43"/>
            <p:cNvSpPr/>
            <p:nvPr/>
          </p:nvSpPr>
          <p:spPr>
            <a:xfrm>
              <a:off x="8001000" y="35949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78757" y="36388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46" name="Straight Connector 45"/>
          <p:cNvCxnSpPr>
            <a:stCxn id="10" idx="2"/>
          </p:cNvCxnSpPr>
          <p:nvPr/>
        </p:nvCxnSpPr>
        <p:spPr>
          <a:xfrm flipH="1">
            <a:off x="933872" y="4620507"/>
            <a:ext cx="1489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33872" y="4295929"/>
            <a:ext cx="0" cy="654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4"/>
          </p:cNvCxnSpPr>
          <p:nvPr/>
        </p:nvCxnSpPr>
        <p:spPr>
          <a:xfrm>
            <a:off x="1305455" y="5862651"/>
            <a:ext cx="5994" cy="185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08360" y="6048529"/>
            <a:ext cx="687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16200000">
            <a:off x="8253065" y="5554041"/>
            <a:ext cx="148977" cy="654120"/>
            <a:chOff x="7909544" y="5464140"/>
            <a:chExt cx="148977" cy="654120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7909544" y="5788718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909544" y="5464140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flipH="1">
            <a:off x="8538612" y="4492849"/>
            <a:ext cx="121928" cy="483916"/>
            <a:chOff x="6705272" y="5256944"/>
            <a:chExt cx="148977" cy="654120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6705272" y="558152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705272" y="525694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rot="5400000">
            <a:off x="8224883" y="4091302"/>
            <a:ext cx="148977" cy="654120"/>
            <a:chOff x="2332935" y="5082064"/>
            <a:chExt cx="148977" cy="654120"/>
          </a:xfrm>
        </p:grpSpPr>
        <p:cxnSp>
          <p:nvCxnSpPr>
            <p:cNvPr id="57" name="Straight Connector 56"/>
            <p:cNvCxnSpPr/>
            <p:nvPr/>
          </p:nvCxnSpPr>
          <p:spPr>
            <a:xfrm flipH="1">
              <a:off x="2332935" y="540664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332935" y="508206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74107" y="44691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160606" y="602494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01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963224" y="49946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02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1830326" y="449085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03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1808973" y="54518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04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4425095" y="450370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425095" y="542850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473416" y="43885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322615" y="506159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21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473416" y="55240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22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067803" y="405335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24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972312" y="496712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23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8599576" y="456553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8159173" y="595211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26</a:t>
            </a:r>
            <a:endParaRPr lang="en-US" sz="14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7444562" y="3994409"/>
            <a:ext cx="421910" cy="335943"/>
            <a:chOff x="7173075" y="1370913"/>
            <a:chExt cx="421910" cy="335943"/>
          </a:xfrm>
        </p:grpSpPr>
        <p:sp>
          <p:nvSpPr>
            <p:cNvPr id="74" name="Flowchart: Magnetic Disk 73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531785" y="4055964"/>
            <a:ext cx="421910" cy="335943"/>
            <a:chOff x="7173075" y="1370913"/>
            <a:chExt cx="421910" cy="335943"/>
          </a:xfrm>
        </p:grpSpPr>
        <p:sp>
          <p:nvSpPr>
            <p:cNvPr id="77" name="Flowchart: Magnetic Disk 76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619371" y="4056001"/>
            <a:ext cx="421910" cy="335943"/>
            <a:chOff x="7173075" y="1370913"/>
            <a:chExt cx="421910" cy="335943"/>
          </a:xfrm>
        </p:grpSpPr>
        <p:sp>
          <p:nvSpPr>
            <p:cNvPr id="80" name="Flowchart: Magnetic Disk 79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flipH="1" flipV="1">
            <a:off x="2122291" y="4202374"/>
            <a:ext cx="2302804" cy="7707"/>
          </a:xfrm>
          <a:prstGeom prst="straightConnector1">
            <a:avLst/>
          </a:prstGeom>
          <a:ln w="3810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220987" y="4803769"/>
            <a:ext cx="4151418" cy="601682"/>
          </a:xfrm>
          <a:custGeom>
            <a:avLst/>
            <a:gdLst>
              <a:gd name="connsiteX0" fmla="*/ 0 w 4151418"/>
              <a:gd name="connsiteY0" fmla="*/ 344533 h 837692"/>
              <a:gd name="connsiteX1" fmla="*/ 996594 w 4151418"/>
              <a:gd name="connsiteY1" fmla="*/ 77405 h 837692"/>
              <a:gd name="connsiteX2" fmla="*/ 2845942 w 4151418"/>
              <a:gd name="connsiteY2" fmla="*/ 36308 h 837692"/>
              <a:gd name="connsiteX3" fmla="*/ 3883632 w 4151418"/>
              <a:gd name="connsiteY3" fmla="*/ 36308 h 837692"/>
              <a:gd name="connsiteX4" fmla="*/ 4109663 w 4151418"/>
              <a:gd name="connsiteY4" fmla="*/ 67131 h 837692"/>
              <a:gd name="connsiteX5" fmla="*/ 4150760 w 4151418"/>
              <a:gd name="connsiteY5" fmla="*/ 837692 h 83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1418" h="837692">
                <a:moveTo>
                  <a:pt x="0" y="344533"/>
                </a:moveTo>
                <a:cubicBezTo>
                  <a:pt x="261135" y="236654"/>
                  <a:pt x="522270" y="128776"/>
                  <a:pt x="996594" y="77405"/>
                </a:cubicBezTo>
                <a:cubicBezTo>
                  <a:pt x="1470918" y="26034"/>
                  <a:pt x="2364769" y="43157"/>
                  <a:pt x="2845942" y="36308"/>
                </a:cubicBezTo>
                <a:cubicBezTo>
                  <a:pt x="3327115" y="29458"/>
                  <a:pt x="3673012" y="31171"/>
                  <a:pt x="3883632" y="36308"/>
                </a:cubicBezTo>
                <a:cubicBezTo>
                  <a:pt x="4094252" y="41445"/>
                  <a:pt x="4065142" y="-66433"/>
                  <a:pt x="4109663" y="67131"/>
                </a:cubicBezTo>
                <a:cubicBezTo>
                  <a:pt x="4154184" y="200695"/>
                  <a:pt x="4152472" y="519193"/>
                  <a:pt x="4150760" y="837692"/>
                </a:cubicBezTo>
              </a:path>
            </a:pathLst>
          </a:custGeom>
          <a:noFill/>
          <a:ln w="38100">
            <a:solidFill>
              <a:srgbClr val="FFC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Multi-Domain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79" y="4572000"/>
            <a:ext cx="8229600" cy="144547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domain consists of one PCE and a number of routers</a:t>
            </a:r>
          </a:p>
          <a:p>
            <a:r>
              <a:rPr lang="en-US" dirty="0" smtClean="0"/>
              <a:t>Each domain has an AS number from 0-9</a:t>
            </a:r>
          </a:p>
          <a:p>
            <a:r>
              <a:rPr lang="en-US" dirty="0" smtClean="0"/>
              <a:t>Each router in a domain has a router ID from 0-9</a:t>
            </a:r>
          </a:p>
          <a:p>
            <a:r>
              <a:rPr lang="en-US" dirty="0" smtClean="0"/>
              <a:t>Each network has a globally unique network number from 00-99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58319" y="1466363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8380" y="295688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48575" y="246124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9615" y="204428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99307" y="289275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50997" y="246124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04374" y="19433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86519" y="1466363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7442" y="1466363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713908" y="2689844"/>
            <a:ext cx="94522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6"/>
            <a:endCxn id="17" idx="2"/>
          </p:cNvCxnSpPr>
          <p:nvPr/>
        </p:nvCxnSpPr>
        <p:spPr>
          <a:xfrm>
            <a:off x="5336815" y="2272883"/>
            <a:ext cx="128598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6"/>
            <a:endCxn id="18" idx="2"/>
          </p:cNvCxnSpPr>
          <p:nvPr/>
        </p:nvCxnSpPr>
        <p:spPr>
          <a:xfrm flipV="1">
            <a:off x="5356507" y="3105092"/>
            <a:ext cx="1266290" cy="162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6"/>
            <a:endCxn id="11" idx="1"/>
          </p:cNvCxnSpPr>
          <p:nvPr/>
        </p:nvCxnSpPr>
        <p:spPr>
          <a:xfrm>
            <a:off x="1361574" y="2171941"/>
            <a:ext cx="953956" cy="3562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6"/>
            <a:endCxn id="11" idx="3"/>
          </p:cNvCxnSpPr>
          <p:nvPr/>
        </p:nvCxnSpPr>
        <p:spPr>
          <a:xfrm flipV="1">
            <a:off x="1355580" y="2851489"/>
            <a:ext cx="959950" cy="333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4"/>
            <a:endCxn id="9" idx="0"/>
          </p:cNvCxnSpPr>
          <p:nvPr/>
        </p:nvCxnSpPr>
        <p:spPr>
          <a:xfrm flipH="1">
            <a:off x="1126980" y="2400541"/>
            <a:ext cx="5994" cy="55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2"/>
            <a:endCxn id="15" idx="7"/>
          </p:cNvCxnSpPr>
          <p:nvPr/>
        </p:nvCxnSpPr>
        <p:spPr>
          <a:xfrm flipH="1">
            <a:off x="4041242" y="2272883"/>
            <a:ext cx="838373" cy="255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5"/>
            <a:endCxn id="13" idx="2"/>
          </p:cNvCxnSpPr>
          <p:nvPr/>
        </p:nvCxnSpPr>
        <p:spPr>
          <a:xfrm>
            <a:off x="4041242" y="2851489"/>
            <a:ext cx="858065" cy="2698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6"/>
            <a:endCxn id="19" idx="2"/>
          </p:cNvCxnSpPr>
          <p:nvPr/>
        </p:nvCxnSpPr>
        <p:spPr>
          <a:xfrm>
            <a:off x="7079997" y="2272883"/>
            <a:ext cx="8229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6"/>
            <a:endCxn id="20" idx="2"/>
          </p:cNvCxnSpPr>
          <p:nvPr/>
        </p:nvCxnSpPr>
        <p:spPr>
          <a:xfrm>
            <a:off x="7079997" y="3105092"/>
            <a:ext cx="822944" cy="8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9" idx="4"/>
            <a:endCxn id="20" idx="0"/>
          </p:cNvCxnSpPr>
          <p:nvPr/>
        </p:nvCxnSpPr>
        <p:spPr>
          <a:xfrm>
            <a:off x="8131541" y="2501483"/>
            <a:ext cx="0" cy="3831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7" idx="5"/>
            <a:endCxn id="20" idx="1"/>
          </p:cNvCxnSpPr>
          <p:nvPr/>
        </p:nvCxnSpPr>
        <p:spPr>
          <a:xfrm>
            <a:off x="7013042" y="2434528"/>
            <a:ext cx="956854" cy="5170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82131" y="1987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28754" y="2487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6622797" y="2044283"/>
            <a:ext cx="457200" cy="457200"/>
            <a:chOff x="6629400" y="2787720"/>
            <a:chExt cx="457200" cy="457200"/>
          </a:xfrm>
        </p:grpSpPr>
        <p:sp>
          <p:nvSpPr>
            <p:cNvPr id="17" name="Oval 16"/>
            <p:cNvSpPr/>
            <p:nvPr/>
          </p:nvSpPr>
          <p:spPr>
            <a:xfrm>
              <a:off x="66294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05272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316052" y="396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295129" y="396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281485" y="396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82131" y="3000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957372" y="2087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6622797" y="2876492"/>
            <a:ext cx="457200" cy="457200"/>
            <a:chOff x="6629400" y="3619929"/>
            <a:chExt cx="457200" cy="457200"/>
          </a:xfrm>
        </p:grpSpPr>
        <p:sp>
          <p:nvSpPr>
            <p:cNvPr id="18" name="Oval 17"/>
            <p:cNvSpPr/>
            <p:nvPr/>
          </p:nvSpPr>
          <p:spPr>
            <a:xfrm>
              <a:off x="6629400" y="3619929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07157" y="36719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326332" y="249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977064" y="2928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7902941" y="2044283"/>
            <a:ext cx="457200" cy="457200"/>
            <a:chOff x="8001000" y="2787720"/>
            <a:chExt cx="457200" cy="457200"/>
          </a:xfrm>
        </p:grpSpPr>
        <p:sp>
          <p:nvSpPr>
            <p:cNvPr id="19" name="Oval 18"/>
            <p:cNvSpPr/>
            <p:nvPr/>
          </p:nvSpPr>
          <p:spPr>
            <a:xfrm>
              <a:off x="80010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78757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902941" y="2884625"/>
            <a:ext cx="457200" cy="457200"/>
            <a:chOff x="8001000" y="3594926"/>
            <a:chExt cx="457200" cy="457200"/>
          </a:xfrm>
        </p:grpSpPr>
        <p:sp>
          <p:nvSpPr>
            <p:cNvPr id="20" name="Oval 19"/>
            <p:cNvSpPr/>
            <p:nvPr/>
          </p:nvSpPr>
          <p:spPr>
            <a:xfrm>
              <a:off x="8001000" y="35949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78757" y="36388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89" name="Straight Connector 88"/>
          <p:cNvCxnSpPr>
            <a:stCxn id="16" idx="2"/>
          </p:cNvCxnSpPr>
          <p:nvPr/>
        </p:nvCxnSpPr>
        <p:spPr>
          <a:xfrm flipH="1">
            <a:off x="755397" y="2171941"/>
            <a:ext cx="1489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55397" y="1847363"/>
            <a:ext cx="0" cy="654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" idx="4"/>
          </p:cNvCxnSpPr>
          <p:nvPr/>
        </p:nvCxnSpPr>
        <p:spPr>
          <a:xfrm>
            <a:off x="1126980" y="3414085"/>
            <a:ext cx="5994" cy="185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29885" y="3599963"/>
            <a:ext cx="687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 rot="16200000">
            <a:off x="8074590" y="3105475"/>
            <a:ext cx="148977" cy="654120"/>
            <a:chOff x="7909544" y="5464140"/>
            <a:chExt cx="148977" cy="654120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7909544" y="5788718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909544" y="5464140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 flipH="1">
            <a:off x="8360137" y="2044283"/>
            <a:ext cx="121928" cy="483916"/>
            <a:chOff x="6705272" y="5256944"/>
            <a:chExt cx="148977" cy="654120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6705272" y="558152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705272" y="525694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 rot="5400000">
            <a:off x="8046408" y="1642736"/>
            <a:ext cx="148977" cy="654120"/>
            <a:chOff x="2332935" y="5082064"/>
            <a:chExt cx="148977" cy="654120"/>
          </a:xfrm>
        </p:grpSpPr>
        <p:cxnSp>
          <p:nvCxnSpPr>
            <p:cNvPr id="110" name="Straight Connector 109"/>
            <p:cNvCxnSpPr/>
            <p:nvPr/>
          </p:nvCxnSpPr>
          <p:spPr>
            <a:xfrm flipH="1">
              <a:off x="2332935" y="540664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332935" y="508206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395632" y="202053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82131" y="357637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01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84749" y="25460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02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651851" y="204229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03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30498" y="30032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04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246620" y="20551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246620" y="29799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94941" y="194003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144140" y="261302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21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294941" y="307553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22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889328" y="16047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24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793837" y="251856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23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421101" y="211696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980698" y="350355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26</a:t>
            </a:r>
            <a:endParaRPr lang="en-US" sz="14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266087" y="1545843"/>
            <a:ext cx="421910" cy="335943"/>
            <a:chOff x="7173075" y="1370913"/>
            <a:chExt cx="421910" cy="335943"/>
          </a:xfrm>
        </p:grpSpPr>
        <p:sp>
          <p:nvSpPr>
            <p:cNvPr id="127" name="Flowchart: Magnetic Disk 126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353310" y="1607398"/>
            <a:ext cx="421910" cy="335943"/>
            <a:chOff x="7173075" y="1370913"/>
            <a:chExt cx="421910" cy="335943"/>
          </a:xfrm>
        </p:grpSpPr>
        <p:sp>
          <p:nvSpPr>
            <p:cNvPr id="133" name="Flowchart: Magnetic Disk 132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440896" y="1607435"/>
            <a:ext cx="421910" cy="335943"/>
            <a:chOff x="7173075" y="1370913"/>
            <a:chExt cx="421910" cy="335943"/>
          </a:xfrm>
        </p:grpSpPr>
        <p:sp>
          <p:nvSpPr>
            <p:cNvPr id="136" name="Flowchart: Magnetic Disk 135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5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Multi-Domain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79" y="4572000"/>
            <a:ext cx="8229600" cy="144547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domain consists of one PCE and a number of routers</a:t>
            </a:r>
          </a:p>
          <a:p>
            <a:r>
              <a:rPr lang="en-US" dirty="0" smtClean="0"/>
              <a:t>Each domain has an AS number from 0-9</a:t>
            </a:r>
          </a:p>
          <a:p>
            <a:r>
              <a:rPr lang="en-US" dirty="0" smtClean="0"/>
              <a:t>Each router in a domain has a router ID from 0-9</a:t>
            </a:r>
          </a:p>
          <a:p>
            <a:r>
              <a:rPr lang="en-US" dirty="0" smtClean="0"/>
              <a:t>Each network has a globally unique network number from 00-99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58319" y="1466363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8380" y="295688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48575" y="246124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9615" y="204428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99307" y="289275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50997" y="246124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04374" y="19433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86519" y="1466363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7442" y="1466363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713908" y="2689844"/>
            <a:ext cx="94522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6"/>
            <a:endCxn id="17" idx="2"/>
          </p:cNvCxnSpPr>
          <p:nvPr/>
        </p:nvCxnSpPr>
        <p:spPr>
          <a:xfrm>
            <a:off x="5336815" y="2272883"/>
            <a:ext cx="128598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6"/>
            <a:endCxn id="18" idx="2"/>
          </p:cNvCxnSpPr>
          <p:nvPr/>
        </p:nvCxnSpPr>
        <p:spPr>
          <a:xfrm flipV="1">
            <a:off x="5356507" y="3105092"/>
            <a:ext cx="1266290" cy="162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6"/>
            <a:endCxn id="11" idx="1"/>
          </p:cNvCxnSpPr>
          <p:nvPr/>
        </p:nvCxnSpPr>
        <p:spPr>
          <a:xfrm>
            <a:off x="1361574" y="2171941"/>
            <a:ext cx="953956" cy="3562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6"/>
            <a:endCxn id="11" idx="3"/>
          </p:cNvCxnSpPr>
          <p:nvPr/>
        </p:nvCxnSpPr>
        <p:spPr>
          <a:xfrm flipV="1">
            <a:off x="1355580" y="2851489"/>
            <a:ext cx="959950" cy="333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4"/>
            <a:endCxn id="9" idx="0"/>
          </p:cNvCxnSpPr>
          <p:nvPr/>
        </p:nvCxnSpPr>
        <p:spPr>
          <a:xfrm flipH="1">
            <a:off x="1126980" y="2400541"/>
            <a:ext cx="5994" cy="55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2"/>
            <a:endCxn id="15" idx="7"/>
          </p:cNvCxnSpPr>
          <p:nvPr/>
        </p:nvCxnSpPr>
        <p:spPr>
          <a:xfrm flipH="1">
            <a:off x="4041242" y="2272883"/>
            <a:ext cx="838373" cy="255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5"/>
            <a:endCxn id="13" idx="2"/>
          </p:cNvCxnSpPr>
          <p:nvPr/>
        </p:nvCxnSpPr>
        <p:spPr>
          <a:xfrm>
            <a:off x="4041242" y="2851489"/>
            <a:ext cx="858065" cy="2698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6"/>
            <a:endCxn id="19" idx="2"/>
          </p:cNvCxnSpPr>
          <p:nvPr/>
        </p:nvCxnSpPr>
        <p:spPr>
          <a:xfrm>
            <a:off x="7079997" y="2272883"/>
            <a:ext cx="8229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6"/>
            <a:endCxn id="20" idx="2"/>
          </p:cNvCxnSpPr>
          <p:nvPr/>
        </p:nvCxnSpPr>
        <p:spPr>
          <a:xfrm>
            <a:off x="7079997" y="3105092"/>
            <a:ext cx="822944" cy="8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9" idx="4"/>
            <a:endCxn id="20" idx="0"/>
          </p:cNvCxnSpPr>
          <p:nvPr/>
        </p:nvCxnSpPr>
        <p:spPr>
          <a:xfrm>
            <a:off x="8131541" y="2501483"/>
            <a:ext cx="0" cy="3831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7" idx="5"/>
            <a:endCxn id="20" idx="1"/>
          </p:cNvCxnSpPr>
          <p:nvPr/>
        </p:nvCxnSpPr>
        <p:spPr>
          <a:xfrm>
            <a:off x="7013042" y="2434528"/>
            <a:ext cx="956854" cy="5170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82131" y="1987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28754" y="2487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6622797" y="2044283"/>
            <a:ext cx="457200" cy="457200"/>
            <a:chOff x="6629400" y="2787720"/>
            <a:chExt cx="457200" cy="457200"/>
          </a:xfrm>
        </p:grpSpPr>
        <p:sp>
          <p:nvSpPr>
            <p:cNvPr id="17" name="Oval 16"/>
            <p:cNvSpPr/>
            <p:nvPr/>
          </p:nvSpPr>
          <p:spPr>
            <a:xfrm>
              <a:off x="66294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05272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316052" y="396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295129" y="396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281485" y="396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82131" y="3000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957372" y="2087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6622797" y="2876492"/>
            <a:ext cx="457200" cy="457200"/>
            <a:chOff x="6629400" y="3619929"/>
            <a:chExt cx="457200" cy="457200"/>
          </a:xfrm>
        </p:grpSpPr>
        <p:sp>
          <p:nvSpPr>
            <p:cNvPr id="18" name="Oval 17"/>
            <p:cNvSpPr/>
            <p:nvPr/>
          </p:nvSpPr>
          <p:spPr>
            <a:xfrm>
              <a:off x="6629400" y="3619929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07157" y="36719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326332" y="249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977064" y="2928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7902941" y="2044283"/>
            <a:ext cx="457200" cy="457200"/>
            <a:chOff x="8001000" y="2787720"/>
            <a:chExt cx="457200" cy="457200"/>
          </a:xfrm>
        </p:grpSpPr>
        <p:sp>
          <p:nvSpPr>
            <p:cNvPr id="19" name="Oval 18"/>
            <p:cNvSpPr/>
            <p:nvPr/>
          </p:nvSpPr>
          <p:spPr>
            <a:xfrm>
              <a:off x="80010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78757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902941" y="2884625"/>
            <a:ext cx="457200" cy="457200"/>
            <a:chOff x="8001000" y="3594926"/>
            <a:chExt cx="457200" cy="457200"/>
          </a:xfrm>
        </p:grpSpPr>
        <p:sp>
          <p:nvSpPr>
            <p:cNvPr id="20" name="Oval 19"/>
            <p:cNvSpPr/>
            <p:nvPr/>
          </p:nvSpPr>
          <p:spPr>
            <a:xfrm>
              <a:off x="8001000" y="35949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78757" y="36388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89" name="Straight Connector 88"/>
          <p:cNvCxnSpPr>
            <a:stCxn id="16" idx="2"/>
          </p:cNvCxnSpPr>
          <p:nvPr/>
        </p:nvCxnSpPr>
        <p:spPr>
          <a:xfrm flipH="1">
            <a:off x="755397" y="2171941"/>
            <a:ext cx="1489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55397" y="1847363"/>
            <a:ext cx="0" cy="654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" idx="4"/>
          </p:cNvCxnSpPr>
          <p:nvPr/>
        </p:nvCxnSpPr>
        <p:spPr>
          <a:xfrm>
            <a:off x="1126980" y="3414085"/>
            <a:ext cx="5994" cy="185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29885" y="3599963"/>
            <a:ext cx="687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 rot="16200000">
            <a:off x="8074590" y="3105475"/>
            <a:ext cx="148977" cy="654120"/>
            <a:chOff x="7909544" y="5464140"/>
            <a:chExt cx="148977" cy="654120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7909544" y="5788718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909544" y="5464140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 flipH="1">
            <a:off x="8360137" y="2044283"/>
            <a:ext cx="121928" cy="483916"/>
            <a:chOff x="6705272" y="5256944"/>
            <a:chExt cx="148977" cy="654120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6705272" y="558152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705272" y="525694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 rot="5400000">
            <a:off x="8046408" y="1642736"/>
            <a:ext cx="148977" cy="654120"/>
            <a:chOff x="2332935" y="5082064"/>
            <a:chExt cx="148977" cy="654120"/>
          </a:xfrm>
        </p:grpSpPr>
        <p:cxnSp>
          <p:nvCxnSpPr>
            <p:cNvPr id="110" name="Straight Connector 109"/>
            <p:cNvCxnSpPr/>
            <p:nvPr/>
          </p:nvCxnSpPr>
          <p:spPr>
            <a:xfrm flipH="1">
              <a:off x="2332935" y="540664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332935" y="508206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395632" y="202053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82131" y="357637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01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84749" y="25460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02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651851" y="204229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03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30498" y="30032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04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246620" y="20551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246620" y="29799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94941" y="194003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144140" y="261302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21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294941" y="307553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22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889328" y="16047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24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793837" y="251856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23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421101" y="211696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980698" y="350355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26</a:t>
            </a:r>
            <a:endParaRPr lang="en-US" sz="14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266087" y="1545843"/>
            <a:ext cx="421910" cy="335943"/>
            <a:chOff x="7173075" y="1370913"/>
            <a:chExt cx="421910" cy="335943"/>
          </a:xfrm>
        </p:grpSpPr>
        <p:sp>
          <p:nvSpPr>
            <p:cNvPr id="127" name="Flowchart: Magnetic Disk 126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353310" y="1607398"/>
            <a:ext cx="421910" cy="335943"/>
            <a:chOff x="7173075" y="1370913"/>
            <a:chExt cx="421910" cy="335943"/>
          </a:xfrm>
        </p:grpSpPr>
        <p:sp>
          <p:nvSpPr>
            <p:cNvPr id="133" name="Flowchart: Magnetic Disk 132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440896" y="1607435"/>
            <a:ext cx="421910" cy="335943"/>
            <a:chOff x="7173075" y="1370913"/>
            <a:chExt cx="421910" cy="335943"/>
          </a:xfrm>
        </p:grpSpPr>
        <p:sp>
          <p:nvSpPr>
            <p:cNvPr id="136" name="Flowchart: Magnetic Disk 135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 rot="16200000">
            <a:off x="5053419" y="3094207"/>
            <a:ext cx="148977" cy="654120"/>
            <a:chOff x="7909544" y="5464140"/>
            <a:chExt cx="148977" cy="654120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7909544" y="5788718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909544" y="5464140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4933644" y="347089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20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Intradomain</a:t>
            </a:r>
            <a:r>
              <a:rPr lang="en-US" dirty="0" smtClean="0"/>
              <a:t> Routing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routing</a:t>
            </a:r>
          </a:p>
          <a:p>
            <a:r>
              <a:rPr lang="en-US" dirty="0" smtClean="0"/>
              <a:t>Routers send link-state information to PCE</a:t>
            </a:r>
          </a:p>
          <a:p>
            <a:r>
              <a:rPr lang="en-US" dirty="0" smtClean="0"/>
              <a:t>PCE builds </a:t>
            </a:r>
            <a:r>
              <a:rPr lang="en-US" dirty="0" err="1" smtClean="0"/>
              <a:t>intradomain</a:t>
            </a:r>
            <a:r>
              <a:rPr lang="en-US" dirty="0" smtClean="0"/>
              <a:t> topology from state information</a:t>
            </a:r>
          </a:p>
          <a:p>
            <a:r>
              <a:rPr lang="en-US" dirty="0" smtClean="0"/>
              <a:t>PCE calculates </a:t>
            </a:r>
            <a:r>
              <a:rPr lang="en-US" dirty="0" err="1" smtClean="0"/>
              <a:t>intradomain</a:t>
            </a:r>
            <a:r>
              <a:rPr lang="en-US" dirty="0" smtClean="0"/>
              <a:t> routes using a link-state algorithm (e.g. </a:t>
            </a:r>
            <a:r>
              <a:rPr lang="en-US" dirty="0" err="1" smtClean="0"/>
              <a:t>Dijkstra’s</a:t>
            </a:r>
            <a:r>
              <a:rPr lang="en-US" dirty="0" smtClean="0"/>
              <a:t> algorithm)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Calculation - </a:t>
            </a:r>
            <a:r>
              <a:rPr lang="en-US" dirty="0" err="1" smtClean="0"/>
              <a:t>Intradomain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876" y="4572000"/>
            <a:ext cx="8229600" cy="144547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Router sends route request (RREQ) to PCE</a:t>
            </a:r>
            <a:endParaRPr lang="en-US" dirty="0" smtClean="0"/>
          </a:p>
          <a:p>
            <a:r>
              <a:rPr lang="en-US" dirty="0" smtClean="0"/>
              <a:t>PCE calculates route </a:t>
            </a:r>
          </a:p>
          <a:p>
            <a:r>
              <a:rPr lang="en-US" dirty="0" smtClean="0"/>
              <a:t>PCE sends route response (RRES) to router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58319" y="1466363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8380" y="295688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48575" y="246124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9615" y="204428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99307" y="289275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50997" y="246124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04374" y="19433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86519" y="1466363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7442" y="1466363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713908" y="2689844"/>
            <a:ext cx="94522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6"/>
            <a:endCxn id="17" idx="2"/>
          </p:cNvCxnSpPr>
          <p:nvPr/>
        </p:nvCxnSpPr>
        <p:spPr>
          <a:xfrm>
            <a:off x="5336815" y="2272883"/>
            <a:ext cx="128598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6"/>
            <a:endCxn id="18" idx="2"/>
          </p:cNvCxnSpPr>
          <p:nvPr/>
        </p:nvCxnSpPr>
        <p:spPr>
          <a:xfrm flipV="1">
            <a:off x="5356507" y="3105092"/>
            <a:ext cx="1266290" cy="162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6"/>
            <a:endCxn id="11" idx="1"/>
          </p:cNvCxnSpPr>
          <p:nvPr/>
        </p:nvCxnSpPr>
        <p:spPr>
          <a:xfrm>
            <a:off x="1361574" y="2171941"/>
            <a:ext cx="953956" cy="3562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6"/>
            <a:endCxn id="11" idx="3"/>
          </p:cNvCxnSpPr>
          <p:nvPr/>
        </p:nvCxnSpPr>
        <p:spPr>
          <a:xfrm flipV="1">
            <a:off x="1355580" y="2851489"/>
            <a:ext cx="959950" cy="333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4"/>
            <a:endCxn id="9" idx="0"/>
          </p:cNvCxnSpPr>
          <p:nvPr/>
        </p:nvCxnSpPr>
        <p:spPr>
          <a:xfrm flipH="1">
            <a:off x="1126980" y="2400541"/>
            <a:ext cx="5994" cy="55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2"/>
            <a:endCxn id="15" idx="7"/>
          </p:cNvCxnSpPr>
          <p:nvPr/>
        </p:nvCxnSpPr>
        <p:spPr>
          <a:xfrm flipH="1">
            <a:off x="4041242" y="2272883"/>
            <a:ext cx="838373" cy="255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5"/>
            <a:endCxn id="13" idx="2"/>
          </p:cNvCxnSpPr>
          <p:nvPr/>
        </p:nvCxnSpPr>
        <p:spPr>
          <a:xfrm>
            <a:off x="4041242" y="2851489"/>
            <a:ext cx="858065" cy="2698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6"/>
            <a:endCxn id="19" idx="2"/>
          </p:cNvCxnSpPr>
          <p:nvPr/>
        </p:nvCxnSpPr>
        <p:spPr>
          <a:xfrm>
            <a:off x="7079997" y="2272883"/>
            <a:ext cx="8229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6"/>
            <a:endCxn id="20" idx="2"/>
          </p:cNvCxnSpPr>
          <p:nvPr/>
        </p:nvCxnSpPr>
        <p:spPr>
          <a:xfrm>
            <a:off x="7079997" y="3105092"/>
            <a:ext cx="822944" cy="8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9" idx="4"/>
            <a:endCxn id="20" idx="0"/>
          </p:cNvCxnSpPr>
          <p:nvPr/>
        </p:nvCxnSpPr>
        <p:spPr>
          <a:xfrm>
            <a:off x="8131541" y="2501483"/>
            <a:ext cx="0" cy="3831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7" idx="5"/>
            <a:endCxn id="20" idx="1"/>
          </p:cNvCxnSpPr>
          <p:nvPr/>
        </p:nvCxnSpPr>
        <p:spPr>
          <a:xfrm>
            <a:off x="7013042" y="2434528"/>
            <a:ext cx="956854" cy="5170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82131" y="1987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28754" y="2487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6622797" y="2044283"/>
            <a:ext cx="457200" cy="457200"/>
            <a:chOff x="6629400" y="2787720"/>
            <a:chExt cx="457200" cy="457200"/>
          </a:xfrm>
        </p:grpSpPr>
        <p:sp>
          <p:nvSpPr>
            <p:cNvPr id="17" name="Oval 16"/>
            <p:cNvSpPr/>
            <p:nvPr/>
          </p:nvSpPr>
          <p:spPr>
            <a:xfrm>
              <a:off x="66294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05272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316052" y="396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295129" y="396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281485" y="396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82131" y="3000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957372" y="2087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6622797" y="2876492"/>
            <a:ext cx="457200" cy="457200"/>
            <a:chOff x="6629400" y="3619929"/>
            <a:chExt cx="457200" cy="457200"/>
          </a:xfrm>
        </p:grpSpPr>
        <p:sp>
          <p:nvSpPr>
            <p:cNvPr id="18" name="Oval 17"/>
            <p:cNvSpPr/>
            <p:nvPr/>
          </p:nvSpPr>
          <p:spPr>
            <a:xfrm>
              <a:off x="6629400" y="3619929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07157" y="36719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326332" y="249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977064" y="2928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7902941" y="2044283"/>
            <a:ext cx="457200" cy="457200"/>
            <a:chOff x="8001000" y="2787720"/>
            <a:chExt cx="457200" cy="457200"/>
          </a:xfrm>
        </p:grpSpPr>
        <p:sp>
          <p:nvSpPr>
            <p:cNvPr id="19" name="Oval 18"/>
            <p:cNvSpPr/>
            <p:nvPr/>
          </p:nvSpPr>
          <p:spPr>
            <a:xfrm>
              <a:off x="80010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78757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902941" y="2884625"/>
            <a:ext cx="457200" cy="457200"/>
            <a:chOff x="8001000" y="3594926"/>
            <a:chExt cx="457200" cy="457200"/>
          </a:xfrm>
        </p:grpSpPr>
        <p:sp>
          <p:nvSpPr>
            <p:cNvPr id="20" name="Oval 19"/>
            <p:cNvSpPr/>
            <p:nvPr/>
          </p:nvSpPr>
          <p:spPr>
            <a:xfrm>
              <a:off x="8001000" y="35949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78757" y="36388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89" name="Straight Connector 88"/>
          <p:cNvCxnSpPr>
            <a:stCxn id="16" idx="2"/>
          </p:cNvCxnSpPr>
          <p:nvPr/>
        </p:nvCxnSpPr>
        <p:spPr>
          <a:xfrm flipH="1">
            <a:off x="755397" y="2171941"/>
            <a:ext cx="1489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55397" y="1847363"/>
            <a:ext cx="0" cy="654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" idx="4"/>
          </p:cNvCxnSpPr>
          <p:nvPr/>
        </p:nvCxnSpPr>
        <p:spPr>
          <a:xfrm>
            <a:off x="1126980" y="3414085"/>
            <a:ext cx="5994" cy="185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29885" y="3599963"/>
            <a:ext cx="687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 rot="16200000">
            <a:off x="8074590" y="3105475"/>
            <a:ext cx="148977" cy="654120"/>
            <a:chOff x="7909544" y="5464140"/>
            <a:chExt cx="148977" cy="654120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7909544" y="5788718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909544" y="5464140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 flipH="1">
            <a:off x="8360137" y="2044283"/>
            <a:ext cx="121928" cy="483916"/>
            <a:chOff x="6705272" y="5256944"/>
            <a:chExt cx="148977" cy="654120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6705272" y="558152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705272" y="525694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 rot="5400000">
            <a:off x="8046408" y="1642736"/>
            <a:ext cx="148977" cy="654120"/>
            <a:chOff x="2332935" y="5082064"/>
            <a:chExt cx="148977" cy="654120"/>
          </a:xfrm>
        </p:grpSpPr>
        <p:cxnSp>
          <p:nvCxnSpPr>
            <p:cNvPr id="110" name="Straight Connector 109"/>
            <p:cNvCxnSpPr/>
            <p:nvPr/>
          </p:nvCxnSpPr>
          <p:spPr>
            <a:xfrm flipH="1">
              <a:off x="2332935" y="540664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332935" y="508206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395632" y="202053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82131" y="357637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01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84749" y="25460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02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651851" y="204229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03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30498" y="30032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04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246620" y="20551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246620" y="29799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94941" y="194003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144140" y="261302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21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294941" y="307553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22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889328" y="16047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24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793837" y="251856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23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421101" y="211696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980698" y="350355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26</a:t>
            </a:r>
            <a:endParaRPr lang="en-US" sz="14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266087" y="1545843"/>
            <a:ext cx="421910" cy="335943"/>
            <a:chOff x="7173075" y="1370913"/>
            <a:chExt cx="421910" cy="335943"/>
          </a:xfrm>
        </p:grpSpPr>
        <p:sp>
          <p:nvSpPr>
            <p:cNvPr id="127" name="Flowchart: Magnetic Disk 126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353310" y="1607398"/>
            <a:ext cx="421910" cy="335943"/>
            <a:chOff x="7173075" y="1370913"/>
            <a:chExt cx="421910" cy="335943"/>
          </a:xfrm>
        </p:grpSpPr>
        <p:sp>
          <p:nvSpPr>
            <p:cNvPr id="133" name="Flowchart: Magnetic Disk 132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440896" y="1607435"/>
            <a:ext cx="421910" cy="335943"/>
            <a:chOff x="7173075" y="1370913"/>
            <a:chExt cx="421910" cy="335943"/>
          </a:xfrm>
        </p:grpSpPr>
        <p:sp>
          <p:nvSpPr>
            <p:cNvPr id="136" name="Flowchart: Magnetic Disk 135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 rot="16200000">
            <a:off x="5053419" y="3094207"/>
            <a:ext cx="148977" cy="654120"/>
            <a:chOff x="7909544" y="5464140"/>
            <a:chExt cx="148977" cy="654120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7909544" y="5788718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909544" y="5464140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4933644" y="347089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309450" y="2020534"/>
            <a:ext cx="316683" cy="971129"/>
            <a:chOff x="1309450" y="2020534"/>
            <a:chExt cx="316683" cy="97112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309450" y="2020534"/>
              <a:ext cx="201344" cy="87671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7057646">
              <a:off x="1067935" y="2433465"/>
              <a:ext cx="808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2060"/>
                  </a:solidFill>
                </a:rPr>
                <a:t>RREQ 00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31769" y="2075001"/>
            <a:ext cx="380027" cy="1033773"/>
            <a:chOff x="1531769" y="2075001"/>
            <a:chExt cx="380027" cy="1033773"/>
          </a:xfrm>
        </p:grpSpPr>
        <p:cxnSp>
          <p:nvCxnSpPr>
            <p:cNvPr id="94" name="Straight Arrow Connector 93"/>
            <p:cNvCxnSpPr/>
            <p:nvPr/>
          </p:nvCxnSpPr>
          <p:spPr>
            <a:xfrm flipH="1">
              <a:off x="1531769" y="2075001"/>
              <a:ext cx="210955" cy="94213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 rot="17057646">
              <a:off x="1352252" y="2549229"/>
              <a:ext cx="811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2060"/>
                  </a:solidFill>
                </a:rPr>
                <a:t>RRES 1 0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35" name="Freeform 34"/>
          <p:cNvSpPr/>
          <p:nvPr/>
        </p:nvSpPr>
        <p:spPr>
          <a:xfrm>
            <a:off x="688369" y="2085654"/>
            <a:ext cx="395361" cy="955497"/>
          </a:xfrm>
          <a:custGeom>
            <a:avLst/>
            <a:gdLst>
              <a:gd name="connsiteX0" fmla="*/ 390418 w 395361"/>
              <a:gd name="connsiteY0" fmla="*/ 955497 h 955497"/>
              <a:gd name="connsiteX1" fmla="*/ 390418 w 395361"/>
              <a:gd name="connsiteY1" fmla="*/ 195209 h 955497"/>
              <a:gd name="connsiteX2" fmla="*/ 339047 w 395361"/>
              <a:gd name="connsiteY2" fmla="*/ 41097 h 955497"/>
              <a:gd name="connsiteX3" fmla="*/ 0 w 395361"/>
              <a:gd name="connsiteY3" fmla="*/ 0 h 95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361" h="955497">
                <a:moveTo>
                  <a:pt x="390418" y="955497"/>
                </a:moveTo>
                <a:cubicBezTo>
                  <a:pt x="394699" y="651553"/>
                  <a:pt x="398980" y="347609"/>
                  <a:pt x="390418" y="195209"/>
                </a:cubicBezTo>
                <a:cubicBezTo>
                  <a:pt x="381856" y="42809"/>
                  <a:pt x="404117" y="73632"/>
                  <a:pt x="339047" y="41097"/>
                </a:cubicBezTo>
                <a:cubicBezTo>
                  <a:pt x="273977" y="8562"/>
                  <a:pt x="136988" y="4281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Routing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PCE maintains a </a:t>
            </a:r>
            <a:r>
              <a:rPr lang="en-US" dirty="0" err="1" smtClean="0"/>
              <a:t>interdomain</a:t>
            </a:r>
            <a:r>
              <a:rPr lang="en-US" dirty="0" smtClean="0"/>
              <a:t> forwarding table</a:t>
            </a:r>
          </a:p>
          <a:p>
            <a:pPr lvl="1"/>
            <a:r>
              <a:rPr lang="en-US" dirty="0" smtClean="0"/>
              <a:t>Specifies, for each network, the next hop AS and the AS hop count to the network</a:t>
            </a:r>
          </a:p>
          <a:p>
            <a:r>
              <a:rPr lang="en-US" dirty="0" smtClean="0"/>
              <a:t>Obtaining domain sequence for given network</a:t>
            </a:r>
          </a:p>
          <a:p>
            <a:pPr lvl="1"/>
            <a:r>
              <a:rPr lang="en-US" dirty="0" smtClean="0"/>
              <a:t>PCE advertises reachability to networks in its own domain to neighbor </a:t>
            </a:r>
            <a:r>
              <a:rPr lang="en-US" dirty="0" smtClean="0"/>
              <a:t>PCEs</a:t>
            </a:r>
          </a:p>
          <a:p>
            <a:pPr lvl="2"/>
            <a:r>
              <a:rPr lang="en-US" dirty="0" smtClean="0"/>
              <a:t>Specifies AS hop count and network numbers</a:t>
            </a:r>
            <a:endParaRPr lang="en-US" dirty="0" smtClean="0"/>
          </a:p>
          <a:p>
            <a:pPr lvl="1"/>
            <a:r>
              <a:rPr lang="en-US" dirty="0" smtClean="0"/>
              <a:t>PCE receiving advertisement</a:t>
            </a:r>
          </a:p>
          <a:p>
            <a:pPr lvl="2"/>
            <a:r>
              <a:rPr lang="en-US" dirty="0" smtClean="0"/>
              <a:t>Updates its </a:t>
            </a:r>
            <a:r>
              <a:rPr lang="en-US" dirty="0" err="1" smtClean="0"/>
              <a:t>interdomain</a:t>
            </a:r>
            <a:r>
              <a:rPr lang="en-US" dirty="0" smtClean="0"/>
              <a:t> forwarding table</a:t>
            </a:r>
          </a:p>
          <a:p>
            <a:pPr lvl="2"/>
            <a:r>
              <a:rPr lang="en-US" dirty="0" smtClean="0"/>
              <a:t>Increments the AS hop count in the advertisement and forwards it to its own neighbors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Forwarding Table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207442" y="4338627"/>
            <a:ext cx="4288358" cy="2214573"/>
          </a:xfrm>
        </p:spPr>
        <p:txBody>
          <a:bodyPr/>
          <a:lstStyle/>
          <a:p>
            <a:r>
              <a:rPr lang="en-US" sz="1800" dirty="0" smtClean="0"/>
              <a:t>PCE0:</a:t>
            </a:r>
          </a:p>
          <a:p>
            <a:pPr lvl="1"/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9279267"/>
              </p:ext>
            </p:extLst>
          </p:nvPr>
        </p:nvGraphicFramePr>
        <p:xfrm>
          <a:off x="1293481" y="4338627"/>
          <a:ext cx="2814717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39"/>
                <a:gridCol w="938239"/>
                <a:gridCol w="938239"/>
              </a:tblGrid>
              <a:tr h="2700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Net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Next 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AS hops</a:t>
                      </a:r>
                      <a:endParaRPr lang="en-US" sz="1400" dirty="0"/>
                    </a:p>
                  </a:txBody>
                  <a:tcPr/>
                </a:tc>
              </a:tr>
              <a:tr h="2430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</a:p>
                  </a:txBody>
                  <a:tcPr/>
                </a:tc>
              </a:tr>
              <a:tr h="2430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</a:p>
                  </a:txBody>
                  <a:tcPr/>
                </a:tc>
              </a:tr>
              <a:tr h="2430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430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430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2430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430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2430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158319" y="1466363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8380" y="295688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48575" y="246124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9615" y="204428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99307" y="289275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50997" y="246124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04374" y="19433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86519" y="1466363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7442" y="1466363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713908" y="2689844"/>
            <a:ext cx="94522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6"/>
            <a:endCxn id="17" idx="2"/>
          </p:cNvCxnSpPr>
          <p:nvPr/>
        </p:nvCxnSpPr>
        <p:spPr>
          <a:xfrm>
            <a:off x="5336815" y="2272883"/>
            <a:ext cx="128598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6"/>
            <a:endCxn id="18" idx="2"/>
          </p:cNvCxnSpPr>
          <p:nvPr/>
        </p:nvCxnSpPr>
        <p:spPr>
          <a:xfrm flipV="1">
            <a:off x="5356507" y="3105092"/>
            <a:ext cx="1266290" cy="162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6"/>
            <a:endCxn id="11" idx="1"/>
          </p:cNvCxnSpPr>
          <p:nvPr/>
        </p:nvCxnSpPr>
        <p:spPr>
          <a:xfrm>
            <a:off x="1361574" y="2171941"/>
            <a:ext cx="953956" cy="3562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6"/>
            <a:endCxn id="11" idx="3"/>
          </p:cNvCxnSpPr>
          <p:nvPr/>
        </p:nvCxnSpPr>
        <p:spPr>
          <a:xfrm flipV="1">
            <a:off x="1355580" y="2851489"/>
            <a:ext cx="959950" cy="333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4"/>
            <a:endCxn id="9" idx="0"/>
          </p:cNvCxnSpPr>
          <p:nvPr/>
        </p:nvCxnSpPr>
        <p:spPr>
          <a:xfrm flipH="1">
            <a:off x="1126980" y="2400541"/>
            <a:ext cx="5994" cy="55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2"/>
            <a:endCxn id="15" idx="7"/>
          </p:cNvCxnSpPr>
          <p:nvPr/>
        </p:nvCxnSpPr>
        <p:spPr>
          <a:xfrm flipH="1">
            <a:off x="4041242" y="2272883"/>
            <a:ext cx="838373" cy="255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5"/>
            <a:endCxn id="13" idx="2"/>
          </p:cNvCxnSpPr>
          <p:nvPr/>
        </p:nvCxnSpPr>
        <p:spPr>
          <a:xfrm>
            <a:off x="4041242" y="2851489"/>
            <a:ext cx="858065" cy="2698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6"/>
            <a:endCxn id="19" idx="2"/>
          </p:cNvCxnSpPr>
          <p:nvPr/>
        </p:nvCxnSpPr>
        <p:spPr>
          <a:xfrm>
            <a:off x="7079997" y="2272883"/>
            <a:ext cx="8229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6"/>
            <a:endCxn id="20" idx="2"/>
          </p:cNvCxnSpPr>
          <p:nvPr/>
        </p:nvCxnSpPr>
        <p:spPr>
          <a:xfrm>
            <a:off x="7079997" y="3105092"/>
            <a:ext cx="822944" cy="8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9" idx="4"/>
            <a:endCxn id="20" idx="0"/>
          </p:cNvCxnSpPr>
          <p:nvPr/>
        </p:nvCxnSpPr>
        <p:spPr>
          <a:xfrm>
            <a:off x="8131541" y="2501483"/>
            <a:ext cx="0" cy="3831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7" idx="5"/>
            <a:endCxn id="20" idx="1"/>
          </p:cNvCxnSpPr>
          <p:nvPr/>
        </p:nvCxnSpPr>
        <p:spPr>
          <a:xfrm>
            <a:off x="7013042" y="2434528"/>
            <a:ext cx="956854" cy="5170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82131" y="1987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28754" y="2487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6622797" y="2044283"/>
            <a:ext cx="457200" cy="457200"/>
            <a:chOff x="6629400" y="2787720"/>
            <a:chExt cx="457200" cy="457200"/>
          </a:xfrm>
        </p:grpSpPr>
        <p:sp>
          <p:nvSpPr>
            <p:cNvPr id="17" name="Oval 16"/>
            <p:cNvSpPr/>
            <p:nvPr/>
          </p:nvSpPr>
          <p:spPr>
            <a:xfrm>
              <a:off x="66294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05272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316052" y="396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295129" y="396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281485" y="396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82131" y="3000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957372" y="2087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6622797" y="2876492"/>
            <a:ext cx="457200" cy="457200"/>
            <a:chOff x="6629400" y="3619929"/>
            <a:chExt cx="457200" cy="457200"/>
          </a:xfrm>
        </p:grpSpPr>
        <p:sp>
          <p:nvSpPr>
            <p:cNvPr id="18" name="Oval 17"/>
            <p:cNvSpPr/>
            <p:nvPr/>
          </p:nvSpPr>
          <p:spPr>
            <a:xfrm>
              <a:off x="6629400" y="3619929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07157" y="36719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326332" y="249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977064" y="2928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7902941" y="2044283"/>
            <a:ext cx="457200" cy="457200"/>
            <a:chOff x="8001000" y="2787720"/>
            <a:chExt cx="457200" cy="457200"/>
          </a:xfrm>
        </p:grpSpPr>
        <p:sp>
          <p:nvSpPr>
            <p:cNvPr id="19" name="Oval 18"/>
            <p:cNvSpPr/>
            <p:nvPr/>
          </p:nvSpPr>
          <p:spPr>
            <a:xfrm>
              <a:off x="80010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78757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902941" y="2884625"/>
            <a:ext cx="457200" cy="457200"/>
            <a:chOff x="8001000" y="3594926"/>
            <a:chExt cx="457200" cy="457200"/>
          </a:xfrm>
        </p:grpSpPr>
        <p:sp>
          <p:nvSpPr>
            <p:cNvPr id="20" name="Oval 19"/>
            <p:cNvSpPr/>
            <p:nvPr/>
          </p:nvSpPr>
          <p:spPr>
            <a:xfrm>
              <a:off x="8001000" y="35949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78757" y="36388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89" name="Straight Connector 88"/>
          <p:cNvCxnSpPr>
            <a:stCxn id="16" idx="2"/>
          </p:cNvCxnSpPr>
          <p:nvPr/>
        </p:nvCxnSpPr>
        <p:spPr>
          <a:xfrm flipH="1">
            <a:off x="755397" y="2171941"/>
            <a:ext cx="1489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55397" y="1847363"/>
            <a:ext cx="0" cy="654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" idx="4"/>
          </p:cNvCxnSpPr>
          <p:nvPr/>
        </p:nvCxnSpPr>
        <p:spPr>
          <a:xfrm>
            <a:off x="1126980" y="3414085"/>
            <a:ext cx="5994" cy="185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29885" y="3599963"/>
            <a:ext cx="687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 rot="16200000">
            <a:off x="8074590" y="3105475"/>
            <a:ext cx="148977" cy="654120"/>
            <a:chOff x="7909544" y="5464140"/>
            <a:chExt cx="148977" cy="654120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7909544" y="5788718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909544" y="5464140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 flipH="1">
            <a:off x="8360137" y="2044283"/>
            <a:ext cx="121928" cy="483916"/>
            <a:chOff x="6705272" y="5256944"/>
            <a:chExt cx="148977" cy="654120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6705272" y="558152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705272" y="525694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 rot="5400000">
            <a:off x="8046408" y="1642736"/>
            <a:ext cx="148977" cy="654120"/>
            <a:chOff x="2332935" y="5082064"/>
            <a:chExt cx="148977" cy="654120"/>
          </a:xfrm>
        </p:grpSpPr>
        <p:cxnSp>
          <p:nvCxnSpPr>
            <p:cNvPr id="110" name="Straight Connector 109"/>
            <p:cNvCxnSpPr/>
            <p:nvPr/>
          </p:nvCxnSpPr>
          <p:spPr>
            <a:xfrm flipH="1">
              <a:off x="2332935" y="540664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332935" y="508206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395632" y="202053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82131" y="357637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01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84749" y="25460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02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651851" y="204229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03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30498" y="30032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04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246620" y="20551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246620" y="29799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94941" y="194003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144140" y="261302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21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294941" y="307553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22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889328" y="16047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24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793837" y="251856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23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421101" y="211696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980698" y="350355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26</a:t>
            </a:r>
            <a:endParaRPr lang="en-US" sz="14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266087" y="1545843"/>
            <a:ext cx="421910" cy="335943"/>
            <a:chOff x="7173075" y="1370913"/>
            <a:chExt cx="421910" cy="335943"/>
          </a:xfrm>
        </p:grpSpPr>
        <p:sp>
          <p:nvSpPr>
            <p:cNvPr id="127" name="Flowchart: Magnetic Disk 126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353310" y="1607398"/>
            <a:ext cx="421910" cy="335943"/>
            <a:chOff x="7173075" y="1370913"/>
            <a:chExt cx="421910" cy="335943"/>
          </a:xfrm>
        </p:grpSpPr>
        <p:sp>
          <p:nvSpPr>
            <p:cNvPr id="133" name="Flowchart: Magnetic Disk 132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440896" y="1607435"/>
            <a:ext cx="421910" cy="335943"/>
            <a:chOff x="7173075" y="1370913"/>
            <a:chExt cx="421910" cy="335943"/>
          </a:xfrm>
        </p:grpSpPr>
        <p:sp>
          <p:nvSpPr>
            <p:cNvPr id="136" name="Flowchart: Magnetic Disk 135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 rot="16200000">
            <a:off x="5053419" y="3094207"/>
            <a:ext cx="148977" cy="654120"/>
            <a:chOff x="7909544" y="5464140"/>
            <a:chExt cx="148977" cy="654120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7909544" y="5788718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909544" y="5464140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4933644" y="347089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19520" y="1723022"/>
            <a:ext cx="2223675" cy="40528"/>
          </a:xfrm>
          <a:prstGeom prst="straightConnector1">
            <a:avLst/>
          </a:prstGeom>
          <a:ln w="38100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7234" y="1238065"/>
            <a:ext cx="2680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Dist</a:t>
            </a:r>
            <a:r>
              <a:rPr lang="en-US" sz="1400" dirty="0"/>
              <a:t>: 0 </a:t>
            </a:r>
            <a:r>
              <a:rPr lang="en-US" sz="1400" dirty="0" smtClean="0"/>
              <a:t>hop, Nets: (00,01,02,03,04)</a:t>
            </a:r>
            <a:endParaRPr lang="en-US" sz="1400" dirty="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4914654" y="1720987"/>
            <a:ext cx="2223675" cy="40528"/>
          </a:xfrm>
          <a:prstGeom prst="straightConnector1">
            <a:avLst/>
          </a:prstGeom>
          <a:ln w="38100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704754" y="1239995"/>
            <a:ext cx="2680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Dist</a:t>
            </a:r>
            <a:r>
              <a:rPr lang="en-US" sz="1400" dirty="0"/>
              <a:t>: 1 </a:t>
            </a:r>
            <a:r>
              <a:rPr lang="en-US" sz="1400" dirty="0" smtClean="0"/>
              <a:t>hop, Nets: (00,01,02,03,04)</a:t>
            </a:r>
            <a:endParaRPr lang="en-US" sz="1400" dirty="0"/>
          </a:p>
        </p:txBody>
      </p:sp>
      <p:graphicFrame>
        <p:nvGraphicFramePr>
          <p:cNvPr id="96" name="Content Placeholder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72083"/>
              </p:ext>
            </p:extLst>
          </p:nvPr>
        </p:nvGraphicFramePr>
        <p:xfrm>
          <a:off x="5736781" y="4321011"/>
          <a:ext cx="2814717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39"/>
                <a:gridCol w="938239"/>
                <a:gridCol w="938239"/>
              </a:tblGrid>
              <a:tr h="3027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Net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Next 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AS hops</a:t>
                      </a:r>
                      <a:endParaRPr lang="en-US" sz="1400" dirty="0"/>
                    </a:p>
                  </a:txBody>
                  <a:tcPr/>
                </a:tc>
              </a:tr>
              <a:tr h="27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</a:p>
                  </a:txBody>
                  <a:tcPr/>
                </a:tc>
              </a:tr>
              <a:tr h="27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</a:p>
                  </a:txBody>
                  <a:tcPr/>
                </a:tc>
              </a:tr>
              <a:tr h="27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27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7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72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Content Placeholder 9"/>
          <p:cNvSpPr txBox="1">
            <a:spLocks/>
          </p:cNvSpPr>
          <p:nvPr/>
        </p:nvSpPr>
        <p:spPr>
          <a:xfrm>
            <a:off x="4639676" y="4338627"/>
            <a:ext cx="4288358" cy="236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PCE1: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Routing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Router sends routing request to its PCE</a:t>
            </a:r>
          </a:p>
          <a:p>
            <a:r>
              <a:rPr lang="en-US" sz="1800" dirty="0" smtClean="0"/>
              <a:t>If destination is network outside of AS</a:t>
            </a:r>
            <a:r>
              <a:rPr lang="en-US" sz="1800" dirty="0" smtClean="0"/>
              <a:t>, </a:t>
            </a:r>
            <a:r>
              <a:rPr lang="en-US" sz="1800" dirty="0" smtClean="0"/>
              <a:t>the PCE sends an </a:t>
            </a:r>
            <a:r>
              <a:rPr lang="en-US" sz="1800" dirty="0" smtClean="0"/>
              <a:t>inter-domain </a:t>
            </a:r>
            <a:r>
              <a:rPr lang="en-US" sz="1800" dirty="0" smtClean="0"/>
              <a:t>routing request to the PCE of the next-hop downstream AS </a:t>
            </a:r>
          </a:p>
          <a:p>
            <a:r>
              <a:rPr lang="en-US" sz="1800" dirty="0" smtClean="0"/>
              <a:t>The downstream PCE propagates the request to the next downstream PCE until the request reaches the destination PCE</a:t>
            </a:r>
          </a:p>
          <a:p>
            <a:r>
              <a:rPr lang="en-US" sz="1800" dirty="0" smtClean="0"/>
              <a:t>Destination PCE calculates a path from each valid ingress router to the destination network</a:t>
            </a:r>
          </a:p>
          <a:p>
            <a:pPr lvl="1"/>
            <a:r>
              <a:rPr lang="en-US" sz="1600" dirty="0" smtClean="0"/>
              <a:t>Select the least-cost path</a:t>
            </a:r>
          </a:p>
          <a:p>
            <a:pPr lvl="1"/>
            <a:r>
              <a:rPr lang="en-US" sz="1600" dirty="0" smtClean="0"/>
              <a:t>Return the least-cost path to the PCE in the upstream domain – includes the ID of the ingress </a:t>
            </a:r>
            <a:r>
              <a:rPr lang="en-US" sz="1600" dirty="0" smtClean="0"/>
              <a:t>node</a:t>
            </a:r>
          </a:p>
          <a:p>
            <a:r>
              <a:rPr lang="en-US" sz="1800" dirty="0" smtClean="0"/>
              <a:t>Intermediate PCE calculates path from each ingress router to the specified egress router</a:t>
            </a:r>
          </a:p>
          <a:p>
            <a:pPr lvl="1"/>
            <a:r>
              <a:rPr lang="en-US" sz="1600" dirty="0" smtClean="0"/>
              <a:t>Select the least-cost path</a:t>
            </a:r>
          </a:p>
          <a:p>
            <a:pPr lvl="1"/>
            <a:r>
              <a:rPr lang="en-US" sz="1600" dirty="0"/>
              <a:t>Return the least-cost path to the PCE in the upstream domain – includes the ID of the ingress node</a:t>
            </a:r>
          </a:p>
          <a:p>
            <a:r>
              <a:rPr lang="en-US" sz="1800" dirty="0" smtClean="0"/>
              <a:t>Source PCE calculates path from source router to specified egress router</a:t>
            </a:r>
          </a:p>
          <a:p>
            <a:pPr lvl="1"/>
            <a:r>
              <a:rPr lang="en-US" sz="1600" dirty="0" smtClean="0"/>
              <a:t>Return route to router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455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Calculation - </a:t>
            </a:r>
            <a:r>
              <a:rPr lang="en-US" dirty="0" err="1" smtClean="0"/>
              <a:t>Intradomain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876" y="4419600"/>
            <a:ext cx="8229600" cy="2362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Router sends route request (RREQ)</a:t>
            </a:r>
          </a:p>
          <a:p>
            <a:r>
              <a:rPr lang="en-US" dirty="0" smtClean="0"/>
              <a:t>PCE0 sends inter-domain route request (IRRQ) to PCE1</a:t>
            </a:r>
          </a:p>
          <a:p>
            <a:r>
              <a:rPr lang="en-US" dirty="0" smtClean="0"/>
              <a:t>PCE1 sends inter-domain route request (IRRQ) to PCE2</a:t>
            </a:r>
          </a:p>
          <a:p>
            <a:r>
              <a:rPr lang="en-US" dirty="0" smtClean="0"/>
              <a:t>PCE2 calculates routes from ingress Router 0 to net 25 and from ingress router 1 to net 25</a:t>
            </a:r>
          </a:p>
          <a:p>
            <a:r>
              <a:rPr lang="en-US" dirty="0" smtClean="0"/>
              <a:t>PCE2 selects ingress Router 0 and informs PCE1 with an inter-domain route response (IRRS)</a:t>
            </a:r>
          </a:p>
          <a:p>
            <a:r>
              <a:rPr lang="en-US" dirty="0" smtClean="0"/>
              <a:t>PCE1 calculates route from ingress Router 0 to egress Router 1</a:t>
            </a:r>
          </a:p>
          <a:p>
            <a:r>
              <a:rPr lang="en-US" dirty="0" smtClean="0"/>
              <a:t>PCE1 sends inter-domain route response (IRRS) to PCE0</a:t>
            </a:r>
          </a:p>
          <a:p>
            <a:r>
              <a:rPr lang="en-US" dirty="0" smtClean="0"/>
              <a:t>PCE0 calculates route from source router to egress Router 2</a:t>
            </a:r>
          </a:p>
          <a:p>
            <a:r>
              <a:rPr lang="en-US" dirty="0" smtClean="0"/>
              <a:t>PCE0 sends route response to Router 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58319" y="1466363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8380" y="295688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48575" y="246124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9615" y="204428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99307" y="289275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50997" y="246124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04374" y="19433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86519" y="1466363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7442" y="1466363"/>
            <a:ext cx="2757755" cy="25029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713908" y="2689844"/>
            <a:ext cx="94522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6"/>
            <a:endCxn id="17" idx="2"/>
          </p:cNvCxnSpPr>
          <p:nvPr/>
        </p:nvCxnSpPr>
        <p:spPr>
          <a:xfrm>
            <a:off x="5336815" y="2272883"/>
            <a:ext cx="1285982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6"/>
            <a:endCxn id="18" idx="2"/>
          </p:cNvCxnSpPr>
          <p:nvPr/>
        </p:nvCxnSpPr>
        <p:spPr>
          <a:xfrm flipV="1">
            <a:off x="5356507" y="3105092"/>
            <a:ext cx="1266290" cy="162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6"/>
            <a:endCxn id="11" idx="1"/>
          </p:cNvCxnSpPr>
          <p:nvPr/>
        </p:nvCxnSpPr>
        <p:spPr>
          <a:xfrm>
            <a:off x="1361574" y="2171941"/>
            <a:ext cx="953956" cy="3562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6"/>
            <a:endCxn id="11" idx="3"/>
          </p:cNvCxnSpPr>
          <p:nvPr/>
        </p:nvCxnSpPr>
        <p:spPr>
          <a:xfrm flipV="1">
            <a:off x="1355580" y="2851489"/>
            <a:ext cx="959950" cy="333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4"/>
            <a:endCxn id="9" idx="0"/>
          </p:cNvCxnSpPr>
          <p:nvPr/>
        </p:nvCxnSpPr>
        <p:spPr>
          <a:xfrm flipH="1">
            <a:off x="1126980" y="2400541"/>
            <a:ext cx="5994" cy="55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2"/>
            <a:endCxn id="15" idx="7"/>
          </p:cNvCxnSpPr>
          <p:nvPr/>
        </p:nvCxnSpPr>
        <p:spPr>
          <a:xfrm flipH="1">
            <a:off x="4041242" y="2272883"/>
            <a:ext cx="838373" cy="255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5"/>
            <a:endCxn id="13" idx="2"/>
          </p:cNvCxnSpPr>
          <p:nvPr/>
        </p:nvCxnSpPr>
        <p:spPr>
          <a:xfrm>
            <a:off x="4041242" y="2851489"/>
            <a:ext cx="858065" cy="2698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6"/>
            <a:endCxn id="19" idx="2"/>
          </p:cNvCxnSpPr>
          <p:nvPr/>
        </p:nvCxnSpPr>
        <p:spPr>
          <a:xfrm>
            <a:off x="7079997" y="2272883"/>
            <a:ext cx="8229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6"/>
            <a:endCxn id="20" idx="2"/>
          </p:cNvCxnSpPr>
          <p:nvPr/>
        </p:nvCxnSpPr>
        <p:spPr>
          <a:xfrm>
            <a:off x="7079997" y="3105092"/>
            <a:ext cx="822944" cy="8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9" idx="4"/>
            <a:endCxn id="20" idx="0"/>
          </p:cNvCxnSpPr>
          <p:nvPr/>
        </p:nvCxnSpPr>
        <p:spPr>
          <a:xfrm>
            <a:off x="8131541" y="2501483"/>
            <a:ext cx="0" cy="3831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7" idx="5"/>
            <a:endCxn id="20" idx="1"/>
          </p:cNvCxnSpPr>
          <p:nvPr/>
        </p:nvCxnSpPr>
        <p:spPr>
          <a:xfrm>
            <a:off x="7013042" y="2434528"/>
            <a:ext cx="956854" cy="5170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82131" y="1987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28754" y="2487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6622797" y="2044283"/>
            <a:ext cx="457200" cy="457200"/>
            <a:chOff x="6629400" y="2787720"/>
            <a:chExt cx="457200" cy="457200"/>
          </a:xfrm>
        </p:grpSpPr>
        <p:sp>
          <p:nvSpPr>
            <p:cNvPr id="17" name="Oval 16"/>
            <p:cNvSpPr/>
            <p:nvPr/>
          </p:nvSpPr>
          <p:spPr>
            <a:xfrm>
              <a:off x="66294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05272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316052" y="396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295129" y="396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281485" y="396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82131" y="3000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957372" y="2087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6622797" y="2876492"/>
            <a:ext cx="457200" cy="457200"/>
            <a:chOff x="6629400" y="3619929"/>
            <a:chExt cx="457200" cy="457200"/>
          </a:xfrm>
        </p:grpSpPr>
        <p:sp>
          <p:nvSpPr>
            <p:cNvPr id="18" name="Oval 17"/>
            <p:cNvSpPr/>
            <p:nvPr/>
          </p:nvSpPr>
          <p:spPr>
            <a:xfrm>
              <a:off x="6629400" y="3619929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07157" y="36719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326332" y="249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977064" y="2928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7902941" y="2044283"/>
            <a:ext cx="457200" cy="457200"/>
            <a:chOff x="8001000" y="2787720"/>
            <a:chExt cx="457200" cy="457200"/>
          </a:xfrm>
        </p:grpSpPr>
        <p:sp>
          <p:nvSpPr>
            <p:cNvPr id="19" name="Oval 18"/>
            <p:cNvSpPr/>
            <p:nvPr/>
          </p:nvSpPr>
          <p:spPr>
            <a:xfrm>
              <a:off x="8001000" y="278772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78757" y="2826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902941" y="2884625"/>
            <a:ext cx="457200" cy="457200"/>
            <a:chOff x="8001000" y="3594926"/>
            <a:chExt cx="457200" cy="457200"/>
          </a:xfrm>
        </p:grpSpPr>
        <p:sp>
          <p:nvSpPr>
            <p:cNvPr id="20" name="Oval 19"/>
            <p:cNvSpPr/>
            <p:nvPr/>
          </p:nvSpPr>
          <p:spPr>
            <a:xfrm>
              <a:off x="8001000" y="35949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78757" y="36388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cxnSp>
        <p:nvCxnSpPr>
          <p:cNvPr id="89" name="Straight Connector 88"/>
          <p:cNvCxnSpPr>
            <a:stCxn id="16" idx="2"/>
          </p:cNvCxnSpPr>
          <p:nvPr/>
        </p:nvCxnSpPr>
        <p:spPr>
          <a:xfrm flipH="1">
            <a:off x="755397" y="2171941"/>
            <a:ext cx="1489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55397" y="1847363"/>
            <a:ext cx="0" cy="654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" idx="4"/>
          </p:cNvCxnSpPr>
          <p:nvPr/>
        </p:nvCxnSpPr>
        <p:spPr>
          <a:xfrm>
            <a:off x="1126980" y="3414085"/>
            <a:ext cx="5994" cy="185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29885" y="3599963"/>
            <a:ext cx="687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 rot="16200000">
            <a:off x="8074590" y="3105475"/>
            <a:ext cx="148977" cy="654120"/>
            <a:chOff x="7909544" y="5464140"/>
            <a:chExt cx="148977" cy="654120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7909544" y="5788718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909544" y="5464140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 flipH="1">
            <a:off x="8360137" y="2044283"/>
            <a:ext cx="121928" cy="483916"/>
            <a:chOff x="6705272" y="5256944"/>
            <a:chExt cx="148977" cy="654120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6705272" y="558152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705272" y="525694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 rot="5400000">
            <a:off x="8046408" y="1642736"/>
            <a:ext cx="148977" cy="654120"/>
            <a:chOff x="2332935" y="5082064"/>
            <a:chExt cx="148977" cy="654120"/>
          </a:xfrm>
        </p:grpSpPr>
        <p:cxnSp>
          <p:nvCxnSpPr>
            <p:cNvPr id="110" name="Straight Connector 109"/>
            <p:cNvCxnSpPr/>
            <p:nvPr/>
          </p:nvCxnSpPr>
          <p:spPr>
            <a:xfrm flipH="1">
              <a:off x="2332935" y="5406642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332935" y="5082064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395632" y="202053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82131" y="357637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01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84749" y="25460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02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651851" y="204229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03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30498" y="30032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04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246620" y="20551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246620" y="29799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94941" y="194003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144140" y="261302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21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294941" y="307553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22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889328" y="16047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24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793837" y="251856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23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421101" y="211696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980698" y="350355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26</a:t>
            </a:r>
            <a:endParaRPr lang="en-US" sz="14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266087" y="1545843"/>
            <a:ext cx="421910" cy="335943"/>
            <a:chOff x="7173075" y="1370913"/>
            <a:chExt cx="421910" cy="335943"/>
          </a:xfrm>
        </p:grpSpPr>
        <p:sp>
          <p:nvSpPr>
            <p:cNvPr id="127" name="Flowchart: Magnetic Disk 126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353310" y="1607398"/>
            <a:ext cx="421910" cy="335943"/>
            <a:chOff x="7173075" y="1370913"/>
            <a:chExt cx="421910" cy="335943"/>
          </a:xfrm>
        </p:grpSpPr>
        <p:sp>
          <p:nvSpPr>
            <p:cNvPr id="133" name="Flowchart: Magnetic Disk 132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440896" y="1607435"/>
            <a:ext cx="421910" cy="335943"/>
            <a:chOff x="7173075" y="1370913"/>
            <a:chExt cx="421910" cy="335943"/>
          </a:xfrm>
        </p:grpSpPr>
        <p:sp>
          <p:nvSpPr>
            <p:cNvPr id="136" name="Flowchart: Magnetic Disk 135"/>
            <p:cNvSpPr/>
            <p:nvPr/>
          </p:nvSpPr>
          <p:spPr>
            <a:xfrm>
              <a:off x="7204424" y="1370913"/>
              <a:ext cx="359213" cy="3081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173075" y="1429857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PCE</a:t>
              </a:r>
              <a:endParaRPr lang="en-US" sz="1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 rot="16200000">
            <a:off x="5053419" y="3094207"/>
            <a:ext cx="148977" cy="654120"/>
            <a:chOff x="7909544" y="5464140"/>
            <a:chExt cx="148977" cy="654120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7909544" y="5788718"/>
              <a:ext cx="1489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909544" y="5464140"/>
              <a:ext cx="0" cy="65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4933644" y="347089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309451" y="2020534"/>
            <a:ext cx="309650" cy="956626"/>
            <a:chOff x="1309450" y="2020534"/>
            <a:chExt cx="468371" cy="956626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09450" y="2020534"/>
              <a:ext cx="246241" cy="87671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 rot="16833053">
              <a:off x="1277755" y="2477095"/>
              <a:ext cx="534595" cy="465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RREQ 25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62227" y="1092510"/>
            <a:ext cx="2372247" cy="381110"/>
            <a:chOff x="1922882" y="1393046"/>
            <a:chExt cx="2372247" cy="381110"/>
          </a:xfrm>
        </p:grpSpPr>
        <p:cxnSp>
          <p:nvCxnSpPr>
            <p:cNvPr id="93" name="Straight Arrow Connector 92"/>
            <p:cNvCxnSpPr/>
            <p:nvPr/>
          </p:nvCxnSpPr>
          <p:spPr>
            <a:xfrm flipV="1">
              <a:off x="1922882" y="1743286"/>
              <a:ext cx="2372247" cy="3087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628018" y="1393046"/>
              <a:ext cx="766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IRRQ 25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52176" y="1073501"/>
            <a:ext cx="2372247" cy="400119"/>
            <a:chOff x="4852176" y="1358602"/>
            <a:chExt cx="2372247" cy="400119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4852176" y="1727851"/>
              <a:ext cx="2372247" cy="3087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655085" y="1358602"/>
              <a:ext cx="766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IRRQ 25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099443" y="2211570"/>
            <a:ext cx="1321658" cy="799613"/>
            <a:chOff x="7099443" y="2211570"/>
            <a:chExt cx="1321658" cy="799613"/>
          </a:xfrm>
        </p:grpSpPr>
        <p:sp>
          <p:nvSpPr>
            <p:cNvPr id="26" name="Freeform 25"/>
            <p:cNvSpPr/>
            <p:nvPr/>
          </p:nvSpPr>
          <p:spPr>
            <a:xfrm>
              <a:off x="7099443" y="2380846"/>
              <a:ext cx="1321658" cy="630337"/>
            </a:xfrm>
            <a:custGeom>
              <a:avLst/>
              <a:gdLst>
                <a:gd name="connsiteX0" fmla="*/ 0 w 1345914"/>
                <a:gd name="connsiteY0" fmla="*/ 780836 h 781692"/>
                <a:gd name="connsiteX1" fmla="*/ 708917 w 1345914"/>
                <a:gd name="connsiteY1" fmla="*/ 770562 h 781692"/>
                <a:gd name="connsiteX2" fmla="*/ 955496 w 1345914"/>
                <a:gd name="connsiteY2" fmla="*/ 719191 h 781692"/>
                <a:gd name="connsiteX3" fmla="*/ 976045 w 1345914"/>
                <a:gd name="connsiteY3" fmla="*/ 123290 h 781692"/>
                <a:gd name="connsiteX4" fmla="*/ 1345914 w 1345914"/>
                <a:gd name="connsiteY4" fmla="*/ 0 h 78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914" h="781692">
                  <a:moveTo>
                    <a:pt x="0" y="780836"/>
                  </a:moveTo>
                  <a:cubicBezTo>
                    <a:pt x="274834" y="780836"/>
                    <a:pt x="549668" y="780836"/>
                    <a:pt x="708917" y="770562"/>
                  </a:cubicBezTo>
                  <a:cubicBezTo>
                    <a:pt x="868166" y="760288"/>
                    <a:pt x="910975" y="827070"/>
                    <a:pt x="955496" y="719191"/>
                  </a:cubicBezTo>
                  <a:cubicBezTo>
                    <a:pt x="1000017" y="611312"/>
                    <a:pt x="910975" y="243155"/>
                    <a:pt x="976045" y="123290"/>
                  </a:cubicBezTo>
                  <a:cubicBezTo>
                    <a:pt x="1041115" y="3425"/>
                    <a:pt x="1193514" y="1712"/>
                    <a:pt x="1345914" y="0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7121791" y="2211570"/>
              <a:ext cx="127696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793682" y="1508018"/>
            <a:ext cx="2372247" cy="354780"/>
            <a:chOff x="4793682" y="1508018"/>
            <a:chExt cx="2372247" cy="354780"/>
          </a:xfrm>
        </p:grpSpPr>
        <p:cxnSp>
          <p:nvCxnSpPr>
            <p:cNvPr id="131" name="Straight Arrow Connector 130"/>
            <p:cNvCxnSpPr/>
            <p:nvPr/>
          </p:nvCxnSpPr>
          <p:spPr>
            <a:xfrm flipV="1">
              <a:off x="4793682" y="1831928"/>
              <a:ext cx="2372247" cy="3087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5437413" y="1508018"/>
              <a:ext cx="108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IRRS AS2 0 2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4108197" y="2380847"/>
            <a:ext cx="727465" cy="232179"/>
          </a:xfrm>
          <a:prstGeom prst="straightConnector1">
            <a:avLst/>
          </a:prstGeom>
          <a:ln w="38100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1881642" y="1442750"/>
            <a:ext cx="2372247" cy="398583"/>
            <a:chOff x="4793682" y="1464215"/>
            <a:chExt cx="2372247" cy="398583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4793682" y="1831928"/>
              <a:ext cx="2372247" cy="3087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5160615" y="1464215"/>
              <a:ext cx="166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IRRS AS1 0 1 AS2 0 2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42" name="Straight Arrow Connector 141"/>
          <p:cNvCxnSpPr/>
          <p:nvPr/>
        </p:nvCxnSpPr>
        <p:spPr>
          <a:xfrm flipV="1">
            <a:off x="1376006" y="2782303"/>
            <a:ext cx="757594" cy="262346"/>
          </a:xfrm>
          <a:prstGeom prst="straightConnector1">
            <a:avLst/>
          </a:prstGeom>
          <a:ln w="38100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586318" y="2094071"/>
            <a:ext cx="2511455" cy="2110287"/>
            <a:chOff x="1472245" y="2055138"/>
            <a:chExt cx="2511455" cy="2110287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1472245" y="2055138"/>
              <a:ext cx="158253" cy="858338"/>
            </a:xfrm>
            <a:prstGeom prst="straightConnector1">
              <a:avLst/>
            </a:prstGeom>
            <a:ln w="381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011814" y="3857648"/>
              <a:ext cx="1971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RRES 1 2 AS1 0 1 AS2 0 2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1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1732</Words>
  <Application>Microsoft Office PowerPoint</Application>
  <PresentationFormat>On-screen Show (4:3)</PresentationFormat>
  <Paragraphs>565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CS 6390 Project Interdomain Routing with PCEs</vt:lpstr>
      <vt:lpstr>Overview</vt:lpstr>
      <vt:lpstr>Multi-Domain Network</vt:lpstr>
      <vt:lpstr>Intradomain Routing Protocol</vt:lpstr>
      <vt:lpstr>Route Calculation - Intradomain</vt:lpstr>
      <vt:lpstr>Interdomain Routing Protocol</vt:lpstr>
      <vt:lpstr>Interdomain Forwarding Table</vt:lpstr>
      <vt:lpstr>Interdomain Routing Protocol</vt:lpstr>
      <vt:lpstr>Route Calculation - Intradomain</vt:lpstr>
      <vt:lpstr>Router Program</vt:lpstr>
      <vt:lpstr>PCE Program</vt:lpstr>
      <vt:lpstr>Router Command-Line Inputs</vt:lpstr>
      <vt:lpstr>Router Initiation Examples</vt:lpstr>
      <vt:lpstr>configfile format</vt:lpstr>
      <vt:lpstr>Router Input Commands</vt:lpstr>
      <vt:lpstr>PCE Command-Line Inputs</vt:lpstr>
      <vt:lpstr>Link-State Advertisement Messages</vt:lpstr>
      <vt:lpstr>Route Request Message</vt:lpstr>
      <vt:lpstr>Route Response Message</vt:lpstr>
      <vt:lpstr>Inter-domain BGP Advertisements</vt:lpstr>
      <vt:lpstr>Inter-domain Route Request Message</vt:lpstr>
      <vt:lpstr>Inter-domain Route Response Message</vt:lpstr>
      <vt:lpstr>Multi-Domain Network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6390 Project Explicit Interdomain Routing with PCEs</dc:title>
  <dc:creator>Jue, Jason P</dc:creator>
  <cp:lastModifiedBy>Jue, Jason P</cp:lastModifiedBy>
  <cp:revision>26</cp:revision>
  <dcterms:created xsi:type="dcterms:W3CDTF">2011-10-18T03:24:59Z</dcterms:created>
  <dcterms:modified xsi:type="dcterms:W3CDTF">2011-10-18T16:50:59Z</dcterms:modified>
</cp:coreProperties>
</file>