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59" r:id="rId9"/>
    <p:sldId id="264" r:id="rId10"/>
    <p:sldId id="284" r:id="rId11"/>
    <p:sldId id="266" r:id="rId12"/>
    <p:sldId id="265" r:id="rId13"/>
    <p:sldId id="278" r:id="rId14"/>
    <p:sldId id="294" r:id="rId15"/>
    <p:sldId id="295" r:id="rId16"/>
    <p:sldId id="296" r:id="rId17"/>
    <p:sldId id="297" r:id="rId18"/>
    <p:sldId id="298" r:id="rId19"/>
    <p:sldId id="288" r:id="rId20"/>
    <p:sldId id="267" r:id="rId21"/>
    <p:sldId id="268" r:id="rId22"/>
    <p:sldId id="271" r:id="rId23"/>
    <p:sldId id="290" r:id="rId24"/>
    <p:sldId id="292" r:id="rId25"/>
    <p:sldId id="293" r:id="rId26"/>
    <p:sldId id="269" r:id="rId27"/>
    <p:sldId id="270" r:id="rId28"/>
    <p:sldId id="299" r:id="rId29"/>
    <p:sldId id="291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1CC29-BE0D-4261-B208-4D0651C79533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0739-0077-49FD-BEEB-0015AB895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627DB2-BD7D-4A12-8314-BFC6855942AB}" type="datetime1">
              <a:rPr lang="ko-KR" altLang="en-US" smtClean="0"/>
              <a:pPr/>
              <a:t>2009-02-17</a:t>
            </a:fld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99E64B-3588-4719-B35D-AAF51C619C3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739-0077-49FD-BEEB-0015AB895C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A466DB-0114-4BB7-A0D8-1BBE89B1A134}" type="datetimeFigureOut">
              <a:rPr lang="en-US" smtClean="0"/>
              <a:pPr/>
              <a:t>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BB0FA6-D0D1-44E4-A20F-1FEA437E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Database and Trigger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Umi</a:t>
            </a:r>
            <a:r>
              <a:rPr lang="en-US" sz="2400" dirty="0" smtClean="0"/>
              <a:t> </a:t>
            </a:r>
            <a:r>
              <a:rPr lang="en-US" sz="2400" dirty="0" err="1" smtClean="0"/>
              <a:t>Laili</a:t>
            </a:r>
            <a:r>
              <a:rPr lang="en-US" sz="2400" dirty="0" smtClean="0"/>
              <a:t> </a:t>
            </a:r>
            <a:r>
              <a:rPr lang="en-US" sz="2400" dirty="0" err="1" smtClean="0"/>
              <a:t>Yuhana</a:t>
            </a:r>
            <a:r>
              <a:rPr lang="en-US" sz="2400" dirty="0" smtClean="0"/>
              <a:t>, </a:t>
            </a:r>
            <a:r>
              <a:rPr lang="en-US" sz="2400" dirty="0" err="1" smtClean="0"/>
              <a:t>S.Kom</a:t>
            </a:r>
            <a:r>
              <a:rPr lang="en-US" sz="2400" dirty="0" smtClean="0"/>
              <a:t>, M.Sc. </a:t>
            </a:r>
          </a:p>
          <a:p>
            <a:r>
              <a:rPr lang="en-US" sz="2400" dirty="0" smtClean="0"/>
              <a:t>Email : yuhana@cs.its.ac.id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/>
          <a:p>
            <a:r>
              <a:rPr lang="en-US" dirty="0" smtClean="0"/>
              <a:t>BDL </a:t>
            </a:r>
            <a:r>
              <a:rPr lang="en-US" dirty="0" err="1" smtClean="0"/>
              <a:t>Genap</a:t>
            </a:r>
            <a:r>
              <a:rPr lang="en-US" dirty="0" smtClean="0"/>
              <a:t> 2008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3570" y="642918"/>
            <a:ext cx="23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Rules Executions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Starburst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 states: 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1643050"/>
            <a:ext cx="4429156" cy="15716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CREATE RULE </a:t>
            </a:r>
            <a:r>
              <a:rPr lang="en-US" dirty="0" err="1" smtClean="0">
                <a:solidFill>
                  <a:schemeClr val="tx1"/>
                </a:solidFill>
              </a:rPr>
              <a:t>SalaryControl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ON </a:t>
            </a:r>
            <a:r>
              <a:rPr lang="en-US" dirty="0" err="1" smtClean="0">
                <a:solidFill>
                  <a:schemeClr val="tx1"/>
                </a:solidFill>
              </a:rPr>
              <a:t>Emp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WHEN INSERTED, DELETED, UPDATED</a:t>
            </a:r>
            <a:r>
              <a:rPr lang="en-US" dirty="0" smtClean="0">
                <a:solidFill>
                  <a:schemeClr val="tx1"/>
                </a:solidFill>
              </a:rPr>
              <a:t> (Sal)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b="1" dirty="0" smtClean="0">
                <a:solidFill>
                  <a:schemeClr val="tx1"/>
                </a:solidFill>
              </a:rPr>
              <a:t>SELECT AVG</a:t>
            </a:r>
            <a:r>
              <a:rPr lang="en-US" dirty="0" smtClean="0">
                <a:solidFill>
                  <a:schemeClr val="tx1"/>
                </a:solidFill>
              </a:rPr>
              <a:t> (Sal) </a:t>
            </a:r>
            <a:r>
              <a:rPr lang="en-US" b="1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Emp</a:t>
            </a:r>
            <a:r>
              <a:rPr lang="en-US" dirty="0" smtClean="0">
                <a:solidFill>
                  <a:schemeClr val="tx1"/>
                </a:solidFill>
              </a:rPr>
              <a:t>) &gt; 100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THEN UPDATE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SET</a:t>
            </a:r>
            <a:r>
              <a:rPr lang="en-US" dirty="0" smtClean="0">
                <a:solidFill>
                  <a:schemeClr val="tx1"/>
                </a:solidFill>
              </a:rPr>
              <a:t> Sal = .9 * Sal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976" y="3857628"/>
          <a:ext cx="22860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98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Employee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Sal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Stefano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Patrick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Michael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14744" y="4071942"/>
            <a:ext cx="2000264" cy="928694"/>
            <a:chOff x="3714744" y="4071942"/>
            <a:chExt cx="2000264" cy="928694"/>
          </a:xfrm>
        </p:grpSpPr>
        <p:sp>
          <p:nvSpPr>
            <p:cNvPr id="6" name="Rectangle 5"/>
            <p:cNvSpPr/>
            <p:nvPr/>
          </p:nvSpPr>
          <p:spPr>
            <a:xfrm>
              <a:off x="3714744" y="4071942"/>
              <a:ext cx="1857388" cy="714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 (Rick, 150)</a:t>
              </a:r>
            </a:p>
            <a:p>
              <a:pPr algn="ctr"/>
              <a:r>
                <a:rPr lang="en-US" dirty="0" smtClean="0"/>
                <a:t>Insert (John, 120)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714744" y="4714884"/>
              <a:ext cx="2000264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57884" y="3786190"/>
          <a:ext cx="2286016" cy="225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98"/>
                <a:gridCol w="785818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Employee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Sal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Stefano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Patrick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Michael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SYNTAX</a:t>
            </a:r>
          </a:p>
          <a:p>
            <a:pPr marL="920750" lvl="1" indent="-273050">
              <a:buNone/>
            </a:pPr>
            <a:r>
              <a:rPr lang="en-US" dirty="0" smtClean="0"/>
              <a:t>CREATE TRIGGER&lt;trigger-name&gt; </a:t>
            </a:r>
          </a:p>
          <a:p>
            <a:pPr marL="920750" lvl="1" indent="-273050">
              <a:buNone/>
            </a:pPr>
            <a:r>
              <a:rPr lang="en-US" dirty="0" smtClean="0"/>
              <a:t>{BEFORE|AFTER} &lt;trigger-events&gt; ON &lt;table-name&gt;</a:t>
            </a:r>
          </a:p>
          <a:p>
            <a:pPr marL="920750" lvl="1" indent="-273050">
              <a:buNone/>
            </a:pPr>
            <a:r>
              <a:rPr lang="en-US" dirty="0" smtClean="0"/>
              <a:t>[[REFERENCING &lt;references&gt;]</a:t>
            </a:r>
          </a:p>
          <a:p>
            <a:pPr marL="920750" lvl="1" indent="-273050">
              <a:buNone/>
            </a:pPr>
            <a:r>
              <a:rPr lang="en-US" dirty="0" smtClean="0"/>
              <a:t>FOR EACH ROW</a:t>
            </a:r>
          </a:p>
          <a:p>
            <a:pPr marL="920750" lvl="1" indent="-273050">
              <a:buNone/>
            </a:pPr>
            <a:r>
              <a:rPr lang="en-US" dirty="0" smtClean="0"/>
              <a:t>[WHEN (&lt;condition&gt;)]]</a:t>
            </a:r>
          </a:p>
          <a:p>
            <a:pPr marL="920750" lvl="1" indent="-273050">
              <a:buNone/>
            </a:pPr>
            <a:r>
              <a:rPr lang="en-US" dirty="0" smtClean="0"/>
              <a:t>&lt;PL/SQL BLOCK&gt;</a:t>
            </a:r>
          </a:p>
          <a:p>
            <a:pPr marL="920750" lvl="1" indent="-273050">
              <a:buNone/>
            </a:pPr>
            <a:r>
              <a:rPr lang="en-US" dirty="0" smtClean="0"/>
              <a:t> &lt;trigger-events&gt; ::= INSERT|DELETE|UPDATE 				[OF (column-names)]</a:t>
            </a:r>
          </a:p>
          <a:p>
            <a:pPr marL="920750" lvl="1" indent="-273050">
              <a:buNone/>
            </a:pPr>
            <a:r>
              <a:rPr lang="en-US" dirty="0" smtClean="0"/>
              <a:t>&lt;reference&gt; ::=	OLD AS &lt;old-value-</a:t>
            </a:r>
            <a:r>
              <a:rPr lang="en-US" dirty="0" err="1" smtClean="0"/>
              <a:t>tuple</a:t>
            </a:r>
            <a:r>
              <a:rPr lang="en-US" dirty="0" smtClean="0"/>
              <a:t>-name&gt;|</a:t>
            </a:r>
          </a:p>
          <a:p>
            <a:pPr marL="920750" lvl="1" indent="-273050">
              <a:buNone/>
            </a:pPr>
            <a:r>
              <a:rPr lang="en-US" dirty="0" smtClean="0"/>
              <a:t>			NEW AS &lt;new-value-</a:t>
            </a:r>
            <a:r>
              <a:rPr lang="en-US" dirty="0" err="1" smtClean="0"/>
              <a:t>tuple</a:t>
            </a:r>
            <a:r>
              <a:rPr lang="en-US" dirty="0" smtClean="0"/>
              <a:t>-name&gt;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SEMANTIC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Execute the statement-level before triggers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For each row in the target table :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Perform statement-level referential integrity and assertion checking</a:t>
            </a:r>
          </a:p>
          <a:p>
            <a:pPr marL="1195388" lvl="2" indent="-290513">
              <a:buFont typeface="+mj-lt"/>
              <a:buAutoNum type="alphaLcPeriod"/>
            </a:pPr>
            <a:r>
              <a:rPr lang="en-US" dirty="0" smtClean="0"/>
              <a:t>Execute the row-level before-triggers</a:t>
            </a:r>
          </a:p>
          <a:p>
            <a:pPr marL="1195388" lvl="2" indent="-290513">
              <a:buFont typeface="+mj-lt"/>
              <a:buAutoNum type="alphaLcPeriod"/>
            </a:pPr>
            <a:r>
              <a:rPr lang="en-US" dirty="0" smtClean="0"/>
              <a:t>Perform the modification of the row and row-level referential integrity and assertion checking</a:t>
            </a:r>
          </a:p>
          <a:p>
            <a:pPr marL="1195388" lvl="2" indent="-290513">
              <a:buFont typeface="+mj-lt"/>
              <a:buAutoNum type="alphaLcPeriod"/>
            </a:pPr>
            <a:r>
              <a:rPr lang="en-US" dirty="0" smtClean="0"/>
              <a:t>Execute the row-level after-triggers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Execute the statement-level after-triggers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TIPE TRIGGER PADA ORACLE</a:t>
            </a:r>
          </a:p>
          <a:p>
            <a:pPr lvl="1"/>
            <a:r>
              <a:rPr lang="en-US" dirty="0" smtClean="0"/>
              <a:t>STATEMENT TRIGGER</a:t>
            </a:r>
          </a:p>
          <a:p>
            <a:pPr lvl="2"/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SATU KALI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(BEFORE/AFTER)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INSERT, UPDATE </a:t>
            </a:r>
            <a:r>
              <a:rPr lang="en-US" dirty="0" err="1" smtClean="0"/>
              <a:t>dan</a:t>
            </a:r>
            <a:r>
              <a:rPr lang="en-US" dirty="0" smtClean="0"/>
              <a:t> DELETE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ROW TRIGGER</a:t>
            </a:r>
          </a:p>
          <a:p>
            <a:pPr lvl="2"/>
            <a:r>
              <a:rPr lang="en-US" dirty="0" err="1" smtClean="0"/>
              <a:t>Dieksekusi</a:t>
            </a:r>
            <a:r>
              <a:rPr lang="en-US" dirty="0" smtClean="0"/>
              <a:t> SATU KALI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(FOR EACH ROW)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(BEFORE/AFTER)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INSERT, UPDATE </a:t>
            </a:r>
            <a:r>
              <a:rPr lang="en-US" dirty="0" err="1" smtClean="0"/>
              <a:t>dan</a:t>
            </a:r>
            <a:r>
              <a:rPr lang="en-US" dirty="0" smtClean="0"/>
              <a:t> DELETE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 </a:t>
            </a:r>
            <a:r>
              <a:rPr lang="en-US" dirty="0" err="1" smtClean="0"/>
              <a:t>di</a:t>
            </a:r>
            <a:r>
              <a:rPr lang="en-US" i="1" dirty="0" smtClean="0"/>
              <a:t> ORACLE</a:t>
            </a:r>
            <a:br>
              <a:rPr lang="en-US" i="1" dirty="0" smtClean="0"/>
            </a:br>
            <a:r>
              <a:rPr lang="en-US" i="1" dirty="0" smtClean="0"/>
              <a:t>(Statement TRIGGER)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5786" y="1643050"/>
            <a:ext cx="6143668" cy="15001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8188" indent="-398463">
              <a:buNone/>
            </a:pPr>
            <a:endParaRPr lang="en-US" dirty="0" smtClean="0"/>
          </a:p>
          <a:p>
            <a:pPr marL="738188" indent="-398463">
              <a:buNone/>
            </a:pPr>
            <a:r>
              <a:rPr lang="en-US" b="1" dirty="0" smtClean="0">
                <a:solidFill>
                  <a:schemeClr val="tx1"/>
                </a:solidFill>
              </a:rPr>
              <a:t>CREATE TRIGGER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LogUserNilai</a:t>
            </a:r>
            <a:endParaRPr lang="en-US" dirty="0" smtClean="0">
              <a:solidFill>
                <a:schemeClr val="tx1"/>
              </a:solidFill>
            </a:endParaRPr>
          </a:p>
          <a:p>
            <a:pPr marL="738188" indent="-398463">
              <a:buNone/>
            </a:pPr>
            <a:r>
              <a:rPr lang="en-US" b="1" dirty="0" smtClean="0">
                <a:solidFill>
                  <a:schemeClr val="tx1"/>
                </a:solidFill>
              </a:rPr>
              <a:t>AFTER INSERT ON </a:t>
            </a:r>
            <a:r>
              <a:rPr lang="en-US" dirty="0" smtClean="0">
                <a:solidFill>
                  <a:schemeClr val="tx1"/>
                </a:solidFill>
              </a:rPr>
              <a:t>FRS</a:t>
            </a:r>
          </a:p>
          <a:p>
            <a:pPr marL="738188" indent="-398463">
              <a:buNone/>
            </a:pPr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pPr marL="738188" indent="-398463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INTO </a:t>
            </a:r>
            <a:r>
              <a:rPr lang="en-US" dirty="0" err="1" smtClean="0">
                <a:solidFill>
                  <a:schemeClr val="tx1"/>
                </a:solidFill>
              </a:rPr>
              <a:t>LogNilai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 (user, </a:t>
            </a:r>
            <a:r>
              <a:rPr lang="en-US" dirty="0" err="1" smtClean="0">
                <a:solidFill>
                  <a:schemeClr val="tx1"/>
                </a:solidFill>
              </a:rPr>
              <a:t>sysdate,‘INSERT</a:t>
            </a:r>
            <a:r>
              <a:rPr lang="en-US" dirty="0" smtClean="0">
                <a:solidFill>
                  <a:schemeClr val="tx1"/>
                </a:solidFill>
              </a:rPr>
              <a:t>’);</a:t>
            </a:r>
          </a:p>
          <a:p>
            <a:pPr marL="738188" indent="-398463">
              <a:buNone/>
            </a:pPr>
            <a:r>
              <a:rPr lang="en-US" b="1" dirty="0" smtClean="0">
                <a:solidFill>
                  <a:schemeClr val="tx1"/>
                </a:solidFill>
              </a:rPr>
              <a:t>END;</a:t>
            </a:r>
          </a:p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571876"/>
          <a:ext cx="23574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41"/>
                <a:gridCol w="7858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NRP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NILAI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5102100180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5000636"/>
          <a:ext cx="2643206" cy="728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1000132"/>
                <a:gridCol w="107157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NM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KET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3/2/09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UPDATE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928926" y="4357694"/>
            <a:ext cx="3587392" cy="642942"/>
            <a:chOff x="2928926" y="4143380"/>
            <a:chExt cx="3587392" cy="642942"/>
          </a:xfrm>
        </p:grpSpPr>
        <p:sp>
          <p:nvSpPr>
            <p:cNvPr id="7" name="Right Arrow 6"/>
            <p:cNvSpPr/>
            <p:nvPr/>
          </p:nvSpPr>
          <p:spPr>
            <a:xfrm>
              <a:off x="4000496" y="4572008"/>
              <a:ext cx="1643074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143380"/>
              <a:ext cx="3587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 INTO FRS (‘5102100020’,’B’)</a:t>
              </a:r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72264" y="3500438"/>
          <a:ext cx="23574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41"/>
                <a:gridCol w="7858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NRP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NILAI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5102100180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5102100020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86512" y="4929198"/>
          <a:ext cx="2643206" cy="109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1000132"/>
                <a:gridCol w="107157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NM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KET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3/2/09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7/2/09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INSERT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 </a:t>
            </a:r>
            <a:r>
              <a:rPr lang="en-US" dirty="0" err="1" smtClean="0"/>
              <a:t>di</a:t>
            </a:r>
            <a:r>
              <a:rPr lang="en-US" i="1" dirty="0" smtClean="0"/>
              <a:t> ORACLE (Row TRIGGER)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1571612"/>
            <a:ext cx="8001056" cy="3429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CREATE TRIGGER</a:t>
            </a:r>
            <a:r>
              <a:rPr lang="en-US" dirty="0" smtClean="0">
                <a:solidFill>
                  <a:schemeClr val="tx1"/>
                </a:solidFill>
              </a:rPr>
              <a:t> Reorder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AFTER UPDATE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dirty="0" err="1" smtClean="0">
                <a:solidFill>
                  <a:schemeClr val="tx1"/>
                </a:solidFill>
              </a:rPr>
              <a:t>PartOnHand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Inventory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WHEN</a:t>
            </a:r>
            <a:r>
              <a:rPr lang="en-US" dirty="0" smtClean="0">
                <a:solidFill>
                  <a:schemeClr val="tx1"/>
                </a:solidFill>
              </a:rPr>
              <a:t> (:</a:t>
            </a:r>
            <a:r>
              <a:rPr lang="en-US" dirty="0" err="1" smtClean="0">
                <a:solidFill>
                  <a:schemeClr val="tx1"/>
                </a:solidFill>
              </a:rPr>
              <a:t>new.PartOnHand</a:t>
            </a:r>
            <a:r>
              <a:rPr lang="en-US" dirty="0" smtClean="0">
                <a:solidFill>
                  <a:schemeClr val="tx1"/>
                </a:solidFill>
              </a:rPr>
              <a:t>&lt;:</a:t>
            </a:r>
            <a:r>
              <a:rPr lang="en-US" dirty="0" err="1" smtClean="0">
                <a:solidFill>
                  <a:schemeClr val="tx1"/>
                </a:solidFill>
              </a:rPr>
              <a:t>New.ReorderPoint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EACH ROW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DECLARE</a:t>
            </a:r>
            <a:r>
              <a:rPr lang="en-US" dirty="0" smtClean="0">
                <a:solidFill>
                  <a:schemeClr val="tx1"/>
                </a:solidFill>
              </a:rPr>
              <a:t> NUMBER X;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SELECT COUNT </a:t>
            </a:r>
            <a:r>
              <a:rPr lang="en-US" dirty="0" smtClean="0">
                <a:solidFill>
                  <a:schemeClr val="tx1"/>
                </a:solidFill>
              </a:rPr>
              <a:t>(*) </a:t>
            </a:r>
            <a:r>
              <a:rPr lang="en-US" b="1" dirty="0" smtClean="0">
                <a:solidFill>
                  <a:schemeClr val="tx1"/>
                </a:solidFill>
              </a:rPr>
              <a:t>INTO</a:t>
            </a:r>
            <a:r>
              <a:rPr lang="en-US" dirty="0" smtClean="0">
                <a:solidFill>
                  <a:schemeClr val="tx1"/>
                </a:solidFill>
              </a:rPr>
              <a:t> X </a:t>
            </a:r>
            <a:r>
              <a:rPr lang="en-US" b="1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PendingOrders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Part=:</a:t>
            </a:r>
            <a:r>
              <a:rPr lang="en-US" dirty="0" err="1" smtClean="0">
                <a:solidFill>
                  <a:schemeClr val="tx1"/>
                </a:solidFill>
              </a:rPr>
              <a:t>new.Part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X=0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THEN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INTO </a:t>
            </a:r>
            <a:r>
              <a:rPr lang="en-US" dirty="0" err="1" smtClean="0">
                <a:solidFill>
                  <a:schemeClr val="tx1"/>
                </a:solidFill>
              </a:rPr>
              <a:t>PendingOrders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 (:</a:t>
            </a:r>
            <a:r>
              <a:rPr lang="en-US" dirty="0" err="1" smtClean="0">
                <a:solidFill>
                  <a:schemeClr val="tx1"/>
                </a:solidFill>
              </a:rPr>
              <a:t>new.Part,:new.OrderQuantity,SYSDATE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END IF;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 </a:t>
            </a:r>
            <a:r>
              <a:rPr lang="en-US" dirty="0" err="1" smtClean="0"/>
              <a:t>di</a:t>
            </a:r>
            <a:r>
              <a:rPr lang="en-US" i="1" dirty="0" smtClean="0"/>
              <a:t> ORACLE (Row TRIGGER)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071678"/>
          <a:ext cx="53578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1"/>
                <a:gridCol w="1357322"/>
                <a:gridCol w="1500198"/>
                <a:gridCol w="1857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PartOnHand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ReorderPoint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3042" y="4214818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TABEL INVENTORY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8" y="2071678"/>
          <a:ext cx="30003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71"/>
                <a:gridCol w="1571631"/>
                <a:gridCol w="928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5074" y="1643050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PendingOrders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714752"/>
            <a:ext cx="721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	INVENTORY SET </a:t>
            </a:r>
            <a:r>
              <a:rPr lang="en-US" dirty="0" err="1" smtClean="0"/>
              <a:t>PartOnHand</a:t>
            </a:r>
            <a:r>
              <a:rPr lang="en-US" dirty="0" smtClean="0"/>
              <a:t>= PartOnHand-70 WHERE Part=1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21" y="4643446"/>
          <a:ext cx="50006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4"/>
                <a:gridCol w="1200159"/>
                <a:gridCol w="1533535"/>
                <a:gridCol w="1733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PartOnHand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ReorderPoint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00694" y="4643446"/>
          <a:ext cx="33575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03"/>
                <a:gridCol w="1399008"/>
                <a:gridCol w="13989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3/2/2009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15074" y="4214818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PendingOrders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1571612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TABEL INVENTORY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 </a:t>
            </a:r>
            <a:r>
              <a:rPr lang="en-US" dirty="0" err="1" smtClean="0"/>
              <a:t>di</a:t>
            </a:r>
            <a:r>
              <a:rPr lang="en-US" i="1" dirty="0" smtClean="0"/>
              <a:t> ORACLE (Row TRIGGER)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3" y="1928802"/>
          <a:ext cx="50006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4"/>
                <a:gridCol w="1333509"/>
                <a:gridCol w="1400184"/>
                <a:gridCol w="1733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PartOnHand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ReorderPoint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3042" y="4143380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TABEL INVENTORY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00693" y="2000240"/>
          <a:ext cx="32147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648"/>
                <a:gridCol w="1497538"/>
                <a:gridCol w="1138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5074" y="1643050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PendingOrders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3" y="4572008"/>
          <a:ext cx="50720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651"/>
                <a:gridCol w="1284932"/>
                <a:gridCol w="1420188"/>
                <a:gridCol w="1758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PartOnHand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ReorderPoint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ReorderQuantity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00694" y="4572008"/>
          <a:ext cx="34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19"/>
                <a:gridCol w="1597359"/>
                <a:gridCol w="1214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u="sng" dirty="0" smtClean="0"/>
                        <a:t>Part</a:t>
                      </a:r>
                      <a:endParaRPr lang="en-US" sz="1600" i="1" u="sng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OrderQuantity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TGL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3/2/2009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3/2/2009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57950" y="4143380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PendingOrders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1571612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TABEL INVENTORY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3643314"/>
            <a:ext cx="711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	INVENTORY SET </a:t>
            </a:r>
            <a:r>
              <a:rPr lang="en-US" dirty="0" err="1" smtClean="0"/>
              <a:t>PartOnHand</a:t>
            </a:r>
            <a:r>
              <a:rPr lang="en-US" dirty="0" smtClean="0"/>
              <a:t>= PartOnHand-60 WHERE </a:t>
            </a:r>
            <a:r>
              <a:rPr lang="en-US" dirty="0" smtClean="0">
                <a:solidFill>
                  <a:srgbClr val="FF0000"/>
                </a:solidFill>
              </a:rPr>
              <a:t>Part&gt;=1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MUTATING TABLE</a:t>
            </a:r>
          </a:p>
          <a:p>
            <a:pPr lvl="1"/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statemen</a:t>
            </a:r>
            <a:r>
              <a:rPr lang="en-US" dirty="0" smtClean="0"/>
              <a:t> UPDATE, DELETE, </a:t>
            </a:r>
            <a:r>
              <a:rPr lang="en-US" dirty="0" err="1" smtClean="0"/>
              <a:t>atau</a:t>
            </a:r>
            <a:r>
              <a:rPr lang="en-US" dirty="0" smtClean="0"/>
              <a:t> INSERT, </a:t>
            </a:r>
          </a:p>
          <a:p>
            <a:pPr lvl="1"/>
            <a:r>
              <a:rPr lang="en-US" dirty="0" smtClean="0"/>
              <a:t>table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referential integrity constraint </a:t>
            </a:r>
            <a:r>
              <a:rPr lang="en-US" dirty="0" err="1" smtClean="0"/>
              <a:t>seperti</a:t>
            </a:r>
            <a:r>
              <a:rPr lang="en-US" dirty="0" smtClean="0"/>
              <a:t> DELETE CASCADE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 </a:t>
            </a:r>
            <a:r>
              <a:rPr lang="en-US" dirty="0" err="1" smtClean="0"/>
              <a:t>di</a:t>
            </a:r>
            <a:r>
              <a:rPr lang="en-US" i="1" dirty="0" smtClean="0"/>
              <a:t> ORACLE (Mutating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Autofit/>
          </a:bodyPr>
          <a:lstStyle/>
          <a:p>
            <a:r>
              <a:rPr lang="en-US" sz="2800" dirty="0" smtClean="0"/>
              <a:t>ORACLE</a:t>
            </a:r>
          </a:p>
          <a:p>
            <a:pPr lvl="1"/>
            <a:r>
              <a:rPr lang="en-US" sz="2800" dirty="0" smtClean="0"/>
              <a:t>MUTATING TABLE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200" dirty="0" smtClean="0"/>
              <a:t>CREATE OR REPLACE TRIGGER </a:t>
            </a:r>
            <a:r>
              <a:rPr lang="en-US" sz="2200" dirty="0" err="1" smtClean="0"/>
              <a:t>mhs_count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AFTER DELETE ON </a:t>
            </a:r>
            <a:r>
              <a:rPr lang="en-US" sz="2200" b="1" dirty="0" err="1" smtClean="0">
                <a:solidFill>
                  <a:srgbClr val="FF0000"/>
                </a:solidFill>
              </a:rPr>
              <a:t>mhs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 smtClean="0"/>
              <a:t>	FOR EACH ROW</a:t>
            </a:r>
          </a:p>
          <a:p>
            <a:pPr>
              <a:buNone/>
            </a:pPr>
            <a:r>
              <a:rPr lang="en-US" sz="2200" dirty="0" smtClean="0"/>
              <a:t>	DECLARE n INTEGER;</a:t>
            </a:r>
          </a:p>
          <a:p>
            <a:pPr>
              <a:buNone/>
            </a:pPr>
            <a:r>
              <a:rPr lang="en-US" sz="2200" dirty="0" smtClean="0"/>
              <a:t>	BEGIN</a:t>
            </a:r>
          </a:p>
          <a:p>
            <a:pPr>
              <a:buNone/>
            </a:pPr>
            <a:r>
              <a:rPr lang="en-US" sz="2200" dirty="0" smtClean="0"/>
              <a:t>		SELECT COUNT(*) INTO n FROM </a:t>
            </a:r>
            <a:r>
              <a:rPr lang="en-US" sz="2200" b="1" dirty="0" err="1" smtClean="0">
                <a:solidFill>
                  <a:srgbClr val="FF0000"/>
                </a:solidFill>
              </a:rPr>
              <a:t>mhs</a:t>
            </a:r>
            <a:r>
              <a:rPr lang="en-US" sz="2200" b="1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	DBMS_OUTPUT.PUT_LINE('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</a:t>
            </a:r>
            <a:r>
              <a:rPr lang="en-US" sz="2200" dirty="0" err="1" smtClean="0"/>
              <a:t>mhs</a:t>
            </a:r>
            <a:r>
              <a:rPr lang="en-US" sz="2200" dirty="0" smtClean="0"/>
              <a:t> = ' || n ||' </a:t>
            </a:r>
            <a:r>
              <a:rPr lang="en-US" sz="2200" dirty="0" err="1" smtClean="0"/>
              <a:t>orang</a:t>
            </a:r>
            <a:r>
              <a:rPr lang="en-US" sz="2200" dirty="0" smtClean="0"/>
              <a:t>.');</a:t>
            </a:r>
          </a:p>
          <a:p>
            <a:pPr>
              <a:buNone/>
            </a:pPr>
            <a:r>
              <a:rPr lang="en-US" sz="2200" dirty="0" smtClean="0"/>
              <a:t>	END;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2775" y="1600200"/>
          <a:ext cx="81534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57"/>
                <a:gridCol w="6765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Pertemuan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PENDAHULUAN</a:t>
                      </a:r>
                    </a:p>
                    <a:p>
                      <a:pPr marL="800100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Penjelasan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Silabus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Perkuliahan</a:t>
                      </a:r>
                      <a:endParaRPr kumimoji="0"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basis data, data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cdm+pdm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00100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Trend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1" latinLnBrk="0" hangingPunct="1"/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</a:t>
                      </a:r>
                      <a:endParaRPr kumimoji="0"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Active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passive database concept</a:t>
                      </a:r>
                    </a:p>
                    <a:p>
                      <a:pPr lvl="1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Trigger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ACTIVE DATABASE</a:t>
                      </a:r>
                      <a:endParaRPr kumimoji="0"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Integrity management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 data maintenance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rule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Penugasan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case study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active database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071538" y="3500438"/>
            <a:ext cx="500066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356" y="3357562"/>
            <a:ext cx="5214974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DB2</a:t>
            </a:r>
          </a:p>
          <a:p>
            <a:pPr lvl="1"/>
            <a:r>
              <a:rPr lang="en-US" dirty="0" smtClean="0"/>
              <a:t>SYNTAX</a:t>
            </a:r>
          </a:p>
          <a:p>
            <a:pPr marL="920750" lvl="1" indent="-273050">
              <a:buNone/>
            </a:pPr>
            <a:r>
              <a:rPr lang="en-US" dirty="0" smtClean="0"/>
              <a:t>CREATE TRIGGER&lt;trigger-name&gt; </a:t>
            </a:r>
          </a:p>
          <a:p>
            <a:pPr marL="920750" lvl="1" indent="-273050">
              <a:buNone/>
            </a:pPr>
            <a:r>
              <a:rPr lang="en-US" dirty="0" smtClean="0"/>
              <a:t>{BEFORE|AFTER} &lt;trigger-event&gt; ON &lt;table-name&gt;</a:t>
            </a:r>
          </a:p>
          <a:p>
            <a:pPr marL="920750" lvl="1" indent="-273050">
              <a:buNone/>
            </a:pPr>
            <a:r>
              <a:rPr lang="en-US" dirty="0" smtClean="0"/>
              <a:t>[REFERENCING &lt;references&gt;]</a:t>
            </a:r>
          </a:p>
          <a:p>
            <a:pPr marL="920750" lvl="1" indent="-273050">
              <a:buNone/>
            </a:pPr>
            <a:r>
              <a:rPr lang="en-US" dirty="0" smtClean="0"/>
              <a:t>FOR EACH {ROW|STATEMENT}</a:t>
            </a:r>
          </a:p>
          <a:p>
            <a:pPr marL="920750" lvl="1" indent="-273050">
              <a:buNone/>
            </a:pPr>
            <a:r>
              <a:rPr lang="en-US" dirty="0" smtClean="0"/>
              <a:t>WHEN (&lt;SQL-condition&gt;)</a:t>
            </a:r>
          </a:p>
          <a:p>
            <a:pPr marL="920750" lvl="1" indent="-273050">
              <a:buNone/>
            </a:pPr>
            <a:r>
              <a:rPr lang="en-US" dirty="0" smtClean="0"/>
              <a:t>&lt;SQL procedure-statements&gt;</a:t>
            </a:r>
          </a:p>
          <a:p>
            <a:pPr marL="920750" lvl="1" indent="-273050">
              <a:buNone/>
            </a:pPr>
            <a:r>
              <a:rPr lang="en-US" dirty="0" smtClean="0"/>
              <a:t>&lt;trigger-events&gt; ::= INSERT|DELETE|UPDATE 				[OF (column-names)]</a:t>
            </a:r>
          </a:p>
          <a:p>
            <a:pPr marL="920750" lvl="1" indent="-273050">
              <a:buNone/>
            </a:pPr>
            <a:r>
              <a:rPr lang="en-US" dirty="0" smtClean="0"/>
              <a:t>&lt;reference&gt; ::=	OLD AS &lt;old-value-</a:t>
            </a:r>
            <a:r>
              <a:rPr lang="en-US" dirty="0" err="1" smtClean="0"/>
              <a:t>tuple</a:t>
            </a:r>
            <a:r>
              <a:rPr lang="en-US" dirty="0" smtClean="0"/>
              <a:t>-name&gt;|</a:t>
            </a:r>
          </a:p>
          <a:p>
            <a:pPr marL="920750" lvl="1" indent="-273050">
              <a:buNone/>
            </a:pPr>
            <a:r>
              <a:rPr lang="en-US" dirty="0" smtClean="0"/>
              <a:t>			NEW AS &lt;new-value-</a:t>
            </a:r>
            <a:r>
              <a:rPr lang="en-US" dirty="0" err="1" smtClean="0"/>
              <a:t>tuple</a:t>
            </a:r>
            <a:r>
              <a:rPr lang="en-US" dirty="0" smtClean="0"/>
              <a:t>-name&gt;|</a:t>
            </a:r>
          </a:p>
          <a:p>
            <a:pPr marL="920750" lvl="1" indent="-273050">
              <a:buNone/>
            </a:pPr>
            <a:r>
              <a:rPr lang="en-US" dirty="0" smtClean="0"/>
              <a:t>			OLD_TABLE AS &lt;old-value-table-name&gt;|</a:t>
            </a:r>
          </a:p>
          <a:p>
            <a:pPr marL="920750" lvl="1" indent="-273050">
              <a:buNone/>
            </a:pPr>
            <a:r>
              <a:rPr lang="en-US" dirty="0" smtClean="0"/>
              <a:t>			NEW_TABLE AS &lt;new-value-table-name&gt;</a:t>
            </a:r>
          </a:p>
          <a:p>
            <a:pPr marL="920750" lvl="1" indent="-273050">
              <a:buNone/>
            </a:pPr>
            <a:endParaRPr lang="en-US" dirty="0" smtClean="0"/>
          </a:p>
          <a:p>
            <a:pPr marL="920750" lvl="1" indent="-2730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DB2</a:t>
            </a:r>
          </a:p>
          <a:p>
            <a:pPr lvl="1"/>
            <a:r>
              <a:rPr lang="en-US" dirty="0" smtClean="0"/>
              <a:t>SEMANTIC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Suspend the execution of A and save its working storage on a stack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Compute transition values (OLD and NEW) relative to event E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Consider and execute all before-triggers relative to event E, possibly changing the NEW transition values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Apply NEW transition value to the database, thus making the state change associated to event E effective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Consider and execute all after-triggers relative to event E. if any of them contains an action A</a:t>
            </a:r>
            <a:r>
              <a:rPr lang="en-US" baseline="-25000" dirty="0" smtClean="0"/>
              <a:t>i</a:t>
            </a:r>
            <a:r>
              <a:rPr lang="en-US" dirty="0" smtClean="0"/>
              <a:t> that activates other triggers then invoke this processing procedure recursively for A</a:t>
            </a:r>
            <a:r>
              <a:rPr lang="en-US" baseline="-25000" dirty="0" smtClean="0"/>
              <a:t>i  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Pop from the stack the working storage for A and continue its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DB2</a:t>
            </a:r>
          </a:p>
          <a:p>
            <a:pPr lvl="1"/>
            <a:r>
              <a:rPr lang="en-US" dirty="0" smtClean="0"/>
              <a:t>SEMANTIC (revised step 4)</a:t>
            </a:r>
          </a:p>
          <a:p>
            <a:pPr marL="914400" lvl="1" indent="-282575">
              <a:buNone/>
            </a:pPr>
            <a:r>
              <a:rPr lang="en-US" dirty="0" smtClean="0"/>
              <a:t>4. Apply NEW transition values to the database, thus making the state change associated to event E effective. For each integrity constraint  IC violated by the current state, consider the action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that compensates the integrity constraint  IC.</a:t>
            </a:r>
          </a:p>
          <a:p>
            <a:pPr marL="1195388" lvl="1" indent="-342900">
              <a:buFont typeface="+mj-lt"/>
              <a:buAutoNum type="alphaLcPeriod"/>
            </a:pPr>
            <a:r>
              <a:rPr lang="en-US" dirty="0" smtClean="0"/>
              <a:t>Compute the transition values (OLD and NEW) relative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1195388" lvl="1" indent="-342900">
              <a:buFont typeface="+mj-lt"/>
              <a:buAutoNum type="alphaLcPeriod"/>
            </a:pPr>
            <a:r>
              <a:rPr lang="en-US" dirty="0" smtClean="0"/>
              <a:t>Execute the before-triggers relative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, possibly changing the NEW transition values</a:t>
            </a:r>
          </a:p>
          <a:p>
            <a:pPr marL="1195388" lvl="1" indent="-342900">
              <a:buFont typeface="+mj-lt"/>
              <a:buAutoNum type="alphaLcPeriod"/>
            </a:pPr>
            <a:r>
              <a:rPr lang="en-US" dirty="0" smtClean="0"/>
              <a:t>Apply NEW transition values to the database, thus making the state change associated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effective</a:t>
            </a:r>
          </a:p>
          <a:p>
            <a:pPr marL="1195388" lvl="1" indent="-342900">
              <a:buFont typeface="+mj-lt"/>
              <a:buAutoNum type="alphaLcPeriod"/>
            </a:pPr>
            <a:r>
              <a:rPr lang="en-US" dirty="0" smtClean="0"/>
              <a:t>Push all after-triggers relative to action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into queue of suspended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Rules Executions </a:t>
            </a:r>
            <a:r>
              <a:rPr lang="en-US" dirty="0" err="1" smtClean="0"/>
              <a:t>di</a:t>
            </a:r>
            <a:r>
              <a:rPr lang="en-US" dirty="0" smtClean="0"/>
              <a:t> DB2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Tabel</a:t>
            </a:r>
            <a:r>
              <a:rPr lang="en-US" sz="2400" dirty="0" smtClean="0"/>
              <a:t>: Part, Distributor, Audit</a:t>
            </a:r>
          </a:p>
          <a:p>
            <a:r>
              <a:rPr lang="en-US" sz="2400" b="1" dirty="0" smtClean="0"/>
              <a:t>Part, </a:t>
            </a:r>
            <a:r>
              <a:rPr lang="en-US" sz="2400" dirty="0" smtClean="0"/>
              <a:t>DEFAULT = ‘HDD’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Part 			     		Distributor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71538" y="2500306"/>
            <a:ext cx="3000396" cy="11430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FOREIGN KEY</a:t>
            </a:r>
            <a:r>
              <a:rPr lang="en-US" dirty="0" smtClean="0">
                <a:solidFill>
                  <a:schemeClr val="tx1"/>
                </a:solidFill>
              </a:rPr>
              <a:t> (Supplier)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REFERENCES </a:t>
            </a:r>
            <a:r>
              <a:rPr lang="en-US" dirty="0" smtClean="0">
                <a:solidFill>
                  <a:schemeClr val="tx1"/>
                </a:solidFill>
              </a:rPr>
              <a:t>Distributor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ON DELETE SET DEFAULT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29190" y="4143380"/>
          <a:ext cx="3857652" cy="15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1285884"/>
                <a:gridCol w="1285884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Distributor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City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Palo Alto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California</a:t>
                      </a:r>
                      <a:endParaRPr lang="en-US" sz="1600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Taylor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Minneapolis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Minnesota</a:t>
                      </a:r>
                      <a:endParaRPr lang="en-US" sz="1600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Atlanta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Georgia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0100" y="4143380"/>
          <a:ext cx="328614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7"/>
                <a:gridCol w="1354465"/>
                <a:gridCol w="788675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PartNum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Supplier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Cost</a:t>
                      </a:r>
                      <a:endParaRPr 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Taylor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Rules Executions </a:t>
            </a:r>
            <a:r>
              <a:rPr lang="en-US" dirty="0" err="1" smtClean="0"/>
              <a:t>di</a:t>
            </a:r>
            <a:r>
              <a:rPr lang="en-US" dirty="0" smtClean="0"/>
              <a:t> DB2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/>
          <a:lstStyle/>
          <a:p>
            <a:r>
              <a:rPr lang="en-US" sz="2600" dirty="0" smtClean="0"/>
              <a:t>SUPPLIER RULE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000" i="1" dirty="0" smtClean="0"/>
              <a:t>*trigger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atas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tidak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menangani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inputan</a:t>
            </a:r>
            <a:r>
              <a:rPr lang="en-US" sz="2000" i="1" dirty="0" smtClean="0"/>
              <a:t> data </a:t>
            </a:r>
            <a:r>
              <a:rPr lang="en-US" sz="2000" i="1" dirty="0" err="1" smtClean="0"/>
              <a:t>yg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bernilai</a:t>
            </a:r>
            <a:r>
              <a:rPr lang="en-US" sz="2000" i="1" dirty="0" smtClean="0"/>
              <a:t> NULL </a:t>
            </a:r>
            <a:r>
              <a:rPr lang="en-US" sz="2000" i="1" dirty="0" err="1" smtClean="0"/>
              <a:t>pada</a:t>
            </a:r>
            <a:r>
              <a:rPr lang="en-US" sz="2000" i="1" dirty="0" smtClean="0"/>
              <a:t> Supplier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8662" y="2214554"/>
            <a:ext cx="6500858" cy="1785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CREATE TRIGGER </a:t>
            </a:r>
            <a:r>
              <a:rPr lang="en-US" sz="1600" dirty="0" err="1" smtClean="0">
                <a:solidFill>
                  <a:schemeClr val="tx1"/>
                </a:solidFill>
              </a:rPr>
              <a:t>OneSupplier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BEFORE UPDATE OF </a:t>
            </a:r>
            <a:r>
              <a:rPr lang="en-US" sz="1600" dirty="0" smtClean="0">
                <a:solidFill>
                  <a:schemeClr val="tx1"/>
                </a:solidFill>
              </a:rPr>
              <a:t>Supplier </a:t>
            </a:r>
            <a:r>
              <a:rPr lang="en-US" sz="1600" b="1" dirty="0" smtClean="0">
                <a:solidFill>
                  <a:schemeClr val="tx1"/>
                </a:solidFill>
              </a:rPr>
              <a:t>ON </a:t>
            </a:r>
            <a:r>
              <a:rPr lang="en-US" sz="1600" dirty="0" smtClean="0">
                <a:solidFill>
                  <a:schemeClr val="tx1"/>
                </a:solidFill>
              </a:rPr>
              <a:t>Part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REFERENCING NEW AS</a:t>
            </a:r>
            <a:r>
              <a:rPr lang="en-US" sz="1600" dirty="0" smtClean="0">
                <a:solidFill>
                  <a:schemeClr val="tx1"/>
                </a:solidFill>
              </a:rPr>
              <a:t> N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FOR EACH ROW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WHEN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N.Supplier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IS NULL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</a:rPr>
              <a:t>SIGNAL SQLSTATE </a:t>
            </a:r>
            <a:r>
              <a:rPr lang="en-US" sz="1600" dirty="0" smtClean="0">
                <a:solidFill>
                  <a:schemeClr val="tx1"/>
                </a:solidFill>
              </a:rPr>
              <a:t>‘70005’ (‘Cannot change supplier into NULL’)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Rules Executions </a:t>
            </a:r>
            <a:r>
              <a:rPr lang="en-US" dirty="0" err="1" smtClean="0"/>
              <a:t>di</a:t>
            </a:r>
            <a:r>
              <a:rPr lang="en-US" dirty="0" smtClean="0"/>
              <a:t> DB2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/>
          <a:lstStyle/>
          <a:p>
            <a:r>
              <a:rPr lang="en-US" sz="2400" dirty="0" smtClean="0"/>
              <a:t>AUDIT RULE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2000240"/>
            <a:ext cx="6500858" cy="1785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CREATE TRIGGER </a:t>
            </a:r>
            <a:r>
              <a:rPr lang="en-US" sz="1600" dirty="0" err="1" smtClean="0">
                <a:solidFill>
                  <a:schemeClr val="tx1"/>
                </a:solidFill>
              </a:rPr>
              <a:t>AuditSupplier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AFTER UPDATE OF </a:t>
            </a:r>
            <a:r>
              <a:rPr lang="en-US" sz="1600" dirty="0" smtClean="0">
                <a:solidFill>
                  <a:schemeClr val="tx1"/>
                </a:solidFill>
              </a:rPr>
              <a:t>Supplier </a:t>
            </a:r>
            <a:r>
              <a:rPr lang="en-US" sz="1600" b="1" dirty="0" smtClean="0">
                <a:solidFill>
                  <a:schemeClr val="tx1"/>
                </a:solidFill>
              </a:rPr>
              <a:t>ON </a:t>
            </a:r>
            <a:r>
              <a:rPr lang="en-US" sz="1600" dirty="0" smtClean="0">
                <a:solidFill>
                  <a:schemeClr val="tx1"/>
                </a:solidFill>
              </a:rPr>
              <a:t>Part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REFERENCING OLD_TABLE AS</a:t>
            </a:r>
            <a:r>
              <a:rPr lang="en-US" sz="1600" dirty="0" smtClean="0">
                <a:solidFill>
                  <a:schemeClr val="tx1"/>
                </a:solidFill>
              </a:rPr>
              <a:t> OT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FOR EACH STATEMENT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INSERT INTO </a:t>
            </a:r>
            <a:r>
              <a:rPr lang="en-US" sz="1600" dirty="0" smtClean="0">
                <a:solidFill>
                  <a:schemeClr val="tx1"/>
                </a:solidFill>
              </a:rPr>
              <a:t>Audit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VALUES (USER, CURRENT_DATE, (SELECT COUNT(*) FROM </a:t>
            </a:r>
            <a:r>
              <a:rPr lang="en-US" sz="1600" dirty="0" smtClean="0">
                <a:solidFill>
                  <a:schemeClr val="tx1"/>
                </a:solidFill>
              </a:rPr>
              <a:t>OT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728" y="4000504"/>
            <a:ext cx="5286412" cy="114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user Bill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transaksi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October 10, 1996: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DELETE FROM </a:t>
            </a:r>
            <a:r>
              <a:rPr lang="en-US" dirty="0" smtClean="0">
                <a:solidFill>
                  <a:schemeClr val="tx1"/>
                </a:solidFill>
              </a:rPr>
              <a:t>Distributor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State = ‘California’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1" y="5572140"/>
          <a:ext cx="49292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235"/>
                <a:gridCol w="1906236"/>
                <a:gridCol w="2098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User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CurrentDate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UpdatedTuples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1996-10-10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8596" y="5572140"/>
            <a:ext cx="785818" cy="2143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CHIMERA</a:t>
            </a:r>
          </a:p>
          <a:p>
            <a:pPr lvl="1"/>
            <a:r>
              <a:rPr lang="en-US" dirty="0" smtClean="0"/>
              <a:t>SYNTAX</a:t>
            </a:r>
          </a:p>
          <a:p>
            <a:pPr marL="920750" lvl="1" indent="-273050">
              <a:buNone/>
            </a:pPr>
            <a:r>
              <a:rPr lang="en-US" dirty="0" smtClean="0"/>
              <a:t>DEFINE TRIGGER&lt;trigger-name&gt; </a:t>
            </a:r>
          </a:p>
          <a:p>
            <a:pPr marL="920750" lvl="1" indent="-273050">
              <a:buNone/>
            </a:pPr>
            <a:r>
              <a:rPr lang="en-US" dirty="0" smtClean="0"/>
              <a:t>[FOR &lt;class-name&gt;]</a:t>
            </a:r>
          </a:p>
          <a:p>
            <a:pPr marL="920750" lvl="1" indent="-273050">
              <a:buNone/>
            </a:pPr>
            <a:r>
              <a:rPr lang="en-US" dirty="0" smtClean="0"/>
              <a:t>EVENTS &lt; triggering-events&gt;</a:t>
            </a:r>
          </a:p>
          <a:p>
            <a:pPr marL="920750" lvl="1" indent="-273050">
              <a:buNone/>
            </a:pPr>
            <a:r>
              <a:rPr lang="en-US" dirty="0" smtClean="0"/>
              <a:t>CONDITION &lt;formula&gt;</a:t>
            </a:r>
          </a:p>
          <a:p>
            <a:pPr marL="920750" lvl="1" indent="-273050">
              <a:buNone/>
            </a:pPr>
            <a:r>
              <a:rPr lang="en-US" dirty="0" smtClean="0"/>
              <a:t>ACTIONS &lt;procedural-expression&gt;</a:t>
            </a:r>
          </a:p>
          <a:p>
            <a:pPr marL="920750" lvl="1" indent="-273050">
              <a:buNone/>
            </a:pPr>
            <a:r>
              <a:rPr lang="en-US" dirty="0" smtClean="0"/>
              <a:t>[{BEFORE|AFTER} &lt;trigger-names&gt;]</a:t>
            </a:r>
          </a:p>
          <a:p>
            <a:pPr marL="920750" lvl="1" indent="-273050">
              <a:buNone/>
            </a:pPr>
            <a:r>
              <a:rPr lang="en-US" dirty="0" smtClean="0"/>
              <a:t>END</a:t>
            </a:r>
          </a:p>
          <a:p>
            <a:pPr marL="920750" lvl="1" indent="-273050">
              <a:buNone/>
            </a:pPr>
            <a:r>
              <a:rPr lang="en-US" dirty="0" smtClean="0"/>
              <a:t> &lt;triggering-event&gt; ::= CREATE|DELETE|MODIFY				        [&lt;</a:t>
            </a:r>
            <a:r>
              <a:rPr lang="en-US" dirty="0" err="1" smtClean="0"/>
              <a:t>attr</a:t>
            </a:r>
            <a:r>
              <a:rPr lang="en-US" dirty="0" smtClean="0"/>
              <a:t>-name&gt;]</a:t>
            </a:r>
          </a:p>
          <a:p>
            <a:pPr marL="920750" lvl="1" indent="-273050">
              <a:buNone/>
            </a:pPr>
            <a:r>
              <a:rPr lang="en-US" dirty="0" smtClean="0"/>
              <a:t>&lt;option&gt; ::=	        [&lt;consumption-opt&gt;][&lt;execution-opt&gt;]</a:t>
            </a:r>
          </a:p>
          <a:p>
            <a:pPr marL="920750" lvl="1" indent="-273050">
              <a:buNone/>
            </a:pPr>
            <a:r>
              <a:rPr lang="en-US" dirty="0" smtClean="0"/>
              <a:t>&lt;consumption-opt&gt; ::=  event-</a:t>
            </a:r>
            <a:r>
              <a:rPr lang="en-US" dirty="0" err="1" smtClean="0"/>
              <a:t>consuming|event</a:t>
            </a:r>
            <a:r>
              <a:rPr lang="en-US" dirty="0" smtClean="0"/>
              <a:t>-preserving</a:t>
            </a:r>
          </a:p>
          <a:p>
            <a:pPr marL="920750" lvl="1" indent="-273050">
              <a:buNone/>
            </a:pPr>
            <a:r>
              <a:rPr lang="en-US" dirty="0" smtClean="0"/>
              <a:t>&lt;execution-opt&gt; ::=	     </a:t>
            </a:r>
            <a:r>
              <a:rPr lang="en-US" dirty="0" err="1" smtClean="0"/>
              <a:t>deferred|immediate</a:t>
            </a:r>
            <a:endParaRPr lang="en-US" dirty="0" smtClean="0"/>
          </a:p>
          <a:p>
            <a:pPr marL="920750" lvl="1" indent="-2730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CHIMERA</a:t>
            </a:r>
          </a:p>
          <a:p>
            <a:pPr lvl="1"/>
            <a:r>
              <a:rPr lang="en-US" dirty="0" smtClean="0"/>
              <a:t>SEMANTIC</a:t>
            </a:r>
          </a:p>
          <a:p>
            <a:pPr lvl="1">
              <a:buNone/>
            </a:pPr>
            <a:r>
              <a:rPr lang="en-US" dirty="0" smtClean="0"/>
              <a:t>	While the conflict set is not empty do: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select one trigger T from the conflict set among those rules at highest priority; T’s state becomes </a:t>
            </a:r>
            <a:r>
              <a:rPr lang="en-US" dirty="0" err="1" smtClean="0"/>
              <a:t>untriggered</a:t>
            </a:r>
            <a:endParaRPr lang="en-US" dirty="0" smtClean="0"/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Evaluate the condition of T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If the condition of T is TRUE, then execute the action of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Schema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285992"/>
          <a:ext cx="178595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</a:tblGrid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Employee</a:t>
                      </a:r>
                      <a:endParaRPr lang="en-US" sz="1600" b="1" dirty="0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string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Salary: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integer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Mgr: </a:t>
                      </a:r>
                      <a:r>
                        <a:rPr lang="en-US" sz="1600" i="1" dirty="0" smtClean="0"/>
                        <a:t>Employee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14678" y="2285992"/>
          <a:ext cx="17859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</a:tblGrid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SpecialEmp</a:t>
                      </a:r>
                      <a:endParaRPr lang="en-US" sz="1600" b="1" dirty="0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Name: </a:t>
                      </a:r>
                      <a:r>
                        <a:rPr lang="en-US" sz="1600" i="1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29256" y="2285992"/>
          <a:ext cx="264320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</a:tblGrid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Department</a:t>
                      </a:r>
                      <a:endParaRPr lang="en-US" sz="1600" b="1" dirty="0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string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Employees: </a:t>
                      </a:r>
                      <a:r>
                        <a:rPr lang="en-US" sz="1600" b="1" dirty="0" smtClean="0"/>
                        <a:t>set-of</a:t>
                      </a:r>
                      <a:r>
                        <a:rPr lang="en-US" sz="1600" b="0" dirty="0" smtClean="0"/>
                        <a:t>(Employee)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62" y="407194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4095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Employee: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{(o1,’john’,3500,o2),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(o2,’tom’,4500,null),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(o3,’bob’,4300,o2)}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SpecialEmp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Department: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{(o4,’toys’,{o1,o2,o3}) }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Active Rule Execution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Transaksi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1714488"/>
            <a:ext cx="7286676" cy="1857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define trigger </a:t>
            </a:r>
            <a:r>
              <a:rPr lang="en-US" sz="2000" dirty="0" err="1" smtClean="0">
                <a:solidFill>
                  <a:schemeClr val="tx1"/>
                </a:solidFill>
              </a:rPr>
              <a:t>AdjustSalary</a:t>
            </a:r>
            <a:r>
              <a:rPr lang="en-US" sz="2000" dirty="0" smtClean="0">
                <a:solidFill>
                  <a:schemeClr val="tx1"/>
                </a:solidFill>
              </a:rPr>
              <a:t> for Employee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events</a:t>
            </a:r>
            <a:r>
              <a:rPr lang="en-US" sz="2000" dirty="0" smtClean="0">
                <a:solidFill>
                  <a:schemeClr val="tx1"/>
                </a:solidFill>
              </a:rPr>
              <a:t> create, modify(Salary)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condition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Self.Salary</a:t>
            </a:r>
            <a:r>
              <a:rPr lang="en-US" sz="2000" dirty="0" smtClean="0">
                <a:solidFill>
                  <a:schemeClr val="tx1"/>
                </a:solidFill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</a:rPr>
              <a:t>Self.Mgr.Salary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actions</a:t>
            </a:r>
            <a:r>
              <a:rPr lang="en-US" sz="2000" dirty="0" smtClean="0">
                <a:solidFill>
                  <a:schemeClr val="tx1"/>
                </a:solidFill>
              </a:rPr>
              <a:t> modify (</a:t>
            </a:r>
            <a:r>
              <a:rPr lang="en-US" sz="2000" dirty="0" err="1" smtClean="0">
                <a:solidFill>
                  <a:schemeClr val="tx1"/>
                </a:solidFill>
              </a:rPr>
              <a:t>Employee.Salary</a:t>
            </a:r>
            <a:r>
              <a:rPr lang="en-US" sz="2000" dirty="0" smtClean="0">
                <a:solidFill>
                  <a:schemeClr val="tx1"/>
                </a:solidFill>
              </a:rPr>
              <a:t>, Self, </a:t>
            </a:r>
            <a:r>
              <a:rPr lang="en-US" sz="2000" dirty="0" err="1" smtClean="0">
                <a:solidFill>
                  <a:schemeClr val="tx1"/>
                </a:solidFill>
              </a:rPr>
              <a:t>Self.Mgr.Salary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end;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4214818"/>
            <a:ext cx="4500594" cy="157163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begin transaction;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(X </a:t>
            </a:r>
            <a:r>
              <a:rPr lang="en-US" b="1" dirty="0" smtClean="0">
                <a:solidFill>
                  <a:schemeClr val="tx1"/>
                </a:solidFill>
              </a:rPr>
              <a:t>where </a:t>
            </a:r>
            <a:r>
              <a:rPr lang="en-US" dirty="0" smtClean="0">
                <a:solidFill>
                  <a:schemeClr val="tx1"/>
                </a:solidFill>
              </a:rPr>
              <a:t>employee(X), X.name=‘tom’),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modify</a:t>
            </a:r>
            <a:r>
              <a:rPr lang="en-US" dirty="0" smtClean="0">
                <a:solidFill>
                  <a:schemeClr val="tx1"/>
                </a:solidFill>
              </a:rPr>
              <a:t>(Employee.Salary,X,5000);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elect</a:t>
            </a:r>
            <a:r>
              <a:rPr lang="en-US" dirty="0" smtClean="0">
                <a:solidFill>
                  <a:schemeClr val="tx1"/>
                </a:solidFill>
              </a:rPr>
              <a:t>(X </a:t>
            </a:r>
            <a:r>
              <a:rPr lang="en-US" b="1" dirty="0" smtClean="0">
                <a:solidFill>
                  <a:schemeClr val="tx1"/>
                </a:solidFill>
              </a:rPr>
              <a:t>where </a:t>
            </a:r>
            <a:r>
              <a:rPr lang="en-US" dirty="0" smtClean="0">
                <a:solidFill>
                  <a:schemeClr val="tx1"/>
                </a:solidFill>
              </a:rPr>
              <a:t>employee(X),X.name=‘john’),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modify</a:t>
            </a:r>
            <a:r>
              <a:rPr lang="en-US" dirty="0" smtClean="0">
                <a:solidFill>
                  <a:schemeClr val="tx1"/>
                </a:solidFill>
              </a:rPr>
              <a:t>(Employee.Salary,X,5300);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ommit;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0826" y="4714884"/>
            <a:ext cx="1928826" cy="500066"/>
          </a:xfrm>
          <a:prstGeom prst="rect">
            <a:avLst/>
          </a:prstGeom>
          <a:ln w="3810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(o1,’john’,5000)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86446" y="4857760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i="1" dirty="0" err="1" smtClean="0"/>
              <a:t>pasive</a:t>
            </a:r>
            <a:r>
              <a:rPr lang="en-US" i="1" dirty="0" smtClean="0"/>
              <a:t> database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trigger</a:t>
            </a:r>
          </a:p>
          <a:p>
            <a:r>
              <a:rPr lang="en-US" dirty="0" err="1" smtClean="0"/>
              <a:t>Aplikasi-aplikasi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 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statement-level active rule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STARBURST, Oracle </a:t>
            </a:r>
            <a:r>
              <a:rPr lang="en-US" dirty="0" err="1" smtClean="0"/>
              <a:t>dan</a:t>
            </a:r>
            <a:r>
              <a:rPr lang="en-US" dirty="0" smtClean="0"/>
              <a:t> DB2 </a:t>
            </a:r>
            <a:r>
              <a:rPr lang="en-US" dirty="0" err="1" smtClean="0"/>
              <a:t>dan</a:t>
            </a:r>
            <a:r>
              <a:rPr lang="en-US" dirty="0" smtClean="0"/>
              <a:t> Chimera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data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set </a:t>
            </a:r>
            <a:r>
              <a:rPr lang="en-US" dirty="0" err="1" smtClean="0"/>
              <a:t>nipwali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null</a:t>
            </a:r>
          </a:p>
          <a:p>
            <a:r>
              <a:rPr lang="en-US" dirty="0" smtClean="0"/>
              <a:t>Syntax :</a:t>
            </a:r>
          </a:p>
          <a:p>
            <a:pPr marL="688975" indent="-319088">
              <a:buNone/>
            </a:pPr>
            <a:r>
              <a:rPr lang="en-US" sz="3200" dirty="0" smtClean="0"/>
              <a:t>create trigger tr1</a:t>
            </a:r>
          </a:p>
          <a:p>
            <a:pPr marL="688975" indent="-319088">
              <a:buNone/>
            </a:pPr>
            <a:r>
              <a:rPr lang="en-US" sz="3200" dirty="0" smtClean="0"/>
              <a:t>before delete on </a:t>
            </a:r>
            <a:r>
              <a:rPr lang="en-US" sz="3200" dirty="0" err="1" smtClean="0"/>
              <a:t>dosen</a:t>
            </a:r>
            <a:endParaRPr lang="en-US" sz="3200" dirty="0" smtClean="0"/>
          </a:p>
          <a:p>
            <a:pPr marL="688975" indent="-319088">
              <a:buNone/>
            </a:pPr>
            <a:r>
              <a:rPr lang="en-US" sz="3200" dirty="0" smtClean="0"/>
              <a:t>for each row</a:t>
            </a:r>
          </a:p>
          <a:p>
            <a:pPr marL="688975" indent="-319088">
              <a:buNone/>
            </a:pPr>
            <a:r>
              <a:rPr lang="en-US" sz="3200" dirty="0" smtClean="0"/>
              <a:t>begin</a:t>
            </a:r>
          </a:p>
          <a:p>
            <a:pPr marL="688975" indent="-319088">
              <a:buNone/>
            </a:pPr>
            <a:r>
              <a:rPr lang="en-US" sz="3200" dirty="0" smtClean="0"/>
              <a:t> update </a:t>
            </a:r>
            <a:r>
              <a:rPr lang="en-US" sz="3200" dirty="0" err="1" smtClean="0"/>
              <a:t>mhs</a:t>
            </a:r>
            <a:r>
              <a:rPr lang="en-US" sz="3200" dirty="0" smtClean="0"/>
              <a:t> m set </a:t>
            </a:r>
            <a:r>
              <a:rPr lang="en-US" sz="3200" dirty="0" err="1" smtClean="0"/>
              <a:t>m.nipwali</a:t>
            </a:r>
            <a:r>
              <a:rPr lang="en-US" sz="3200" dirty="0" smtClean="0"/>
              <a:t>=null where </a:t>
            </a:r>
            <a:r>
              <a:rPr lang="en-US" sz="3200" dirty="0" err="1" smtClean="0"/>
              <a:t>m.nipwali</a:t>
            </a:r>
            <a:r>
              <a:rPr lang="en-US" sz="3200" dirty="0" smtClean="0"/>
              <a:t>= :old.nip; </a:t>
            </a:r>
          </a:p>
          <a:p>
            <a:pPr marL="688975" indent="-319088">
              <a:buNone/>
            </a:pPr>
            <a:r>
              <a:rPr lang="en-US" sz="3200" dirty="0" smtClean="0"/>
              <a:t>end;</a:t>
            </a:r>
            <a:endParaRPr lang="en-US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Pasive</a:t>
            </a:r>
            <a:r>
              <a:rPr lang="en-US" dirty="0" smtClean="0"/>
              <a:t>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DB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</a:t>
            </a:r>
            <a:r>
              <a:rPr lang="en-US" dirty="0" smtClean="0"/>
              <a:t> data (</a:t>
            </a:r>
            <a:r>
              <a:rPr lang="en-US" dirty="0" err="1" smtClean="0"/>
              <a:t>repositoris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action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event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Perintah</a:t>
            </a:r>
            <a:r>
              <a:rPr lang="en-US" dirty="0" smtClean="0"/>
              <a:t> (command) </a:t>
            </a:r>
            <a:r>
              <a:rPr lang="en-US" dirty="0" err="1" smtClean="0"/>
              <a:t>seperti</a:t>
            </a:r>
            <a:r>
              <a:rPr lang="en-US" dirty="0" smtClean="0"/>
              <a:t> query, update </a:t>
            </a:r>
            <a:r>
              <a:rPr lang="en-US" dirty="0" err="1" smtClean="0"/>
              <a:t>dan</a:t>
            </a:r>
            <a:r>
              <a:rPr lang="en-US" dirty="0" smtClean="0"/>
              <a:t> delete </a:t>
            </a:r>
            <a:r>
              <a:rPr lang="en-US" dirty="0" err="1" smtClean="0"/>
              <a:t>diekseskusi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database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bereaksi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database yang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i="1" dirty="0" smtClean="0"/>
              <a:t>automatic execution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active rule</a:t>
            </a:r>
            <a:r>
              <a:rPr lang="en-US" dirty="0" smtClean="0"/>
              <a:t> (trigger)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ECA rule. </a:t>
            </a:r>
          </a:p>
          <a:p>
            <a:r>
              <a:rPr lang="en-US" dirty="0" smtClean="0"/>
              <a:t>ECA rule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ECA (Event, Condition, and Action)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Active 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Event </a:t>
            </a:r>
            <a:r>
              <a:rPr lang="en-US" dirty="0" smtClean="0"/>
              <a:t>: </a:t>
            </a:r>
            <a:r>
              <a:rPr lang="en-US" dirty="0" err="1" smtClean="0"/>
              <a:t>kejadian-kejadian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pemicu</a:t>
            </a:r>
            <a:r>
              <a:rPr lang="en-US" dirty="0" smtClean="0"/>
              <a:t> (trigger),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yang </a:t>
            </a:r>
            <a:r>
              <a:rPr lang="en-US" dirty="0" err="1" smtClean="0"/>
              <a:t>ekplisit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temporal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event</a:t>
            </a:r>
          </a:p>
          <a:p>
            <a:r>
              <a:rPr lang="en-US" i="1" dirty="0" smtClean="0"/>
              <a:t>Condition</a:t>
            </a:r>
            <a:r>
              <a:rPr lang="en-US" dirty="0" smtClean="0"/>
              <a:t>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i="1" dirty="0" smtClean="0"/>
              <a:t>rule action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i="1" dirty="0" smtClean="0"/>
              <a:t>Action </a:t>
            </a:r>
            <a:r>
              <a:rPr lang="en-US" dirty="0" smtClean="0"/>
              <a:t>: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statement SQL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program </a:t>
            </a:r>
            <a:r>
              <a:rPr lang="en-US" dirty="0" err="1" smtClean="0"/>
              <a:t>eksternal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(stored procedure)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Slide 24-</a:t>
            </a:r>
            <a:fld id="{7087000F-370C-4415-8821-2226F7ED964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47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ea typeface="Gulim" pitchFamily="34" charset="-127"/>
              </a:rPr>
              <a:t>Contoh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aplikasi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potensial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dari</a:t>
            </a:r>
            <a:r>
              <a:rPr lang="en-US" altLang="ko-KR" dirty="0" smtClean="0">
                <a:ea typeface="Gulim" pitchFamily="34" charset="-127"/>
              </a:rPr>
              <a:t> active rule</a:t>
            </a:r>
            <a:endParaRPr lang="en-US" altLang="ko-KR" dirty="0">
              <a:ea typeface="Gulim" pitchFamily="34" charset="-127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7788"/>
            <a:ext cx="7772400" cy="4748212"/>
          </a:xfrm>
        </p:spPr>
        <p:txBody>
          <a:bodyPr/>
          <a:lstStyle/>
          <a:p>
            <a:pPr marL="670560" indent="-533400"/>
            <a:r>
              <a:rPr lang="en-US" altLang="ko-KR" dirty="0" smtClean="0">
                <a:ea typeface="Gulim" pitchFamily="34" charset="-127"/>
              </a:rPr>
              <a:t>Notification</a:t>
            </a:r>
            <a:endParaRPr lang="en-US" altLang="ko-KR" dirty="0">
              <a:ea typeface="Gulim" pitchFamily="34" charset="-127"/>
            </a:endParaRPr>
          </a:p>
          <a:p>
            <a:pPr marL="1097280" lvl="1" indent="-457200"/>
            <a:r>
              <a:rPr lang="en-US" altLang="ko-KR" dirty="0">
                <a:ea typeface="Gulim" pitchFamily="34" charset="-127"/>
              </a:rPr>
              <a:t>Monitoring system</a:t>
            </a:r>
          </a:p>
          <a:p>
            <a:pPr marL="670560" indent="-533400"/>
            <a:r>
              <a:rPr lang="en-US" altLang="ko-KR" dirty="0">
                <a:ea typeface="Gulim" pitchFamily="34" charset="-127"/>
              </a:rPr>
              <a:t>Enforce integrity constraints</a:t>
            </a:r>
          </a:p>
          <a:p>
            <a:pPr marL="1097280" lvl="1" indent="-457200"/>
            <a:r>
              <a:rPr lang="en-US" altLang="ko-KR" dirty="0">
                <a:ea typeface="Gulim" pitchFamily="34" charset="-127"/>
              </a:rPr>
              <a:t>GPA alert and course prerequisites</a:t>
            </a:r>
          </a:p>
          <a:p>
            <a:pPr marL="670560" indent="-533400"/>
            <a:r>
              <a:rPr lang="en-US" altLang="ko-KR" dirty="0">
                <a:ea typeface="Gulim" pitchFamily="34" charset="-127"/>
              </a:rPr>
              <a:t>Business rule</a:t>
            </a:r>
          </a:p>
          <a:p>
            <a:pPr marL="1097280" lvl="1" indent="-457200"/>
            <a:r>
              <a:rPr lang="en-US" altLang="ko-KR" dirty="0">
                <a:ea typeface="Gulim" pitchFamily="34" charset="-127"/>
              </a:rPr>
              <a:t>Salary of employee can’t exceed that of manager</a:t>
            </a:r>
          </a:p>
          <a:p>
            <a:pPr marL="670560" indent="-533400"/>
            <a:r>
              <a:rPr lang="en-US" altLang="ko-KR" dirty="0">
                <a:ea typeface="Gulim" pitchFamily="34" charset="-127"/>
              </a:rPr>
              <a:t>Maintenance of derived data</a:t>
            </a:r>
          </a:p>
          <a:p>
            <a:pPr marL="1097280" lvl="1" indent="-457200"/>
            <a:r>
              <a:rPr lang="en-US" altLang="ko-KR" dirty="0">
                <a:ea typeface="Gulim" pitchFamily="34" charset="-127"/>
              </a:rPr>
              <a:t>Maintain the derived attribute, TOTAL_SAL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STARBURST</a:t>
            </a:r>
          </a:p>
          <a:p>
            <a:pPr lvl="1"/>
            <a:r>
              <a:rPr lang="en-US" dirty="0" smtClean="0"/>
              <a:t>SYNTAX</a:t>
            </a:r>
          </a:p>
          <a:p>
            <a:pPr marL="920750" lvl="1" indent="-273050">
              <a:buNone/>
            </a:pPr>
            <a:r>
              <a:rPr lang="en-US" dirty="0" smtClean="0"/>
              <a:t>CREATE RULE &lt;rule-name&gt; ON &lt;table-name&gt;</a:t>
            </a:r>
          </a:p>
          <a:p>
            <a:pPr marL="920750" lvl="1" indent="-273050">
              <a:buNone/>
            </a:pPr>
            <a:r>
              <a:rPr lang="en-US" dirty="0" smtClean="0"/>
              <a:t>WHEN &lt;triggering-operations&gt;</a:t>
            </a:r>
          </a:p>
          <a:p>
            <a:pPr marL="920750" lvl="1" indent="-273050">
              <a:buNone/>
            </a:pPr>
            <a:r>
              <a:rPr lang="en-US" dirty="0" smtClean="0"/>
              <a:t>[IF &lt;SQL-predicate&gt;]</a:t>
            </a:r>
          </a:p>
          <a:p>
            <a:pPr marL="920750" lvl="1" indent="-273050">
              <a:buNone/>
            </a:pPr>
            <a:r>
              <a:rPr lang="en-US" dirty="0" smtClean="0"/>
              <a:t>THEN &lt;SQL-statements&gt;</a:t>
            </a:r>
          </a:p>
          <a:p>
            <a:pPr marL="920750" lvl="1" indent="-273050">
              <a:buNone/>
            </a:pPr>
            <a:r>
              <a:rPr lang="en-US" dirty="0" smtClean="0"/>
              <a:t>[PRECEDES &lt;rule-names&gt;]</a:t>
            </a:r>
          </a:p>
          <a:p>
            <a:pPr marL="920750" lvl="1" indent="-273050">
              <a:buNone/>
            </a:pPr>
            <a:r>
              <a:rPr lang="en-US" dirty="0" smtClean="0"/>
              <a:t>[FOLLOWS &lt;rule-names&gt;]</a:t>
            </a:r>
          </a:p>
          <a:p>
            <a:pPr marL="920750" lvl="1" indent="-273050">
              <a:buNone/>
            </a:pPr>
            <a:r>
              <a:rPr lang="en-US" dirty="0" smtClean="0"/>
              <a:t> &lt;triggering-operations&gt; ::= INSERTED|DELETED|</a:t>
            </a:r>
          </a:p>
          <a:p>
            <a:pPr marL="920750" lvl="1" indent="-273050">
              <a:buNone/>
            </a:pPr>
            <a:r>
              <a:rPr lang="en-US" dirty="0" smtClean="0"/>
              <a:t>					UPDATED [(column-names)]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active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STARBURST</a:t>
            </a:r>
          </a:p>
          <a:p>
            <a:pPr lvl="1"/>
            <a:r>
              <a:rPr lang="en-US" dirty="0" smtClean="0"/>
              <a:t>SEMANTIC</a:t>
            </a:r>
          </a:p>
          <a:p>
            <a:pPr lvl="1">
              <a:buNone/>
            </a:pPr>
            <a:r>
              <a:rPr lang="en-US" dirty="0" smtClean="0"/>
              <a:t>	While the conflict set is not empty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select one rule R from the conflict set among those rules at highest priority; R’s state becomes </a:t>
            </a:r>
            <a:r>
              <a:rPr lang="en-US" dirty="0" err="1" smtClean="0"/>
              <a:t>untriggered</a:t>
            </a:r>
            <a:endParaRPr lang="en-US" dirty="0" smtClean="0"/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Evaluate the condition of R</a:t>
            </a:r>
          </a:p>
          <a:p>
            <a:pPr marL="914400" lvl="1" indent="-282575">
              <a:buFont typeface="+mj-lt"/>
              <a:buAutoNum type="arabicPeriod"/>
            </a:pPr>
            <a:r>
              <a:rPr lang="en-US" dirty="0" smtClean="0"/>
              <a:t>If the condition of R is TRUE, then execute the action of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1261</TotalTime>
  <Words>1546</Words>
  <Application>Microsoft Office PowerPoint</Application>
  <PresentationFormat>On-screen Show (4:3)</PresentationFormat>
  <Paragraphs>484</Paragraphs>
  <Slides>30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Active Database and Trigger</vt:lpstr>
      <vt:lpstr>Topik Minggu Ini</vt:lpstr>
      <vt:lpstr>Outline</vt:lpstr>
      <vt:lpstr>Pasive Database </vt:lpstr>
      <vt:lpstr>Active Database </vt:lpstr>
      <vt:lpstr>Model Umum untuk Active DB </vt:lpstr>
      <vt:lpstr>Contoh aplikasi potensial dari active rule</vt:lpstr>
      <vt:lpstr>Desain dan isu implementasi untuk active database</vt:lpstr>
      <vt:lpstr>Desain dan isu implementasi untuk active database</vt:lpstr>
      <vt:lpstr>Contoh Active Rules Executions di Starburst</vt:lpstr>
      <vt:lpstr>Desain dan isu implementasi untuk active database</vt:lpstr>
      <vt:lpstr>Desain dan isu implementasi untuk active database</vt:lpstr>
      <vt:lpstr>Desain dan isu implementasi untuk active database</vt:lpstr>
      <vt:lpstr>Contoh active rule execution di ORACLE (Statement TRIGGER)</vt:lpstr>
      <vt:lpstr>Contoh active rule execution di ORACLE (Row TRIGGER)</vt:lpstr>
      <vt:lpstr>Contoh active rule execution di ORACLE (Row TRIGGER)</vt:lpstr>
      <vt:lpstr>Contoh active rule execution di ORACLE (Row TRIGGER)</vt:lpstr>
      <vt:lpstr>Desain dan isu implementasi untuk active database</vt:lpstr>
      <vt:lpstr>Contoh active rule execution di ORACLE (Mutating Table)</vt:lpstr>
      <vt:lpstr>Desain dan isu implementasi untuk active database</vt:lpstr>
      <vt:lpstr>Desain dan isu implementasi untuk active database</vt:lpstr>
      <vt:lpstr>Desain dan isu implementasi untuk active database</vt:lpstr>
      <vt:lpstr>Contoh Active Rules Executions di DB2</vt:lpstr>
      <vt:lpstr>Contoh Active Rules Executions di DB2</vt:lpstr>
      <vt:lpstr>Contoh Active Rules Executions di DB2</vt:lpstr>
      <vt:lpstr>Desain dan isu implementasi untuk active database</vt:lpstr>
      <vt:lpstr>Desain dan isu implementasi untuk active database</vt:lpstr>
      <vt:lpstr>Contoh Active Rule Execution di CHIMERA</vt:lpstr>
      <vt:lpstr>Contoh Active Rule Execution di CHIMERA</vt:lpstr>
      <vt:lpstr>Contoh Soal Trigger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Database and Trigger</dc:title>
  <dc:creator> </dc:creator>
  <cp:lastModifiedBy>Nurul</cp:lastModifiedBy>
  <cp:revision>117</cp:revision>
  <dcterms:created xsi:type="dcterms:W3CDTF">2009-02-15T03:03:50Z</dcterms:created>
  <dcterms:modified xsi:type="dcterms:W3CDTF">2009-02-17T12:42:55Z</dcterms:modified>
</cp:coreProperties>
</file>