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media/image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ustomXml" Target="../customXml/item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ustomXml" Target="../customXml/item1.xml"/>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9423"/>
          <c:y val="0.068271"/>
          <c:w val="0.895577"/>
          <c:h val="0.7848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 1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6"/>
            <c:spPr>
              <a:solidFill>
                <a:srgbClr val="FFFFFF"/>
              </a:solidFill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0.000000</c:v>
                </c:pt>
                <c:pt idx="1">
                  <c:v>0.000000</c:v>
                </c:pt>
                <c:pt idx="2">
                  <c:v>50.000000</c:v>
                </c:pt>
                <c:pt idx="3">
                  <c:v>100.000000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Grootte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Prijs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en datum</a:t>
            </a:r>
          </a:p>
        </p:txBody>
      </p:sp>
      <p:sp>
        <p:nvSpPr>
          <p:cNvPr id="12" name="Naam presentati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Naam presentatie</a:t>
            </a:r>
          </a:p>
        </p:txBody>
      </p:sp>
      <p:sp>
        <p:nvSpPr>
          <p:cNvPr id="13" name="Hoofdtekst - niveau één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Ondertitel presentatie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ofdtekst - niveau één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Uiting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oot f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Hoofdtekst - niveau één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eitinformati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Feitinformatie</a:t>
            </a:r>
          </a:p>
        </p:txBody>
      </p:sp>
      <p:sp>
        <p:nvSpPr>
          <p:cNvPr id="10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oekenning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Toekenning</a:t>
            </a:r>
          </a:p>
        </p:txBody>
      </p:sp>
      <p:sp>
        <p:nvSpPr>
          <p:cNvPr id="116" name="Hoofdtekst - niveau één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“Bijzonder citaat”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fbeelding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Afbeelding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Afbeelding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fbeelding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Naam presentati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Naam presentatie</a:t>
            </a:r>
          </a:p>
        </p:txBody>
      </p:sp>
      <p:sp>
        <p:nvSpPr>
          <p:cNvPr id="23" name="Auteur en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en datum</a:t>
            </a:r>
          </a:p>
        </p:txBody>
      </p:sp>
      <p:sp>
        <p:nvSpPr>
          <p:cNvPr id="24" name="Hoofdtekst - niveau één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Ondertitel presentatie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aam di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Naam dia</a:t>
            </a:r>
          </a:p>
        </p:txBody>
      </p:sp>
      <p:sp>
        <p:nvSpPr>
          <p:cNvPr id="34" name="Hoofdtekst - niveau één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Ondertitel dia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Dia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am di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Naam dia</a:t>
            </a:r>
          </a:p>
        </p:txBody>
      </p:sp>
      <p:sp>
        <p:nvSpPr>
          <p:cNvPr id="43" name="Ondertitel di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Ondertitel dia</a:t>
            </a:r>
          </a:p>
        </p:txBody>
      </p:sp>
      <p:sp>
        <p:nvSpPr>
          <p:cNvPr id="44" name="Hoofdtekst - niveau éé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ndertitel di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Ondertitel dia</a:t>
            </a:r>
          </a:p>
        </p:txBody>
      </p:sp>
      <p:sp>
        <p:nvSpPr>
          <p:cNvPr id="61" name="Hoofdtekst - niveau één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Naam di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Naam dia</a:t>
            </a:r>
          </a:p>
        </p:txBody>
      </p:sp>
      <p:sp>
        <p:nvSpPr>
          <p:cNvPr id="6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etitel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Sectietitel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am di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Naam dia</a:t>
            </a:r>
          </a:p>
        </p:txBody>
      </p:sp>
      <p:sp>
        <p:nvSpPr>
          <p:cNvPr id="80" name="Ondertitel di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Ondertitel dia</a:t>
            </a:r>
          </a:p>
        </p:txBody>
      </p:sp>
      <p:sp>
        <p:nvSpPr>
          <p:cNvPr id="8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el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Titel agenda</a:t>
            </a:r>
          </a:p>
        </p:txBody>
      </p:sp>
      <p:sp>
        <p:nvSpPr>
          <p:cNvPr id="89" name="Ondertitel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Ondertitel agenda</a:t>
            </a:r>
          </a:p>
        </p:txBody>
      </p:sp>
      <p:sp>
        <p:nvSpPr>
          <p:cNvPr id="90" name="Hoofdtekst - niveau één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Agendaonderwerpen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di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Naam dia</a:t>
            </a:r>
          </a:p>
        </p:txBody>
      </p:sp>
      <p:sp>
        <p:nvSpPr>
          <p:cNvPr id="3" name="Hoofdtekst - niveau één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deeplearning.ai/ai-notes/initialization/" TargetMode="Externa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eur en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Neural Networks teas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teaser</a:t>
            </a:r>
          </a:p>
        </p:txBody>
      </p:sp>
      <p:sp>
        <p:nvSpPr>
          <p:cNvPr id="153" name="Ondertitel presentati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aarom activatie functi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Waarom activatie functie?</a:t>
            </a:r>
          </a:p>
        </p:txBody>
      </p:sp>
      <p:sp>
        <p:nvSpPr>
          <p:cNvPr id="193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Non-linearite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Non-lineariteit</a:t>
            </a:r>
          </a:p>
          <a:p>
            <a:pPr/>
            <a:r>
              <a:t>Hidden layers vallen weg als alles lineair 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Vaak gebruikt in de laatste laag in multi-class classificatie vraagstukken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Vaak gebruikt in de laatste laag in multi-class classificatie vraagstukken.</a:t>
            </a:r>
          </a:p>
          <a:p>
            <a:pPr/>
            <a:r>
              <a:t>Zet output om in probabilities</a:t>
            </a:r>
          </a:p>
        </p:txBody>
      </p:sp>
      <p:sp>
        <p:nvSpPr>
          <p:cNvPr id="198" name="Soft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Softmax</a:t>
            </a:r>
          </a:p>
        </p:txBody>
      </p:sp>
      <p:pic>
        <p:nvPicPr>
          <p:cNvPr id="199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4248" y="3746500"/>
            <a:ext cx="12103101" cy="622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Vaak gebruikt in de laatste laag in binary-class classificatie vraagstukken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Vaak gebruikt in de laatste laag in binary-class classificatie vraagstukken.</a:t>
            </a:r>
          </a:p>
        </p:txBody>
      </p:sp>
      <p:sp>
        <p:nvSpPr>
          <p:cNvPr id="203" name="Sigm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Sigmoid</a:t>
            </a:r>
          </a:p>
        </p:txBody>
      </p:sp>
      <p:pic>
        <p:nvPicPr>
          <p:cNvPr id="204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419" y="2953746"/>
            <a:ext cx="11712760" cy="7808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Vaak gebruikt in hidden lay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Vaak gebruikt in hidden layers</a:t>
            </a:r>
          </a:p>
          <a:p>
            <a:pPr/>
            <a:r>
              <a:t>Is vergelijkbaar met de sigmoid functie maar dan tussen [-1,1]</a:t>
            </a:r>
          </a:p>
          <a:p>
            <a:pPr/>
            <a:r>
              <a:t>Helpt bij het leren door kruising bij 0 in plaats van 0.5</a:t>
            </a:r>
          </a:p>
          <a:p>
            <a:pPr/>
            <a:r>
              <a:t>Bijna altijd beter dan Sigmoid behalve bij Binary-class classification layers</a:t>
            </a:r>
          </a:p>
        </p:txBody>
      </p:sp>
      <p:sp>
        <p:nvSpPr>
          <p:cNvPr id="208" name="Tan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Tanh</a:t>
            </a:r>
          </a:p>
        </p:txBody>
      </p:sp>
      <p:pic>
        <p:nvPicPr>
          <p:cNvPr id="209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2813" y="3156009"/>
            <a:ext cx="11105971" cy="7403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Vaak gebruikt in hidden lay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Vaak gebruikt in hidden layers</a:t>
            </a:r>
          </a:p>
          <a:p>
            <a:pPr/>
            <a:r>
              <a:t>Leert beter dan Tanh &amp; Sigmoid bij hele grote of kleine input</a:t>
            </a:r>
          </a:p>
        </p:txBody>
      </p:sp>
      <p:sp>
        <p:nvSpPr>
          <p:cNvPr id="213" name="ReL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ReLU</a:t>
            </a:r>
          </a:p>
        </p:txBody>
      </p:sp>
      <p:pic>
        <p:nvPicPr>
          <p:cNvPr id="214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8708" y="2195181"/>
            <a:ext cx="12434182" cy="9325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uteur en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Cost func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Cost functions</a:t>
            </a:r>
          </a:p>
        </p:txBody>
      </p:sp>
      <p:sp>
        <p:nvSpPr>
          <p:cNvPr id="218" name="Ondertitel presentati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aarom cost func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Waarom cost functions?</a:t>
            </a:r>
          </a:p>
        </p:txBody>
      </p:sp>
      <p:sp>
        <p:nvSpPr>
          <p:cNvPr id="221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Indicatie van hoe goed (of slecht?) het model het do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Indicatie van hoe goed (of slecht?) het model het doet</a:t>
            </a:r>
          </a:p>
          <a:p>
            <a:pPr/>
            <a:r>
              <a:t>Error, loss en cost</a:t>
            </a:r>
          </a:p>
          <a:p>
            <a:pPr lvl="1"/>
            <a:r>
              <a:t>Error: afstand tussen datapunt en voorspelling</a:t>
            </a:r>
          </a:p>
          <a:p>
            <a:pPr lvl="1"/>
            <a:r>
              <a:t>Loss: hoe erg is die afstand? Squared error loss? Symmetrische loss?</a:t>
            </a:r>
          </a:p>
          <a:p>
            <a:pPr lvl="1"/>
            <a:r>
              <a:t>Cost: Aggregeren over hele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Voorbeelden van Cost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Voorbeelden van Cost Functions</a:t>
            </a:r>
          </a:p>
        </p:txBody>
      </p:sp>
      <p:sp>
        <p:nvSpPr>
          <p:cNvPr id="225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Mean Squared Error: Regression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 Squared Error: Regression problems</a:t>
            </a:r>
          </a:p>
          <a:p>
            <a:pPr/>
            <a:r>
              <a:t>Log loss (cross entropy loss): Classification problems</a:t>
            </a:r>
          </a:p>
        </p:txBody>
      </p:sp>
      <p:grpSp>
        <p:nvGrpSpPr>
          <p:cNvPr id="229" name="Afbeeldingengalerij"/>
          <p:cNvGrpSpPr/>
          <p:nvPr/>
        </p:nvGrpSpPr>
        <p:grpSpPr>
          <a:xfrm>
            <a:off x="13579557" y="6526624"/>
            <a:ext cx="10379938" cy="7713874"/>
            <a:chOff x="0" y="0"/>
            <a:chExt cx="10379936" cy="7713872"/>
          </a:xfrm>
        </p:grpSpPr>
        <p:pic>
          <p:nvPicPr>
            <p:cNvPr id="227" name="cross_entropy.jpeg" descr="cross_entropy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929" r="0" b="1929"/>
            <a:stretch>
              <a:fillRect/>
            </a:stretch>
          </p:blipFill>
          <p:spPr>
            <a:xfrm>
              <a:off x="0" y="0"/>
              <a:ext cx="10379937" cy="7125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Bijschrift"/>
            <p:cNvSpPr/>
            <p:nvPr/>
          </p:nvSpPr>
          <p:spPr>
            <a:xfrm>
              <a:off x="0" y="7201706"/>
              <a:ext cx="10379937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Bijschrift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uteur en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Backpropag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233" name="Ondertitel presentati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eural Net #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 #2</a:t>
            </a:r>
          </a:p>
        </p:txBody>
      </p:sp>
      <p:sp>
        <p:nvSpPr>
          <p:cNvPr id="236" name="Tip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237" name="Sla de input ‘plat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Sla de input ‘plat’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Initialiseer je matrixen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Maak een cost function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Maak een of meerdere activation function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Gebruik numpy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Maak je code zo generiek mogelijk, er komt een andere dataset om op uit te proberen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Extra uitdaging? Backpropagation + Stochastic 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aardevoorspelling Hu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Waardevoorspelling Huis</a:t>
            </a:r>
          </a:p>
        </p:txBody>
      </p:sp>
      <p:sp>
        <p:nvSpPr>
          <p:cNvPr id="156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Prijs &amp; Groott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Prijs &amp; Grootte</a:t>
            </a:r>
          </a:p>
        </p:txBody>
      </p:sp>
      <p:graphicFrame>
        <p:nvGraphicFramePr>
          <p:cNvPr id="158" name="2D-lijndiagram"/>
          <p:cNvGraphicFramePr/>
          <p:nvPr/>
        </p:nvGraphicFramePr>
        <p:xfrm>
          <a:off x="12174727" y="5489640"/>
          <a:ext cx="10714191" cy="726383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aardevoorspelling Hu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Waardevoorspelling Huis</a:t>
            </a:r>
          </a:p>
        </p:txBody>
      </p:sp>
      <p:sp>
        <p:nvSpPr>
          <p:cNvPr id="161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Meerdere inputs: Grootte, Slaapkamers, Locatie, Vermogen van omwonend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Meerdere inputs: Grootte, Slaapkamers, Locatie, Vermogen van omwonenden</a:t>
            </a:r>
          </a:p>
          <a:p>
            <a:pPr/>
            <a:r>
              <a:t>Hidden Layer: Past mijn familie, is alles aan te lopen, school kwaliteit</a:t>
            </a:r>
          </a:p>
          <a:p>
            <a:pPr/>
            <a:r>
              <a:t>Netwerk heeft alleen input nodig en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aardevoorspelling Hu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Waardevoorspelling Huis</a:t>
            </a:r>
          </a:p>
        </p:txBody>
      </p:sp>
      <p:sp>
        <p:nvSpPr>
          <p:cNvPr id="165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Neuraal netwerk met 4 inputs, 3 Hidden units, 1 output un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Neuraal netwerk met 4 inputs, 3 Hidden units, 1 output unit</a:t>
            </a:r>
          </a:p>
          <a:p>
            <a:pPr/>
            <a:r>
              <a:t>Hidden: Input &amp; Output zijn bekend. Wat er in de hidden layer gebeurt staat niet in de dataset</a:t>
            </a:r>
          </a:p>
          <a:p>
            <a:pPr/>
            <a:r>
              <a:t>Fully connected, dense layer</a:t>
            </a:r>
          </a:p>
          <a:p>
            <a:pPr/>
            <a:r>
              <a:t>Supervised setting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isku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Wiskunde</a:t>
            </a:r>
          </a:p>
        </p:txBody>
      </p:sp>
      <p:sp>
        <p:nvSpPr>
          <p:cNvPr id="169" name="Forward propag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Forward propagation</a:t>
            </a:r>
          </a:p>
        </p:txBody>
      </p:sp>
      <p:sp>
        <p:nvSpPr>
          <p:cNvPr id="170" name="Input layer x of a0 = (4,1)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layer x of a0 = (4,1) matrix</a:t>
            </a:r>
          </a:p>
          <a:p>
            <a:pPr/>
            <a:r>
              <a:t>Hidden layer a1 = (3,1) matrix</a:t>
            </a:r>
          </a:p>
          <a:p>
            <a:pPr/>
            <a:r>
              <a:t>Output layer = (1,1) matrix</a:t>
            </a:r>
          </a:p>
          <a:p>
            <a:pPr/>
            <a:r>
              <a:t>Gewichten in Hidden layer zijn (3,4) matrix</a:t>
            </a:r>
          </a:p>
          <a:p>
            <a:pPr/>
            <a:r>
              <a:t>Van z naar a Activation layer (sigmoid)</a:t>
            </a:r>
          </a:p>
          <a:p>
            <a:pPr/>
            <a:r>
              <a:t>Gewichten in Output layer zijn (1,3) Matrix</a:t>
            </a:r>
          </a:p>
          <a:p>
            <a:pPr/>
            <a:r>
              <a:t>Cost function: MSE (mean squared error) (true-pred)^2/len(true)</a:t>
            </a:r>
          </a:p>
        </p:txBody>
      </p:sp>
      <p:sp>
        <p:nvSpPr>
          <p:cNvPr id="171" name="Z1 = W1*a0…"/>
          <p:cNvSpPr txBox="1"/>
          <p:nvPr/>
        </p:nvSpPr>
        <p:spPr>
          <a:xfrm>
            <a:off x="15736512" y="3610400"/>
            <a:ext cx="5312173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Z1 = W1*a0</a:t>
            </a:r>
          </a:p>
          <a:p>
            <a:pPr/>
            <a:r>
              <a:t>A1 = sigmoid(z1)</a:t>
            </a:r>
          </a:p>
          <a:p>
            <a:pPr/>
            <a:r>
              <a:t>Z2 = W2*a1</a:t>
            </a:r>
          </a:p>
          <a:p>
            <a:pPr/>
            <a:r>
              <a:t>A2 = sigmoid(z2)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Neural N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Nets</a:t>
            </a:r>
          </a:p>
        </p:txBody>
      </p:sp>
      <p:sp>
        <p:nvSpPr>
          <p:cNvPr id="174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Initialiseer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Initialiseer parameters</a:t>
            </a:r>
          </a:p>
          <a:p>
            <a:pPr/>
            <a:r>
              <a:t>Matrix vermenigvuldiging: Forward propagation</a:t>
            </a:r>
          </a:p>
          <a:p>
            <a:pPr/>
            <a:r>
              <a:t>Activation functions</a:t>
            </a:r>
          </a:p>
          <a:p>
            <a:pPr/>
            <a:r>
              <a:t>Cost functions</a:t>
            </a:r>
          </a:p>
          <a:p>
            <a:pPr/>
            <a:r>
              <a:t>Backpropagation &amp; update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eur en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Initialize Paramet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Parameters</a:t>
            </a:r>
          </a:p>
        </p:txBody>
      </p:sp>
      <p:sp>
        <p:nvSpPr>
          <p:cNvPr id="179" name="Ondertitel presentati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itialize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parameters</a:t>
            </a:r>
          </a:p>
        </p:txBody>
      </p:sp>
      <p:sp>
        <p:nvSpPr>
          <p:cNvPr id="182" name="Ondertitel di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Waaro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Waarom?</a:t>
            </a:r>
          </a:p>
          <a:p>
            <a:pPr/>
            <a:r>
              <a:t>Voor nu:</a:t>
            </a:r>
          </a:p>
          <a:p>
            <a:pPr lvl="1"/>
            <a:r>
              <a:t>Kleine random getallen</a:t>
            </a:r>
          </a:p>
          <a:p>
            <a:pPr lvl="2"/>
            <a:r>
              <a:t>Bijvoorbeeld tussen -1,1</a:t>
            </a:r>
          </a:p>
          <a:p>
            <a:pPr lvl="1"/>
            <a:r>
              <a:t>Gaussian distribution</a:t>
            </a:r>
          </a:p>
          <a:p>
            <a:pPr lvl="1"/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https://www.deeplearning.ai/ai-notes/initialization/</a:t>
            </a:r>
          </a:p>
        </p:txBody>
      </p:sp>
      <p:grpSp>
        <p:nvGrpSpPr>
          <p:cNvPr id="186" name="Afbeeldingengalerij"/>
          <p:cNvGrpSpPr/>
          <p:nvPr/>
        </p:nvGrpSpPr>
        <p:grpSpPr>
          <a:xfrm>
            <a:off x="11696125" y="4945292"/>
            <a:ext cx="10509807" cy="7450802"/>
            <a:chOff x="0" y="0"/>
            <a:chExt cx="10509805" cy="7450801"/>
          </a:xfrm>
        </p:grpSpPr>
        <p:pic>
          <p:nvPicPr>
            <p:cNvPr id="184" name="standard-normal-distribution-1024x633.png" descr="standard-normal-distribution-1024x63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64" t="0" r="2664" b="0"/>
            <a:stretch>
              <a:fillRect/>
            </a:stretch>
          </p:blipFill>
          <p:spPr>
            <a:xfrm>
              <a:off x="0" y="0"/>
              <a:ext cx="10509806" cy="686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Bijschrift"/>
            <p:cNvSpPr/>
            <p:nvPr/>
          </p:nvSpPr>
          <p:spPr>
            <a:xfrm>
              <a:off x="0" y="6938635"/>
              <a:ext cx="10509806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Bijschrift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eur en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Activation func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 functions</a:t>
            </a:r>
          </a:p>
        </p:txBody>
      </p:sp>
      <p:sp>
        <p:nvSpPr>
          <p:cNvPr id="190" name="Ondertitel presentati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9" ma:contentTypeDescription="Create a new document." ma:contentTypeScope="" ma:versionID="9cf168907ee39464841315fb1faedb56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7f1ac50f6daedbebd859fc2fc942a129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3924CC-C019-4020-8B14-36468D10AF37}"/>
</file>

<file path=customXml/itemProps2.xml><?xml version="1.0" encoding="utf-8"?>
<ds:datastoreItem xmlns:ds="http://schemas.openxmlformats.org/officeDocument/2006/customXml" ds:itemID="{D4B75DDF-AEE8-49F1-BEF7-80E08F20EFA8}"/>
</file>

<file path=customXml/itemProps3.xml><?xml version="1.0" encoding="utf-8"?>
<ds:datastoreItem xmlns:ds="http://schemas.openxmlformats.org/officeDocument/2006/customXml" ds:itemID="{860A9A63-FFD3-46AF-B885-732D2546323A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