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60" r:id="rId6"/>
    <p:sldId id="266" r:id="rId7"/>
    <p:sldId id="261" r:id="rId8"/>
    <p:sldId id="262" r:id="rId9"/>
    <p:sldId id="264" r:id="rId10"/>
    <p:sldId id="258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9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 van den Hooff" userId="8d3e2dca-c4b1-475e-893d-a7935eb50cff" providerId="ADAL" clId="{57E58318-4D53-3142-9962-CE3D335C36A1}"/>
    <pc:docChg chg="modSld">
      <pc:chgData name="Ruud van den Hooff" userId="8d3e2dca-c4b1-475e-893d-a7935eb50cff" providerId="ADAL" clId="{57E58318-4D53-3142-9962-CE3D335C36A1}" dt="2022-09-07T14:14:49.306" v="110" actId="1036"/>
      <pc:docMkLst>
        <pc:docMk/>
      </pc:docMkLst>
      <pc:sldChg chg="modSp mod">
        <pc:chgData name="Ruud van den Hooff" userId="8d3e2dca-c4b1-475e-893d-a7935eb50cff" providerId="ADAL" clId="{57E58318-4D53-3142-9962-CE3D335C36A1}" dt="2022-08-31T14:33:03.118" v="1" actId="20577"/>
        <pc:sldMkLst>
          <pc:docMk/>
          <pc:sldMk cId="1439696100" sldId="257"/>
        </pc:sldMkLst>
        <pc:spChg chg="mod">
          <ac:chgData name="Ruud van den Hooff" userId="8d3e2dca-c4b1-475e-893d-a7935eb50cff" providerId="ADAL" clId="{57E58318-4D53-3142-9962-CE3D335C36A1}" dt="2022-08-31T14:33:03.118" v="1" actId="20577"/>
          <ac:spMkLst>
            <pc:docMk/>
            <pc:sldMk cId="1439696100" sldId="257"/>
            <ac:spMk id="4" creationId="{9B01AAAF-BE1B-68F9-A9F2-47BF6105635C}"/>
          </ac:spMkLst>
        </pc:spChg>
      </pc:sldChg>
      <pc:sldChg chg="modSp mod">
        <pc:chgData name="Ruud van den Hooff" userId="8d3e2dca-c4b1-475e-893d-a7935eb50cff" providerId="ADAL" clId="{57E58318-4D53-3142-9962-CE3D335C36A1}" dt="2022-09-05T08:46:35.434" v="14" actId="20577"/>
        <pc:sldMkLst>
          <pc:docMk/>
          <pc:sldMk cId="60626139" sldId="264"/>
        </pc:sldMkLst>
        <pc:spChg chg="mod">
          <ac:chgData name="Ruud van den Hooff" userId="8d3e2dca-c4b1-475e-893d-a7935eb50cff" providerId="ADAL" clId="{57E58318-4D53-3142-9962-CE3D335C36A1}" dt="2022-09-05T08:46:35.434" v="14" actId="20577"/>
          <ac:spMkLst>
            <pc:docMk/>
            <pc:sldMk cId="60626139" sldId="264"/>
            <ac:spMk id="5" creationId="{2D6AE5D8-ED0B-6F23-263D-C6C10FE1F7FC}"/>
          </ac:spMkLst>
        </pc:spChg>
      </pc:sldChg>
      <pc:sldChg chg="modSp mod">
        <pc:chgData name="Ruud van den Hooff" userId="8d3e2dca-c4b1-475e-893d-a7935eb50cff" providerId="ADAL" clId="{57E58318-4D53-3142-9962-CE3D335C36A1}" dt="2022-09-07T14:14:49.306" v="110" actId="1036"/>
        <pc:sldMkLst>
          <pc:docMk/>
          <pc:sldMk cId="3631100690" sldId="266"/>
        </pc:sldMkLst>
        <pc:spChg chg="mod">
          <ac:chgData name="Ruud van den Hooff" userId="8d3e2dca-c4b1-475e-893d-a7935eb50cff" providerId="ADAL" clId="{57E58318-4D53-3142-9962-CE3D335C36A1}" dt="2022-09-07T14:14:49.306" v="110" actId="1036"/>
          <ac:spMkLst>
            <pc:docMk/>
            <pc:sldMk cId="3631100690" sldId="266"/>
            <ac:spMk id="4" creationId="{CD315879-84A8-09BE-E4A9-741044FFE10B}"/>
          </ac:spMkLst>
        </pc:spChg>
      </pc:sldChg>
      <pc:sldChg chg="modSp mod">
        <pc:chgData name="Ruud van den Hooff" userId="8d3e2dca-c4b1-475e-893d-a7935eb50cff" providerId="ADAL" clId="{57E58318-4D53-3142-9962-CE3D335C36A1}" dt="2022-09-07T12:50:47.149" v="30" actId="20577"/>
        <pc:sldMkLst>
          <pc:docMk/>
          <pc:sldMk cId="939949347" sldId="267"/>
        </pc:sldMkLst>
        <pc:spChg chg="mod">
          <ac:chgData name="Ruud van den Hooff" userId="8d3e2dca-c4b1-475e-893d-a7935eb50cff" providerId="ADAL" clId="{57E58318-4D53-3142-9962-CE3D335C36A1}" dt="2022-09-07T12:50:47.149" v="30" actId="20577"/>
          <ac:spMkLst>
            <pc:docMk/>
            <pc:sldMk cId="939949347" sldId="267"/>
            <ac:spMk id="4" creationId="{3008CC8A-0C5F-EC85-E97A-F3C96433DC1F}"/>
          </ac:spMkLst>
        </pc:spChg>
      </pc:sldChg>
      <pc:sldChg chg="modNotesTx">
        <pc:chgData name="Ruud van den Hooff" userId="8d3e2dca-c4b1-475e-893d-a7935eb50cff" providerId="ADAL" clId="{57E58318-4D53-3142-9962-CE3D335C36A1}" dt="2022-09-07T12:51:26.020" v="34" actId="20577"/>
        <pc:sldMkLst>
          <pc:docMk/>
          <pc:sldMk cId="3170523571" sldId="269"/>
        </pc:sldMkLst>
      </pc:sldChg>
      <pc:sldChg chg="modSp mod">
        <pc:chgData name="Ruud van den Hooff" userId="8d3e2dca-c4b1-475e-893d-a7935eb50cff" providerId="ADAL" clId="{57E58318-4D53-3142-9962-CE3D335C36A1}" dt="2022-08-31T14:34:05.182" v="5" actId="20577"/>
        <pc:sldMkLst>
          <pc:docMk/>
          <pc:sldMk cId="3652861036" sldId="272"/>
        </pc:sldMkLst>
        <pc:spChg chg="mod">
          <ac:chgData name="Ruud van den Hooff" userId="8d3e2dca-c4b1-475e-893d-a7935eb50cff" providerId="ADAL" clId="{57E58318-4D53-3142-9962-CE3D335C36A1}" dt="2022-08-31T14:34:05.182" v="5" actId="20577"/>
          <ac:spMkLst>
            <pc:docMk/>
            <pc:sldMk cId="3652861036" sldId="272"/>
            <ac:spMk id="5" creationId="{9987DFDD-BE6F-5CFF-C699-D17FA25A5E69}"/>
          </ac:spMkLst>
        </pc:spChg>
      </pc:sldChg>
      <pc:sldChg chg="modSp mod">
        <pc:chgData name="Ruud van den Hooff" userId="8d3e2dca-c4b1-475e-893d-a7935eb50cff" providerId="ADAL" clId="{57E58318-4D53-3142-9962-CE3D335C36A1}" dt="2022-09-07T14:14:34.708" v="97" actId="1036"/>
        <pc:sldMkLst>
          <pc:docMk/>
          <pc:sldMk cId="3389089870" sldId="273"/>
        </pc:sldMkLst>
        <pc:spChg chg="mod">
          <ac:chgData name="Ruud van den Hooff" userId="8d3e2dca-c4b1-475e-893d-a7935eb50cff" providerId="ADAL" clId="{57E58318-4D53-3142-9962-CE3D335C36A1}" dt="2022-09-07T14:14:34.708" v="97" actId="1036"/>
          <ac:spMkLst>
            <pc:docMk/>
            <pc:sldMk cId="3389089870" sldId="273"/>
            <ac:spMk id="4" creationId="{CD315879-84A8-09BE-E4A9-741044FFE10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versnelling [m/s²]</c:v>
          </c:tx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2</c:v>
              </c:pt>
              <c:pt idx="1">
                <c:v>2</c:v>
              </c:pt>
              <c:pt idx="2">
                <c:v>2</c:v>
              </c:pt>
              <c:pt idx="3">
                <c:v>2</c:v>
              </c:pt>
              <c:pt idx="4">
                <c:v>2</c:v>
              </c:pt>
              <c:pt idx="5">
                <c:v>2</c:v>
              </c:pt>
              <c:pt idx="6">
                <c:v>2</c:v>
              </c:pt>
              <c:pt idx="7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806C-EA45-BB4E-5E92B5CFDE75}"/>
            </c:ext>
          </c:extLst>
        </c:ser>
        <c:ser>
          <c:idx val="1"/>
          <c:order val="1"/>
          <c:tx>
            <c:v>snelheid [m/s]</c:v>
          </c:tx>
          <c:spPr>
            <a:ln w="28800">
              <a:solidFill>
                <a:srgbClr val="FF420E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0</c:v>
              </c:pt>
              <c:pt idx="1">
                <c:v>2</c:v>
              </c:pt>
              <c:pt idx="2">
                <c:v>4</c:v>
              </c:pt>
              <c:pt idx="3">
                <c:v>6</c:v>
              </c:pt>
              <c:pt idx="4">
                <c:v>8</c:v>
              </c:pt>
              <c:pt idx="5">
                <c:v>10</c:v>
              </c:pt>
              <c:pt idx="6">
                <c:v>12</c:v>
              </c:pt>
              <c:pt idx="7">
                <c:v>14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806C-EA45-BB4E-5E92B5CFDE75}"/>
            </c:ext>
          </c:extLst>
        </c:ser>
        <c:ser>
          <c:idx val="2"/>
          <c:order val="2"/>
          <c:tx>
            <c:v>plaats [m]</c:v>
          </c:tx>
          <c:spPr>
            <a:ln w="28800">
              <a:solidFill>
                <a:srgbClr val="FFD320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0</c:v>
              </c:pt>
              <c:pt idx="1">
                <c:v>2</c:v>
              </c:pt>
              <c:pt idx="2">
                <c:v>6</c:v>
              </c:pt>
              <c:pt idx="3">
                <c:v>12</c:v>
              </c:pt>
              <c:pt idx="4">
                <c:v>20</c:v>
              </c:pt>
              <c:pt idx="5">
                <c:v>30</c:v>
              </c:pt>
              <c:pt idx="6">
                <c:v>42</c:v>
              </c:pt>
              <c:pt idx="7">
                <c:v>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806C-EA45-BB4E-5E92B5CFD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270159"/>
        <c:axId val="1852268511"/>
      </c:lineChart>
      <c:valAx>
        <c:axId val="185226851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1852270159"/>
        <c:crossesAt val="0"/>
        <c:crossBetween val="between"/>
      </c:valAx>
      <c:catAx>
        <c:axId val="185227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1852268511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8EF5-07DD-1746-BA92-B423B02EAD13}" type="datetimeFigureOut">
              <a:t>05/09/2022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A2FB-3D2A-3B43-A032-4F85F25BB4E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CONTEXT: realtime simulatie komt terug in het project als we een zelfrijdende auto gaan trainen.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052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welke objecten kunnen we onderscheiden?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638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HERHALING: class diagram</a:t>
            </a:r>
          </a:p>
          <a:p>
            <a:endParaRPr lang="en-NL"/>
          </a:p>
          <a:p>
            <a:r>
              <a:rPr lang="en-NL"/>
              <a:t>World:</a:t>
            </a:r>
          </a:p>
          <a:p>
            <a:r>
              <a:rPr lang="en-NL"/>
              <a:t>- heeft een bang() methode om te starten</a:t>
            </a:r>
          </a:p>
          <a:p>
            <a:r>
              <a:rPr lang="en-NL"/>
              <a:t>- heeft een tick() methode om de tijd te laten tikken</a:t>
            </a:r>
          </a:p>
          <a:p>
            <a:endParaRPr lang="en-NL"/>
          </a:p>
          <a:p>
            <a:r>
              <a:rPr lang="en-NL"/>
              <a:t>Car:</a:t>
            </a:r>
          </a:p>
          <a:p>
            <a:r>
              <a:rPr lang="en-NL"/>
              <a:t>- heeft een massa, kracht, maximum snelheid en naam</a:t>
            </a:r>
          </a:p>
          <a:p>
            <a:r>
              <a:rPr lang="en-NL"/>
              <a:t>- heeft een step(dt) methode om te bewegen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607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welke objecten kunnen we onderscheiden?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92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HERHALING: class diagram</a:t>
            </a:r>
          </a:p>
          <a:p>
            <a:endParaRPr lang="en-NL"/>
          </a:p>
          <a:p>
            <a:r>
              <a:rPr lang="en-NL"/>
              <a:t>World:</a:t>
            </a:r>
          </a:p>
          <a:p>
            <a:r>
              <a:rPr lang="en-NL"/>
              <a:t>- heeft een track met cars</a:t>
            </a:r>
          </a:p>
          <a:p>
            <a:endParaRPr lang="en-NL"/>
          </a:p>
          <a:p>
            <a:r>
              <a:rPr lang="en-NL"/>
              <a:t>Track: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- heeft een set met cars</a:t>
            </a:r>
          </a:p>
          <a:p>
            <a:r>
              <a:rPr lang="en-NL"/>
              <a:t>- heeft een bepaalde lengte</a:t>
            </a:r>
          </a:p>
          <a:p>
            <a:r>
              <a:rPr lang="en-NL"/>
              <a:t>- heeft een checkDistance() en een checkSpeed() methode om de auto's te vergelijken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1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wie wint?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9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In de ochtend bouwen we samen een F1-car vergelijker, in de middag bouwen jullie zelf een raketlanceer simulatie.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73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77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Stap voor stap uitleggen, beginnend bij constante versnelling.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84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enig idee hoe we dit zouden moeten doen?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5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NOTE: t_new = t_old + dt kan geschreven worden als t = t + 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229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NOTE: v_new = v_old + dv kan geschreven worden als v = v + dv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45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NOTE: x_new = x_old + dx kan geschreven worden als x = x +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727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FEB-FB03-7D53-A9F5-3DE75117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DB48-50B4-7171-D836-1C43CE0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C78D-1FBC-354F-2757-C40398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2BC0-C054-828B-0E90-86158C9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C207-633A-938D-CB85-6C432CA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519-4762-3416-20CD-D18EBF1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5EBE-F069-0307-213D-5072441B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9EE-10CD-A4CD-8B0A-1E50247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537B-F42E-AACA-D9A1-8665AB5F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F7F-6C87-A005-9CC6-E801C20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6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F8EE-1F31-5EF2-EC00-58F086B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6ACB-1C57-9CE0-0C08-764583BA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13E9-1FBB-838E-A411-D0572F1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EB8-FF81-0F42-6F75-A74D94E1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49-6EC5-6142-23C0-C5B7592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3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2A6-7A47-5141-83AF-C82B084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B6A2-B7DB-8697-D308-8D2C76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8CE9-AF4A-AA6C-F41C-9FA3D40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0BE8-3E71-E37D-01B5-7C6C4B5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2999-6B1E-B593-F68C-0644DDB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43C-B881-9204-7D04-67DB5B49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38A3-F631-55A2-805B-FE6443F8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B301-3EC7-9823-781E-D312B1D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72CA-19BE-D3FA-2DD7-B7400A2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2A4D-454E-4734-A5BA-EDA869B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A86-73D1-D04F-72F3-8634F35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BC8-B228-7DC7-73DC-A84BB714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B606-D8EA-FEF0-985A-733B65D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49B7-E6B3-B749-F27C-051B1BC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D8D0-E6B7-FCE8-BBA8-C5B879F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E261-A3EB-F3F5-CA52-ACEB833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0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EC0-3009-50E1-D9E4-94D3FB2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9580-07D7-2CCF-C467-847E6FE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702-8BDB-87EA-8482-71C10CBC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65B4-631A-0740-C2B8-B4D5D2AB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EEE8-4D50-9239-FADF-2145527F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AB77B-C586-E027-354D-2B01E63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CD46-D16C-59A7-7AF8-6FB823D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7B4B-5160-6651-5C2E-BFF0C30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3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563-97D1-FCBA-F441-A3931BA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2F1B-4EFB-CC35-8CDD-2D958A8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EFF6-04C0-C503-3931-6D7E46E3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0460-D8B6-811F-0065-2BF7B82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9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1957-5D72-12AA-4421-5C87D40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F61B-CDBA-420F-A331-0EEB87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0D96-5303-B68E-4BCA-9AE90132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7D77-A087-EF08-9B79-41FBD89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F7C-DD2A-8821-39D8-F362DA50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9767-9B18-6F55-2BBB-E5E8FAB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5AEA-66EE-ACEE-F4D5-8FEED4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D1CC-2896-FCD3-5FE0-13ADAE64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17FD-380E-98D4-7DE6-C0E6E651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B89-04E4-9682-6E79-D01FC61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40CBF-50D3-1DD1-BA85-BD7B75E7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1F5-A9BC-0D4F-F732-83A34DAD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34C-55A1-40F7-E05A-C398EDB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73D-6778-3F41-03EA-750081F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F65E-9FC5-027B-7D33-F53AA7F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6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BE65-B7A6-65DA-EC3B-8D44035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8AB-DCF3-5B7E-2C76-99AE0D52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670-59C1-F7CD-B0B6-D3745FED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6DB-968B-124A-A8D0-EBA98D05C39C}" type="datetimeFigureOut"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EC4-7AFA-56F2-28CB-E15DCFAA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F4A7-115E-E3DE-3374-7F5CFB3D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mY-fSnKTLqw?feature=oembed" TargetMode="External"/><Relationship Id="rId1" Type="http://schemas.openxmlformats.org/officeDocument/2006/relationships/video" Target="https://www.youtube.com/embed/a-lfocbxnn4?feature=oembed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Integreren en differentiëren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1F05-AA0A-4DFC-4C2C-D15AC992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via numerieke simulaties</a:t>
            </a:r>
          </a:p>
        </p:txBody>
      </p:sp>
    </p:spTree>
    <p:extLst>
      <p:ext uri="{BB962C8B-B14F-4D97-AF65-F5344CB8AC3E}">
        <p14:creationId xmlns:p14="http://schemas.microsoft.com/office/powerpoint/2010/main" val="282275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Vertalen naar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87DFDD-BE6F-5CFF-C699-D17FA25A5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A748F-0015-58F5-144C-1CE560E79EF3}"/>
              </a:ext>
            </a:extLst>
          </p:cNvPr>
          <p:cNvSpPr/>
          <p:nvPr/>
        </p:nvSpPr>
        <p:spPr>
          <a:xfrm>
            <a:off x="5198476" y="1158209"/>
            <a:ext cx="1795048" cy="5847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NL" sz="3200"/>
              <a:t>World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D6069-B129-2725-6729-CCB8A8F164B3}"/>
              </a:ext>
            </a:extLst>
          </p:cNvPr>
          <p:cNvSpPr/>
          <p:nvPr/>
        </p:nvSpPr>
        <p:spPr>
          <a:xfrm>
            <a:off x="5198476" y="4547175"/>
            <a:ext cx="1795048" cy="5847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NL" sz="3200"/>
              <a:t>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BA8473-8121-8E8B-9B99-45AF491567D1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6096000" y="1742984"/>
            <a:ext cx="0" cy="280419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2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Vertalen naar race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87DFDD-BE6F-5CFF-C699-D17FA25A5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955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A748F-0015-58F5-144C-1CE560E79EF3}"/>
              </a:ext>
            </a:extLst>
          </p:cNvPr>
          <p:cNvSpPr/>
          <p:nvPr/>
        </p:nvSpPr>
        <p:spPr>
          <a:xfrm>
            <a:off x="5198476" y="1158209"/>
            <a:ext cx="1795048" cy="5847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NL" sz="3200"/>
              <a:t>World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376772-E9DB-B895-B1D4-DFC7C310D436}"/>
              </a:ext>
            </a:extLst>
          </p:cNvPr>
          <p:cNvSpPr/>
          <p:nvPr/>
        </p:nvSpPr>
        <p:spPr>
          <a:xfrm>
            <a:off x="5198476" y="2852692"/>
            <a:ext cx="1795048" cy="5847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NL" sz="3200"/>
              <a:t>Track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E48C3-C974-120E-EADD-61128EC0C6D4}"/>
              </a:ext>
            </a:extLst>
          </p:cNvPr>
          <p:cNvSpPr/>
          <p:nvPr/>
        </p:nvSpPr>
        <p:spPr>
          <a:xfrm>
            <a:off x="3403428" y="4547175"/>
            <a:ext cx="1795048" cy="5847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NL" sz="3200"/>
              <a:t>BMW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D6069-B129-2725-6729-CCB8A8F164B3}"/>
              </a:ext>
            </a:extLst>
          </p:cNvPr>
          <p:cNvSpPr/>
          <p:nvPr/>
        </p:nvSpPr>
        <p:spPr>
          <a:xfrm>
            <a:off x="6993524" y="4547175"/>
            <a:ext cx="1795048" cy="5847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NL" sz="3200"/>
              <a:t>Tesla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EBBA4-B3A7-A350-311A-92361710FC7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1742984"/>
            <a:ext cx="0" cy="1263985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F37009-82C1-53A5-A0DA-AF276E639C68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300952" y="3437467"/>
            <a:ext cx="1795048" cy="110970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8ABB4A-EA00-9472-433E-B81AF4DA75FE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3437467"/>
            <a:ext cx="1795048" cy="110970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0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2"/>
            <a:ext cx="9144000" cy="1030532"/>
          </a:xfrm>
        </p:spPr>
        <p:txBody>
          <a:bodyPr/>
          <a:lstStyle/>
          <a:p>
            <a:r>
              <a:rPr lang="en-NL"/>
              <a:t>Welke auto...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87DFDD-BE6F-5CFF-C699-D17FA25A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2808"/>
            <a:ext cx="9144000" cy="2387599"/>
          </a:xfrm>
        </p:spPr>
        <p:txBody>
          <a:bodyPr>
            <a:normAutofit/>
          </a:bodyPr>
          <a:lstStyle/>
          <a:p>
            <a:endParaRPr lang="en-NL" sz="2800">
              <a:latin typeface="+mj-lt"/>
            </a:endParaRPr>
          </a:p>
          <a:p>
            <a:r>
              <a:rPr lang="en-NL" sz="2800">
                <a:latin typeface="+mj-lt"/>
              </a:rPr>
              <a:t>- is het snelst over een afstand van 100 meter?</a:t>
            </a:r>
          </a:p>
          <a:p>
            <a:endParaRPr lang="en-NL" sz="2800">
              <a:latin typeface="+mj-lt"/>
            </a:endParaRPr>
          </a:p>
          <a:p>
            <a:r>
              <a:rPr lang="en-NL" sz="2800">
                <a:latin typeface="+mj-lt"/>
              </a:rPr>
              <a:t>- heeft als eerste een snelheid 100 km/uur bereikt?</a:t>
            </a:r>
          </a:p>
        </p:txBody>
      </p:sp>
    </p:spTree>
    <p:extLst>
      <p:ext uri="{BB962C8B-B14F-4D97-AF65-F5344CB8AC3E}">
        <p14:creationId xmlns:p14="http://schemas.microsoft.com/office/powerpoint/2010/main" val="365286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8C04-E8FB-47FB-CEF7-E1B81BD0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Recap: we kunnen...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315879-84A8-09BE-E4A9-741044FFE10B}"/>
              </a:ext>
            </a:extLst>
          </p:cNvPr>
          <p:cNvSpPr txBox="1">
            <a:spLocks/>
          </p:cNvSpPr>
          <p:nvPr/>
        </p:nvSpPr>
        <p:spPr>
          <a:xfrm>
            <a:off x="2332382" y="1984214"/>
            <a:ext cx="9021417" cy="3499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2800"/>
              <a:t>- </a:t>
            </a:r>
            <a:r>
              <a:rPr lang="en-NL" sz="2800"/>
              <a:t>Numeriek integreren</a:t>
            </a:r>
          </a:p>
          <a:p>
            <a:pPr lvl="0"/>
            <a:endParaRPr lang="en-US" sz="2800"/>
          </a:p>
          <a:p>
            <a:r>
              <a:rPr lang="en-US" sz="2800"/>
              <a:t>- </a:t>
            </a:r>
            <a:r>
              <a:rPr lang="en-NL" sz="2800"/>
              <a:t>Nummeriek differentiëren</a:t>
            </a:r>
          </a:p>
          <a:p>
            <a:pPr lvl="0"/>
            <a:endParaRPr lang="nl-NL" sz="2800"/>
          </a:p>
          <a:p>
            <a:pPr lvl="0"/>
            <a:r>
              <a:rPr lang="nl-NL" sz="2800"/>
              <a:t>- Numeriek simuleren</a:t>
            </a:r>
          </a:p>
          <a:p>
            <a:pPr lvl="0"/>
            <a:endParaRPr lang="nl-NL" sz="2800"/>
          </a:p>
          <a:p>
            <a:r>
              <a:rPr lang="nl-NL" sz="2800"/>
              <a:t>- Analyseren met MatplotLib en Pandas</a:t>
            </a:r>
            <a:endParaRPr lang="en-NL" sz="2800"/>
          </a:p>
        </p:txBody>
      </p:sp>
    </p:spTree>
    <p:extLst>
      <p:ext uri="{BB962C8B-B14F-4D97-AF65-F5344CB8AC3E}">
        <p14:creationId xmlns:p14="http://schemas.microsoft.com/office/powerpoint/2010/main" val="33890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Voor vandaag</a:t>
            </a:r>
          </a:p>
        </p:txBody>
      </p:sp>
      <p:pic>
        <p:nvPicPr>
          <p:cNvPr id="3" name="Online Media 1" descr="Formula 1 Speed Compared to Other Race Cars">
            <a:hlinkClick r:id="" action="ppaction://media"/>
            <a:extLst>
              <a:ext uri="{FF2B5EF4-FFF2-40B4-BE49-F238E27FC236}">
                <a16:creationId xmlns:a16="http://schemas.microsoft.com/office/drawing/2014/main" id="{1CC5B374-4B29-F2F1-7B65-AD07E26D8E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2391236"/>
            <a:ext cx="5256287" cy="2969802"/>
          </a:xfrm>
          <a:prstGeom prst="rect">
            <a:avLst/>
          </a:prstGeom>
        </p:spPr>
      </p:pic>
      <p:pic>
        <p:nvPicPr>
          <p:cNvPr id="4" name="Online Media 3" descr="Falcon Heavy #2 (SpaceX) Launch &amp; Landing">
            <a:hlinkClick r:id="" action="ppaction://media"/>
            <a:extLst>
              <a:ext uri="{FF2B5EF4-FFF2-40B4-BE49-F238E27FC236}">
                <a16:creationId xmlns:a16="http://schemas.microsoft.com/office/drawing/2014/main" id="{B00E8CCD-48F6-0974-BF74-5508290EB22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7394064" y="2391236"/>
            <a:ext cx="3959736" cy="29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8C04-E8FB-47FB-CEF7-E1B81BD0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Lesdoelen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315879-84A8-09BE-E4A9-741044FFE10B}"/>
              </a:ext>
            </a:extLst>
          </p:cNvPr>
          <p:cNvSpPr txBox="1">
            <a:spLocks/>
          </p:cNvSpPr>
          <p:nvPr/>
        </p:nvSpPr>
        <p:spPr>
          <a:xfrm>
            <a:off x="2146852" y="2090231"/>
            <a:ext cx="9206948" cy="3499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2800"/>
              <a:t>- </a:t>
            </a:r>
            <a:r>
              <a:rPr lang="en-NL" sz="2800"/>
              <a:t>Numeriek integreren</a:t>
            </a:r>
          </a:p>
          <a:p>
            <a:pPr lvl="0"/>
            <a:endParaRPr lang="en-US" sz="2800"/>
          </a:p>
          <a:p>
            <a:r>
              <a:rPr lang="en-US" sz="2800"/>
              <a:t>- </a:t>
            </a:r>
            <a:r>
              <a:rPr lang="en-NL" sz="2800"/>
              <a:t>Nummeriek differentiëren</a:t>
            </a:r>
          </a:p>
          <a:p>
            <a:pPr lvl="0"/>
            <a:endParaRPr lang="nl-NL" sz="2800"/>
          </a:p>
          <a:p>
            <a:pPr lvl="0"/>
            <a:r>
              <a:rPr lang="nl-NL" sz="2800"/>
              <a:t>- Numeriek simuleren</a:t>
            </a:r>
          </a:p>
          <a:p>
            <a:pPr lvl="0"/>
            <a:endParaRPr lang="nl-NL" sz="2800"/>
          </a:p>
          <a:p>
            <a:pPr lvl="0"/>
            <a:r>
              <a:rPr lang="nl-NL" sz="2800"/>
              <a:t>- Analyseren met MatplotLib en Pandas</a:t>
            </a:r>
            <a:endParaRPr lang="en-NL" sz="2800"/>
          </a:p>
        </p:txBody>
      </p:sp>
    </p:spTree>
    <p:extLst>
      <p:ext uri="{BB962C8B-B14F-4D97-AF65-F5344CB8AC3E}">
        <p14:creationId xmlns:p14="http://schemas.microsoft.com/office/powerpoint/2010/main" val="36311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Optrekkende auto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935958-1FEB-0E40-DD19-4BCF8CABD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75817"/>
              </p:ext>
            </p:extLst>
          </p:nvPr>
        </p:nvGraphicFramePr>
        <p:xfrm>
          <a:off x="838200" y="1549400"/>
          <a:ext cx="4762440" cy="433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5498E-22A9-493A-61DC-69D7E8DCB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51247"/>
              </p:ext>
            </p:extLst>
          </p:nvPr>
        </p:nvGraphicFramePr>
        <p:xfrm>
          <a:off x="6893040" y="2132900"/>
          <a:ext cx="4460760" cy="3169920"/>
        </p:xfrm>
        <a:graphic>
          <a:graphicData uri="http://schemas.openxmlformats.org/drawingml/2006/table">
            <a:tbl>
              <a:tblPr firstRow="1" bandRow="1"/>
              <a:tblGrid>
                <a:gridCol w="1016280">
                  <a:extLst>
                    <a:ext uri="{9D8B030D-6E8A-4147-A177-3AD203B41FA5}">
                      <a16:colId xmlns:a16="http://schemas.microsoft.com/office/drawing/2014/main" val="773639720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940253017"/>
                    </a:ext>
                  </a:extLst>
                </a:gridCol>
                <a:gridCol w="1330200">
                  <a:extLst>
                    <a:ext uri="{9D8B030D-6E8A-4147-A177-3AD203B41FA5}">
                      <a16:colId xmlns:a16="http://schemas.microsoft.com/office/drawing/2014/main" val="1820383031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356118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tijd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versnelling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[m/s²]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snelheid</a:t>
                      </a:r>
                    </a:p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positie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97428"/>
                  </a:ext>
                </a:extLst>
              </a:tr>
              <a:tr h="33192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3782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0+2=2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819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2+4=6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0536"/>
                  </a:ext>
                </a:extLst>
              </a:tr>
              <a:tr h="3009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4+2=6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3800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3+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12+8=20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0411"/>
                  </a:ext>
                </a:extLst>
              </a:tr>
              <a:tr h="26964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8+2=10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20+10=30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76649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5+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10+2=12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40+12=42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35999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12+2=14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42+14=56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9711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28F30-850E-79A7-EA67-89B5BC85921F}"/>
              </a:ext>
            </a:extLst>
          </p:cNvPr>
          <p:cNvCxnSpPr>
            <a:cxnSpLocks/>
          </p:cNvCxnSpPr>
          <p:nvPr/>
        </p:nvCxnSpPr>
        <p:spPr>
          <a:xfrm>
            <a:off x="6893040" y="1848128"/>
            <a:ext cx="446076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9AB233-CDB0-5FDC-DB4A-00BA5EE60B00}"/>
              </a:ext>
            </a:extLst>
          </p:cNvPr>
          <p:cNvCxnSpPr>
            <a:cxnSpLocks/>
          </p:cNvCxnSpPr>
          <p:nvPr/>
        </p:nvCxnSpPr>
        <p:spPr>
          <a:xfrm flipH="1">
            <a:off x="6893040" y="5564587"/>
            <a:ext cx="446076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2247C0-5DFC-E0AC-F127-DB8FC628FD78}"/>
              </a:ext>
            </a:extLst>
          </p:cNvPr>
          <p:cNvSpPr txBox="1"/>
          <p:nvPr/>
        </p:nvSpPr>
        <p:spPr>
          <a:xfrm>
            <a:off x="8273187" y="1300164"/>
            <a:ext cx="170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integreren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42922-8262-A28D-812F-22E5A1437EF2}"/>
              </a:ext>
            </a:extLst>
          </p:cNvPr>
          <p:cNvSpPr txBox="1"/>
          <p:nvPr/>
        </p:nvSpPr>
        <p:spPr>
          <a:xfrm>
            <a:off x="8028216" y="5589513"/>
            <a:ext cx="2190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differentiëren</a:t>
            </a:r>
          </a:p>
        </p:txBody>
      </p:sp>
    </p:spTree>
    <p:extLst>
      <p:ext uri="{BB962C8B-B14F-4D97-AF65-F5344CB8AC3E}">
        <p14:creationId xmlns:p14="http://schemas.microsoft.com/office/powerpoint/2010/main" val="303873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Vertalen naar simulatie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87DFDD-BE6F-5CFF-C699-D17FA25A5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86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Tikkende klok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AE5D8-ED0B-6F23-263D-C6C10FE1F7FC}"/>
              </a:ext>
            </a:extLst>
          </p:cNvPr>
          <p:cNvSpPr txBox="1"/>
          <p:nvPr/>
        </p:nvSpPr>
        <p:spPr>
          <a:xfrm>
            <a:off x="0" y="27365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while (running):</a:t>
            </a: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       t_new = t_old + dt</a:t>
            </a:r>
          </a:p>
        </p:txBody>
      </p:sp>
    </p:spTree>
    <p:extLst>
      <p:ext uri="{BB962C8B-B14F-4D97-AF65-F5344CB8AC3E}">
        <p14:creationId xmlns:p14="http://schemas.microsoft.com/office/powerpoint/2010/main" val="6062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/>
              <p:nvPr/>
            </p:nvSpPr>
            <p:spPr>
              <a:xfrm>
                <a:off x="0" y="1877415"/>
                <a:ext cx="12192000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7415"/>
                <a:ext cx="12192000" cy="901785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8D5C8A-19FB-7932-A6E5-0619FF4DC8F6}"/>
              </a:ext>
            </a:extLst>
          </p:cNvPr>
          <p:cNvSpPr txBox="1"/>
          <p:nvPr/>
        </p:nvSpPr>
        <p:spPr>
          <a:xfrm>
            <a:off x="0" y="407880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dv = F/m * dt</a:t>
            </a:r>
          </a:p>
          <a:p>
            <a:pPr algn="ctr"/>
            <a:endParaRPr lang="en-NL" sz="2800" b="1">
              <a:latin typeface="Courier New" panose="02070309020205020404" pitchFamily="49" charset="0"/>
              <a:ea typeface="Meiryo UI" panose="020B0604030504040204" pitchFamily="34" charset="-128"/>
              <a:cs typeface="Courier New" panose="02070309020205020404" pitchFamily="49" charset="0"/>
            </a:endParaRP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v_new = v_old + dv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E6C76-AB47-7D33-4DDC-B05297AED9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Accelereren</a:t>
            </a:r>
          </a:p>
        </p:txBody>
      </p:sp>
    </p:spTree>
    <p:extLst>
      <p:ext uri="{BB962C8B-B14F-4D97-AF65-F5344CB8AC3E}">
        <p14:creationId xmlns:p14="http://schemas.microsoft.com/office/powerpoint/2010/main" val="12675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/>
              <p:nvPr/>
            </p:nvSpPr>
            <p:spPr>
              <a:xfrm>
                <a:off x="0" y="1878460"/>
                <a:ext cx="12192000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8460"/>
                <a:ext cx="12192000" cy="901785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01AAAF-BE1B-68F9-A9F2-47BF6105635C}"/>
              </a:ext>
            </a:extLst>
          </p:cNvPr>
          <p:cNvSpPr txBox="1"/>
          <p:nvPr/>
        </p:nvSpPr>
        <p:spPr>
          <a:xfrm>
            <a:off x="0" y="407775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dx = v_new * dt</a:t>
            </a:r>
          </a:p>
          <a:p>
            <a:pPr algn="ctr"/>
            <a:endParaRPr lang="en-NL" sz="2800" b="1">
              <a:latin typeface="Courier New" panose="02070309020205020404" pitchFamily="49" charset="0"/>
              <a:ea typeface="Meiryo UI" panose="020B0604030504040204" pitchFamily="34" charset="-128"/>
              <a:cs typeface="Courier New" panose="02070309020205020404" pitchFamily="49" charset="0"/>
            </a:endParaRP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x_new = x_old + dx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CBC42-172C-E3B7-A08E-A3ED0CF206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Verplaatsen</a:t>
            </a:r>
          </a:p>
        </p:txBody>
      </p:sp>
    </p:spTree>
    <p:extLst>
      <p:ext uri="{BB962C8B-B14F-4D97-AF65-F5344CB8AC3E}">
        <p14:creationId xmlns:p14="http://schemas.microsoft.com/office/powerpoint/2010/main" val="143969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6DA-252E-E8E1-C407-3352B9C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Opdracht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08CC8A-0C5F-EC85-E97A-F3C96433DC1F}"/>
              </a:ext>
            </a:extLst>
          </p:cNvPr>
          <p:cNvSpPr txBox="1">
            <a:spLocks/>
          </p:cNvSpPr>
          <p:nvPr/>
        </p:nvSpPr>
        <p:spPr>
          <a:xfrm>
            <a:off x="838200" y="1679413"/>
            <a:ext cx="10515600" cy="4535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2800"/>
              <a:t>Programmeer een simulatielus waarin:</a:t>
            </a:r>
          </a:p>
          <a:p>
            <a:pPr lvl="0"/>
            <a:endParaRPr lang="nl-NL" sz="2800"/>
          </a:p>
          <a:p>
            <a:pPr lvl="0"/>
            <a:r>
              <a:rPr lang="nl-NL" sz="2800"/>
              <a:t>- Een auto met massa 600 kilogram</a:t>
            </a:r>
          </a:p>
          <a:p>
            <a:pPr lvl="0"/>
            <a:endParaRPr lang="nl-NL" sz="2800"/>
          </a:p>
          <a:p>
            <a:pPr lvl="0"/>
            <a:r>
              <a:rPr lang="nl-NL" sz="2800"/>
              <a:t>- en netto voortstuwingskracht F = 800 N* optrekt</a:t>
            </a:r>
          </a:p>
          <a:p>
            <a:r>
              <a:rPr lang="nl-NL" sz="2400"/>
              <a:t>   </a:t>
            </a:r>
            <a:endParaRPr lang="nl-NL" sz="2800"/>
          </a:p>
          <a:p>
            <a:pPr lvl="0"/>
            <a:r>
              <a:rPr lang="nl-NL" sz="2800"/>
              <a:t>- over een afstand van 100 meter</a:t>
            </a:r>
          </a:p>
          <a:p>
            <a:pPr lvl="0"/>
            <a:endParaRPr lang="nl-NL" sz="2800"/>
          </a:p>
          <a:p>
            <a:pPr lvl="0"/>
            <a:endParaRPr lang="nl-NL" sz="2800"/>
          </a:p>
          <a:p>
            <a:pPr lvl="0"/>
            <a:r>
              <a:rPr lang="nl-NL" sz="2800"/>
              <a:t>Print de eindtijd via de console.</a:t>
            </a:r>
          </a:p>
          <a:p>
            <a:pPr lvl="0"/>
            <a:endParaRPr lang="nl-NL" sz="2800"/>
          </a:p>
          <a:p>
            <a:r>
              <a:rPr lang="nl-NL" sz="2000"/>
              <a:t>*Motorvermogen, overbrengingsmoment ("grip") en luchtweerstand nemen we niet mee</a:t>
            </a:r>
          </a:p>
        </p:txBody>
      </p:sp>
    </p:spTree>
    <p:extLst>
      <p:ext uri="{BB962C8B-B14F-4D97-AF65-F5344CB8AC3E}">
        <p14:creationId xmlns:p14="http://schemas.microsoft.com/office/powerpoint/2010/main" val="93994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9" ma:contentTypeDescription="Create a new document." ma:contentTypeScope="" ma:versionID="9cf168907ee39464841315fb1faedb56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7f1ac50f6daedbebd859fc2fc942a129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633638-5C1C-42D9-B677-5AE8C989BDB9}"/>
</file>

<file path=customXml/itemProps2.xml><?xml version="1.0" encoding="utf-8"?>
<ds:datastoreItem xmlns:ds="http://schemas.openxmlformats.org/officeDocument/2006/customXml" ds:itemID="{5E3CE7DC-94B1-40B8-B224-43D7407E4C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78F02-DC29-4716-AD46-1E5F13892493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6495ae7c-5492-4599-867e-dde92debf6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533</Words>
  <Application>Microsoft Macintosh PowerPoint</Application>
  <PresentationFormat>Widescreen</PresentationFormat>
  <Paragraphs>144</Paragraphs>
  <Slides>15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Liberation Sans</vt:lpstr>
      <vt:lpstr>Office Theme</vt:lpstr>
      <vt:lpstr>Integreren en differentiëren</vt:lpstr>
      <vt:lpstr>Voor vandaag</vt:lpstr>
      <vt:lpstr>Lesdoelen</vt:lpstr>
      <vt:lpstr>Optrekkende auto</vt:lpstr>
      <vt:lpstr>Vertalen naar simulatie</vt:lpstr>
      <vt:lpstr>Tikkende klok</vt:lpstr>
      <vt:lpstr>PowerPoint Presentation</vt:lpstr>
      <vt:lpstr>PowerPoint Presentation</vt:lpstr>
      <vt:lpstr>Opdracht</vt:lpstr>
      <vt:lpstr>Vertalen naar OOP</vt:lpstr>
      <vt:lpstr>PowerPoint Presentation</vt:lpstr>
      <vt:lpstr>Vertalen naar race</vt:lpstr>
      <vt:lpstr>PowerPoint Presentation</vt:lpstr>
      <vt:lpstr>Welke auto...</vt:lpstr>
      <vt:lpstr>Recap: we kunnen...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Integreren en differentieren</dc:title>
  <dc:creator>Ruud van den Hooff</dc:creator>
  <cp:lastModifiedBy>Ruud van den Hooff</cp:lastModifiedBy>
  <cp:revision>114</cp:revision>
  <dcterms:created xsi:type="dcterms:W3CDTF">2022-07-07T15:05:50Z</dcterms:created>
  <dcterms:modified xsi:type="dcterms:W3CDTF">2022-09-07T14:14:50Z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