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301" r:id="rId4"/>
    <p:sldId id="300" r:id="rId5"/>
    <p:sldId id="307" r:id="rId6"/>
    <p:sldId id="308" r:id="rId7"/>
    <p:sldId id="297" r:id="rId8"/>
    <p:sldId id="257" r:id="rId9"/>
    <p:sldId id="269" r:id="rId10"/>
    <p:sldId id="264" r:id="rId11"/>
    <p:sldId id="266" r:id="rId12"/>
    <p:sldId id="270" r:id="rId13"/>
    <p:sldId id="273" r:id="rId14"/>
    <p:sldId id="274" r:id="rId15"/>
    <p:sldId id="271" r:id="rId16"/>
    <p:sldId id="272" r:id="rId17"/>
    <p:sldId id="309" r:id="rId18"/>
    <p:sldId id="275" r:id="rId19"/>
    <p:sldId id="298" r:id="rId20"/>
    <p:sldId id="312" r:id="rId21"/>
    <p:sldId id="288" r:id="rId22"/>
    <p:sldId id="267" r:id="rId23"/>
    <p:sldId id="276" r:id="rId24"/>
    <p:sldId id="277" r:id="rId25"/>
    <p:sldId id="287" r:id="rId26"/>
    <p:sldId id="313" r:id="rId27"/>
    <p:sldId id="289" r:id="rId28"/>
    <p:sldId id="278" r:id="rId29"/>
    <p:sldId id="280" r:id="rId30"/>
    <p:sldId id="279" r:id="rId31"/>
    <p:sldId id="295" r:id="rId32"/>
    <p:sldId id="281" r:id="rId33"/>
    <p:sldId id="263" r:id="rId34"/>
    <p:sldId id="291" r:id="rId35"/>
    <p:sldId id="282" r:id="rId36"/>
    <p:sldId id="292" r:id="rId37"/>
    <p:sldId id="304" r:id="rId38"/>
    <p:sldId id="305" r:id="rId39"/>
    <p:sldId id="314" r:id="rId40"/>
    <p:sldId id="310" r:id="rId41"/>
    <p:sldId id="311" r:id="rId42"/>
    <p:sldId id="283" r:id="rId43"/>
    <p:sldId id="284" r:id="rId4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525252"/>
    <a:srgbClr val="9FE6FF"/>
    <a:srgbClr val="D8BDDF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20.2.2014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ctr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>
            <a:normAutofit/>
          </a:bodyPr>
          <a:lstStyle>
            <a:lvl1pPr marL="0" indent="0" algn="r">
              <a:buNone/>
              <a:defRPr sz="28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</a:t>
            </a:r>
            <a:r>
              <a:rPr lang="cs-CZ" b="1" smtClean="0"/>
              <a:t>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</a:t>
            </a:r>
            <a:r>
              <a:rPr lang="cs-CZ" b="1" smtClean="0"/>
              <a:t>Pavel 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2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</a:t>
            </a:r>
            <a:r>
              <a:rPr lang="cs-CZ" b="1" smtClean="0"/>
              <a:t>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out bottom line b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cs-CZ" smtClean="0"/>
              <a:t>Klepnutím na ikonu přidáte obrázek.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level`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Michal Malohlava &amp; </a:t>
            </a:r>
            <a:r>
              <a:rPr lang="cs-CZ" smtClean="0"/>
              <a:t>Pavel Parízek</a:t>
            </a:r>
            <a:r>
              <a:rPr lang="en-US" smtClean="0"/>
              <a:t>, NPRG044, OSGi framework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igil.codecauldron.org/spring-release.obr" TargetMode="External"/><Relationship Id="rId2" Type="http://schemas.openxmlformats.org/officeDocument/2006/relationships/hyperlink" Target="http://bundles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repo/bindex.x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SGi-Tooling" TargetMode="External"/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a/eclipselabs.org/p/nprg044-eclipse-platfor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NPRG044:</a:t>
            </a:r>
            <a:br>
              <a:rPr lang="en-US" dirty="0" smtClean="0"/>
            </a:br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Michal </a:t>
            </a:r>
            <a:r>
              <a:rPr lang="en-US" sz="2400" dirty="0" err="1" smtClean="0"/>
              <a:t>Malohlava</a:t>
            </a:r>
            <a:r>
              <a:rPr lang="en-US" sz="2400" dirty="0" smtClean="0"/>
              <a:t> &amp; </a:t>
            </a:r>
            <a:r>
              <a:rPr lang="en-US" sz="2400" dirty="0" err="1" smtClean="0"/>
              <a:t>Pavel</a:t>
            </a:r>
            <a:r>
              <a:rPr lang="en-US" sz="2400" dirty="0" smtClean="0"/>
              <a:t> </a:t>
            </a:r>
            <a:r>
              <a:rPr lang="cs-CZ" sz="2400" dirty="0" smtClean="0"/>
              <a:t>Parízek</a:t>
            </a:r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parizek</a:t>
            </a:r>
            <a:r>
              <a:rPr lang="cs-CZ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@d3s.mff.cuni.cz</a:t>
            </a:r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basic concepts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Bundle</a:t>
            </a:r>
          </a:p>
          <a:p>
            <a:pPr lvl="1"/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Unit of deployment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dirty="0" smtClean="0"/>
              <a:t>Communication between components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268760"/>
            <a:ext cx="8208912" cy="5112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Unit of deployment</a:t>
            </a:r>
          </a:p>
          <a:p>
            <a:pPr lvl="1"/>
            <a:r>
              <a:rPr lang="en-US" dirty="0" smtClean="0"/>
              <a:t>Classical JAR with meta-information</a:t>
            </a:r>
          </a:p>
          <a:p>
            <a:pPr lvl="2"/>
            <a:r>
              <a:rPr lang="en-US" dirty="0" smtClean="0"/>
              <a:t>Class files</a:t>
            </a:r>
          </a:p>
          <a:p>
            <a:pPr lvl="2"/>
            <a:r>
              <a:rPr lang="en-US" dirty="0" smtClean="0"/>
              <a:t>Additional resources (images, videos, source code, …)</a:t>
            </a:r>
          </a:p>
          <a:p>
            <a:pPr lvl="2"/>
            <a:r>
              <a:rPr lang="en-US" dirty="0" smtClean="0"/>
              <a:t>Directories containing meta-information (META-INF, OSGI-INF)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is versioned</a:t>
            </a:r>
          </a:p>
          <a:p>
            <a:pPr lvl="1"/>
            <a:r>
              <a:rPr lang="en-US" dirty="0" smtClean="0"/>
              <a:t>Major, minor, micro, qualifier (1.0.3_rc2)</a:t>
            </a:r>
          </a:p>
          <a:p>
            <a:pPr lvl="1"/>
            <a:r>
              <a:rPr lang="en-US" dirty="0" smtClean="0"/>
              <a:t>Multiple versions at runtime are allowed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can export/hide packages</a:t>
            </a:r>
          </a:p>
          <a:p>
            <a:pPr lvl="1"/>
            <a:r>
              <a:rPr lang="en-US" i="1" dirty="0" smtClean="0"/>
              <a:t>Recommended practice: ”</a:t>
            </a:r>
            <a:r>
              <a:rPr lang="en-US" dirty="0" smtClean="0"/>
              <a:t>Exposing only API not implementation”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Declarative dependencies</a:t>
            </a:r>
          </a:p>
          <a:p>
            <a:pPr lvl="2"/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Packages</a:t>
            </a:r>
          </a:p>
          <a:p>
            <a:pPr lvl="3"/>
            <a:r>
              <a:rPr lang="en-US" dirty="0" smtClean="0"/>
              <a:t>Range of version [1.0, 2.0)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meta-information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Manifest META-INF/MANIFEST.MF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5576" y="1916832"/>
            <a:ext cx="7272808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2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LogTargetBundle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Bundle-Activator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LogTargetActivator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SymbolicName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cz.cuni.mff.d3s.LogTargetBundle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1.0.0.qualifier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Bundle-Vendor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D3S MFF UK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RequiredExecutionEnvironment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JavaSE-1.6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cz.mff.cuni.d3s.nprg044.tut1.test01.api,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org.osgi.framework;version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="1.5.0",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org.osgi.service.component;version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="1.1.0",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org.osgi.service.log;version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="1.3.0“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Service-Component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OSGI-INF/componentOne.xml, OSGI-INF/factory.xml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588224" y="3140968"/>
            <a:ext cx="1944216" cy="828672"/>
          </a:xfrm>
          <a:prstGeom prst="wedgeRoundRectCallout">
            <a:avLst>
              <a:gd name="adj1" fmla="val -38309"/>
              <a:gd name="adj2" fmla="val 740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The length of each line is limited to 72 bytes </a:t>
            </a:r>
          </a:p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by the design of JVM</a:t>
            </a:r>
            <a:endParaRPr lang="cs-CZ" sz="1400" b="1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 dependencies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Export packages</a:t>
            </a:r>
          </a:p>
          <a:p>
            <a:pPr lvl="1"/>
            <a:r>
              <a:rPr lang="en-US" dirty="0" smtClean="0"/>
              <a:t>List all of packages + versions + attributes</a:t>
            </a:r>
          </a:p>
          <a:p>
            <a:pPr lvl="1"/>
            <a:r>
              <a:rPr lang="en-US" dirty="0" smtClean="0"/>
              <a:t>Fine-grained package filtering</a:t>
            </a:r>
          </a:p>
          <a:p>
            <a:pPr lvl="2"/>
            <a:r>
              <a:rPr lang="en-US" dirty="0" smtClean="0"/>
              <a:t>exclude, include, parameters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Import package</a:t>
            </a:r>
          </a:p>
          <a:p>
            <a:pPr lvl="1"/>
            <a:r>
              <a:rPr lang="en-US" dirty="0" smtClean="0"/>
              <a:t>Require specific version(s)</a:t>
            </a:r>
          </a:p>
          <a:p>
            <a:pPr lvl="2"/>
            <a:r>
              <a:rPr lang="en-US" dirty="0" smtClean="0"/>
              <a:t>e.g. [1.0, 2.0)</a:t>
            </a:r>
          </a:p>
          <a:p>
            <a:pPr lvl="1"/>
            <a:r>
              <a:rPr lang="en-US" dirty="0" smtClean="0"/>
              <a:t>Resolution: </a:t>
            </a:r>
            <a:r>
              <a:rPr lang="en-US" b="1" dirty="0" smtClean="0"/>
              <a:t>optional</a:t>
            </a:r>
            <a:r>
              <a:rPr lang="en-US" dirty="0" smtClean="0"/>
              <a:t>/</a:t>
            </a:r>
            <a:r>
              <a:rPr lang="en-US" b="1" dirty="0" smtClean="0"/>
              <a:t>mandatory</a:t>
            </a:r>
            <a:br>
              <a:rPr lang="en-US" b="1" dirty="0" smtClean="0"/>
            </a:br>
            <a:endParaRPr lang="en-US" b="1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Require bundle</a:t>
            </a:r>
          </a:p>
          <a:p>
            <a:pPr lvl="1"/>
            <a:r>
              <a:rPr lang="en-US" dirty="0" smtClean="0"/>
              <a:t>Not recommended because it restricts further changes in the API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796136" y="1052736"/>
            <a:ext cx="30796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cz.*;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exclude=”*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Impl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91632" y="3140968"/>
            <a:ext cx="3228840" cy="7881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cz.mff.*;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version=”[1.0,1.3.1</a:t>
            </a:r>
            <a:r>
              <a:rPr lang="en-US" sz="16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)”;resolution=optional</a:t>
            </a:r>
            <a:endParaRPr lang="en-US" sz="1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16016" y="5013176"/>
            <a:ext cx="4204080" cy="320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Require-Bundle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logger-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api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-bundle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 headers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ClassPath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Way to bundle third-party JAR libraries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Bundle-Activator</a:t>
            </a:r>
          </a:p>
          <a:p>
            <a:pPr lvl="1"/>
            <a:r>
              <a:rPr lang="en-US" dirty="0" smtClean="0"/>
              <a:t>Name of the class implementing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/>
            <a:r>
              <a:rPr lang="en-US" dirty="0" smtClean="0"/>
              <a:t>The class is called when the bundle is activated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SymbolicName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Bundle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Bundle-Version</a:t>
            </a:r>
          </a:p>
          <a:p>
            <a:pPr lvl="1"/>
            <a:r>
              <a:rPr lang="en-US" dirty="0" smtClean="0"/>
              <a:t>1.0.3.qualifier (</a:t>
            </a:r>
            <a:r>
              <a:rPr lang="en-US" i="1" dirty="0" smtClean="0"/>
              <a:t>qualifier</a:t>
            </a:r>
            <a:r>
              <a:rPr lang="en-US" dirty="0" smtClean="0"/>
              <a:t> corresponds to timestamp)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RequiredExecutionEnvironment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Enforces the execution context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DynamicImport</a:t>
            </a:r>
            <a:r>
              <a:rPr lang="en-US" dirty="0" smtClean="0">
                <a:solidFill>
                  <a:srgbClr val="0070C0"/>
                </a:solidFill>
              </a:rPr>
              <a:t>-Package</a:t>
            </a:r>
          </a:p>
          <a:p>
            <a:pPr lvl="1"/>
            <a:r>
              <a:rPr lang="en-US" dirty="0" smtClean="0"/>
              <a:t>On-the-fly import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NativeCode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Import .so,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47076" y="1340768"/>
            <a:ext cx="7049849" cy="432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 - activation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the bundle lifecycle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BundleActivator</a:t>
            </a:r>
            <a:endParaRPr lang="en-US" b="1" i="1" dirty="0" smtClean="0"/>
          </a:p>
          <a:p>
            <a:pPr lvl="1"/>
            <a:r>
              <a:rPr lang="en-US" b="1" i="1" dirty="0" smtClean="0"/>
              <a:t>void start(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Register services and listeners, look for services</a:t>
            </a:r>
            <a:endParaRPr lang="en-US" i="1" dirty="0" smtClean="0"/>
          </a:p>
          <a:p>
            <a:pPr lvl="1"/>
            <a:r>
              <a:rPr lang="en-US" b="1" i="1" dirty="0" smtClean="0"/>
              <a:t>void stop(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Stop trackers and listeners, …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BundleContext</a:t>
            </a:r>
            <a:endParaRPr lang="en-US" b="1" i="1" dirty="0" smtClean="0"/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16016" y="4414362"/>
            <a:ext cx="4112640" cy="23573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class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SimpleLogTargetActivator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200" b="1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extends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Activator</a:t>
            </a:r>
            <a:r>
              <a:rPr lang="en-US" sz="1200" b="0" i="0" u="none" strike="noStrike" kern="0" spc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start(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stop(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418" r="5076" b="20808"/>
          <a:stretch/>
        </p:blipFill>
        <p:spPr bwMode="auto">
          <a:xfrm>
            <a:off x="2467992" y="1196752"/>
            <a:ext cx="4243526" cy="5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23731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 wiki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See http://wiki.osgi.org/wiki/Main_Page</a:t>
            </a:r>
            <a:endParaRPr lang="cs-CZ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60141" y="2996952"/>
            <a:ext cx="6183859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Separated </a:t>
            </a:r>
            <a:r>
              <a:rPr lang="en-US" dirty="0" err="1" smtClean="0"/>
              <a:t>classloader</a:t>
            </a:r>
            <a:r>
              <a:rPr lang="en-US" dirty="0" smtClean="0"/>
              <a:t> per bundle</a:t>
            </a:r>
          </a:p>
          <a:p>
            <a:pPr lvl="1"/>
            <a:r>
              <a:rPr lang="en-US" dirty="0" err="1" smtClean="0"/>
              <a:t>Classloaders</a:t>
            </a:r>
            <a:r>
              <a:rPr lang="en-US" dirty="0" smtClean="0"/>
              <a:t> do not compose a tree, but a general graph</a:t>
            </a:r>
          </a:p>
          <a:p>
            <a:r>
              <a:rPr lang="en-US" dirty="0" smtClean="0"/>
              <a:t>Lookup order</a:t>
            </a:r>
          </a:p>
          <a:p>
            <a:pPr lvl="1"/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only for classes from </a:t>
            </a:r>
            <a:br>
              <a:rPr lang="en-US" dirty="0" smtClean="0"/>
            </a:br>
            <a:r>
              <a:rPr lang="en-US" dirty="0" smtClean="0"/>
              <a:t>the java.* packages</a:t>
            </a:r>
          </a:p>
          <a:p>
            <a:pPr lvl="1"/>
            <a:r>
              <a:rPr lang="en-US" dirty="0" smtClean="0"/>
              <a:t>Imported </a:t>
            </a:r>
            <a:br>
              <a:rPr lang="en-US" dirty="0" smtClean="0"/>
            </a:b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Required </a:t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Local bundle</a:t>
            </a:r>
            <a:br>
              <a:rPr lang="en-US" dirty="0" smtClean="0"/>
            </a:br>
            <a:r>
              <a:rPr lang="en-US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r>
              <a:rPr lang="en-US" dirty="0" smtClean="0"/>
              <a:t> is composed of classes from</a:t>
            </a:r>
          </a:p>
          <a:p>
            <a:pPr lvl="1"/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Provisions of required bundles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classpath</a:t>
            </a:r>
            <a:r>
              <a:rPr lang="en-US" dirty="0" smtClean="0"/>
              <a:t> specified via </a:t>
            </a:r>
            <a:r>
              <a:rPr lang="en-US" i="1" dirty="0" smtClean="0"/>
              <a:t>Bundle-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pPr lvl="1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63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1700808"/>
            <a:ext cx="8788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Step #1: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Download Eclipse </a:t>
            </a:r>
            <a:r>
              <a:rPr lang="en-US" sz="4400" b="1" dirty="0" smtClean="0">
                <a:solidFill>
                  <a:srgbClr val="0070C0"/>
                </a:solidFill>
              </a:rPr>
              <a:t>4.2 (Juno) RCP</a:t>
            </a:r>
          </a:p>
          <a:p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http://www.eclipse.org/downloads/packages/release/juno/sr2/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Console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commands</a:t>
            </a:r>
          </a:p>
          <a:p>
            <a:pPr lvl="1"/>
            <a:r>
              <a:rPr lang="en-US" i="1" dirty="0" smtClean="0"/>
              <a:t>help</a:t>
            </a:r>
          </a:p>
          <a:p>
            <a:pPr lvl="1"/>
            <a:r>
              <a:rPr lang="en-US" i="1" dirty="0" err="1" smtClean="0"/>
              <a:t>ss</a:t>
            </a:r>
            <a:endParaRPr lang="en-US" i="1" dirty="0" smtClean="0"/>
          </a:p>
          <a:p>
            <a:pPr lvl="2"/>
            <a:r>
              <a:rPr lang="en-US" dirty="0" smtClean="0"/>
              <a:t>Displays installed bundles</a:t>
            </a:r>
          </a:p>
          <a:p>
            <a:pPr lvl="1"/>
            <a:r>
              <a:rPr lang="en-US" i="1" dirty="0" smtClean="0"/>
              <a:t>services</a:t>
            </a:r>
          </a:p>
          <a:p>
            <a:pPr lvl="2"/>
            <a:r>
              <a:rPr lang="en-US" dirty="0" smtClean="0"/>
              <a:t>Displays published services</a:t>
            </a:r>
          </a:p>
          <a:p>
            <a:pPr lvl="1"/>
            <a:r>
              <a:rPr lang="en-US" i="1" dirty="0" smtClean="0"/>
              <a:t>status</a:t>
            </a:r>
          </a:p>
          <a:p>
            <a:pPr lvl="1"/>
            <a:r>
              <a:rPr lang="en-US" i="1" dirty="0" smtClean="0"/>
              <a:t>exit</a:t>
            </a:r>
          </a:p>
          <a:p>
            <a:pPr lvl="2"/>
            <a:r>
              <a:rPr lang="en-US" dirty="0" smtClean="0"/>
              <a:t>Shutdown the </a:t>
            </a:r>
            <a:r>
              <a:rPr lang="en-US" dirty="0" err="1" smtClean="0"/>
              <a:t>OSGi</a:t>
            </a:r>
            <a:r>
              <a:rPr lang="en-US" dirty="0" smtClean="0"/>
              <a:t> framework</a:t>
            </a:r>
          </a:p>
          <a:p>
            <a:pPr lvl="1"/>
            <a:r>
              <a:rPr lang="en-US" i="1" dirty="0" smtClean="0"/>
              <a:t>start/stop &lt;bundle-id&gt;</a:t>
            </a:r>
          </a:p>
          <a:p>
            <a:pPr lvl="1"/>
            <a:r>
              <a:rPr lang="en-US" i="1" dirty="0" smtClean="0"/>
              <a:t>update &lt;bundle-id&gt;</a:t>
            </a:r>
          </a:p>
          <a:p>
            <a:pPr lvl="1"/>
            <a:r>
              <a:rPr lang="en-US" i="1" dirty="0" smtClean="0"/>
              <a:t>packages</a:t>
            </a:r>
          </a:p>
          <a:p>
            <a:pPr lvl="2"/>
            <a:r>
              <a:rPr lang="en-US" i="1" dirty="0" smtClean="0"/>
              <a:t>Shows exported packages</a:t>
            </a:r>
          </a:p>
          <a:p>
            <a:pPr lvl="1"/>
            <a:r>
              <a:rPr lang="en-US" i="1" dirty="0" err="1" smtClean="0"/>
              <a:t>diag</a:t>
            </a:r>
            <a:endParaRPr lang="en-US" i="1" dirty="0" smtClean="0"/>
          </a:p>
          <a:p>
            <a:pPr lvl="2"/>
            <a:r>
              <a:rPr lang="en-US" i="1" dirty="0" smtClean="0"/>
              <a:t>Run diagnostic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#01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Eclipse 4.2 </a:t>
            </a:r>
            <a:r>
              <a:rPr lang="en-US" dirty="0" smtClean="0"/>
              <a:t>(Juno) RCP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www.eclipse.org/downloads/packages/release/juno/sr2/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 a simple bundle with activator</a:t>
            </a:r>
          </a:p>
          <a:p>
            <a:pPr lvl="1"/>
            <a:r>
              <a:rPr lang="en-US" dirty="0" smtClean="0"/>
              <a:t>Via wizard in </a:t>
            </a:r>
            <a:r>
              <a:rPr lang="en-US" i="1" dirty="0" smtClean="0"/>
              <a:t>“New &gt; Project &gt; …”</a:t>
            </a:r>
          </a:p>
          <a:p>
            <a:endParaRPr lang="en-US" dirty="0" smtClean="0"/>
          </a:p>
          <a:p>
            <a:r>
              <a:rPr lang="en-US" dirty="0" smtClean="0"/>
              <a:t>Run the bundle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OSGi</a:t>
            </a:r>
            <a:r>
              <a:rPr lang="en-US" dirty="0" smtClean="0"/>
              <a:t> launch configuration &amp; launch it</a:t>
            </a:r>
          </a:p>
          <a:p>
            <a:pPr lvl="2"/>
            <a:r>
              <a:rPr lang="en-US" dirty="0" smtClean="0"/>
              <a:t>Package </a:t>
            </a:r>
            <a:r>
              <a:rPr lang="en-US" i="1" dirty="0" err="1" smtClean="0"/>
              <a:t>org.eclipse.osgi</a:t>
            </a:r>
            <a:r>
              <a:rPr lang="en-US" dirty="0" smtClean="0"/>
              <a:t> is required to be selected</a:t>
            </a:r>
          </a:p>
          <a:p>
            <a:pPr lvl="2"/>
            <a:r>
              <a:rPr lang="en-US" dirty="0" smtClean="0"/>
              <a:t>Use “Add required bundles”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Observe its state in the console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Communication layer for bundles</a:t>
            </a:r>
          </a:p>
          <a:p>
            <a:pPr lvl="1"/>
            <a:r>
              <a:rPr lang="en-US" sz="2400" dirty="0" smtClean="0"/>
              <a:t>Well-defined communication points</a:t>
            </a:r>
          </a:p>
          <a:p>
            <a:pPr lvl="1"/>
            <a:r>
              <a:rPr lang="en-US" sz="2400" dirty="0" smtClean="0"/>
              <a:t>Inherent dynamic nature</a:t>
            </a:r>
          </a:p>
          <a:p>
            <a:pPr lvl="2"/>
            <a:r>
              <a:rPr lang="en-US" sz="2000" dirty="0" smtClean="0"/>
              <a:t>Can appear/disappear any time at runtime</a:t>
            </a:r>
          </a:p>
          <a:p>
            <a:pPr lvl="1"/>
            <a:r>
              <a:rPr lang="en-US" sz="2400" dirty="0" smtClean="0"/>
              <a:t>Multiple providers can provide the same service</a:t>
            </a:r>
          </a:p>
          <a:p>
            <a:pPr lvl="2"/>
            <a:r>
              <a:rPr lang="en-US" sz="2000" dirty="0" smtClean="0"/>
              <a:t>The service has additional properties (e.g., priority)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sz="2400" dirty="0" smtClean="0"/>
              <a:t>Service is an object registered by a bundle in a </a:t>
            </a:r>
            <a:r>
              <a:rPr lang="en-US" sz="2400" i="1" dirty="0" err="1" smtClean="0"/>
              <a:t>ServiceRegistry</a:t>
            </a:r>
            <a:endParaRPr lang="en-US" sz="2400" i="1" dirty="0" smtClean="0"/>
          </a:p>
          <a:p>
            <a:pPr lvl="2"/>
            <a:r>
              <a:rPr lang="en-US" sz="1800" dirty="0" smtClean="0"/>
              <a:t>Programmatically</a:t>
            </a:r>
          </a:p>
          <a:p>
            <a:pPr lvl="2"/>
            <a:r>
              <a:rPr lang="en-US" sz="1800" dirty="0" smtClean="0"/>
              <a:t>Declaratively</a:t>
            </a:r>
          </a:p>
          <a:p>
            <a:pPr lvl="1"/>
            <a:r>
              <a:rPr lang="en-US" sz="2400" dirty="0" smtClean="0"/>
              <a:t>Service has associated properties</a:t>
            </a:r>
          </a:p>
          <a:p>
            <a:pPr lvl="2"/>
            <a:r>
              <a:rPr lang="en-US" sz="1800" dirty="0" smtClean="0"/>
              <a:t>E.g., </a:t>
            </a:r>
            <a:r>
              <a:rPr lang="en-US" sz="1800" i="1" dirty="0" err="1" smtClean="0"/>
              <a:t>service.ranking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Programmatically in </a:t>
            </a:r>
            <a:r>
              <a:rPr lang="en-US" dirty="0" err="1" smtClean="0"/>
              <a:t>BundleActivator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Semantics spread over the code</a:t>
            </a:r>
          </a:p>
          <a:p>
            <a:pPr lvl="2"/>
            <a:r>
              <a:rPr lang="en-US" dirty="0" smtClean="0"/>
              <a:t>dependencies, properties, implementation versus interface</a:t>
            </a:r>
          </a:p>
          <a:p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576000" y="2060848"/>
            <a:ext cx="7983360" cy="195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void 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start(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registration =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context.registerService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ILogTarget.class.getName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null);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</a:t>
            </a:r>
            <a:br>
              <a:rPr lang="en-US" dirty="0" smtClean="0"/>
            </a:br>
            <a:r>
              <a:rPr lang="en-US" dirty="0" smtClean="0"/>
              <a:t>services (DS)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Declaratively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i="1" dirty="0" smtClean="0"/>
              <a:t>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service management by DS framework</a:t>
            </a:r>
          </a:p>
          <a:p>
            <a:pPr lvl="2"/>
            <a:r>
              <a:rPr lang="en-US" dirty="0" smtClean="0"/>
              <a:t>Dependency injection of required services</a:t>
            </a:r>
          </a:p>
          <a:p>
            <a:pPr lvl="2"/>
            <a:r>
              <a:rPr lang="en-US" dirty="0" smtClean="0"/>
              <a:t>Life-cycle management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203848" y="1484654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  enable=“true”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components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50405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Component is a normal Java class contained within a </a:t>
            </a:r>
            <a:r>
              <a:rPr lang="en-US" dirty="0" smtClean="0"/>
              <a:t>bundle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Defined in a separate </a:t>
            </a:r>
            <a:br>
              <a:rPr lang="en-US" dirty="0" smtClean="0"/>
            </a:br>
            <a:r>
              <a:rPr lang="en-US" dirty="0" smtClean="0"/>
              <a:t>XML file in the </a:t>
            </a:r>
            <a:br>
              <a:rPr lang="en-US" dirty="0" smtClean="0"/>
            </a:br>
            <a:r>
              <a:rPr lang="en-US" i="1" dirty="0" smtClean="0"/>
              <a:t>OSGI-INF </a:t>
            </a:r>
            <a:r>
              <a:rPr lang="en-US" dirty="0" smtClean="0"/>
              <a:t>directory</a:t>
            </a:r>
          </a:p>
          <a:p>
            <a:endParaRPr lang="en-US" i="1" dirty="0" smtClean="0"/>
          </a:p>
          <a:p>
            <a:r>
              <a:rPr lang="en-US" i="1" dirty="0" smtClean="0"/>
              <a:t>MANIFEST.FM </a:t>
            </a:r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as to contain component file reference: </a:t>
            </a:r>
            <a:br>
              <a:rPr lang="en-US" dirty="0" smtClean="0"/>
            </a:br>
            <a:r>
              <a:rPr lang="en-US" i="1" dirty="0" smtClean="0"/>
              <a:t>Service-Component: OSGI-INF/component.xml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Declared method </a:t>
            </a:r>
          </a:p>
          <a:p>
            <a:pPr lvl="2"/>
            <a:r>
              <a:rPr lang="en-US" dirty="0" smtClean="0"/>
              <a:t>Parameters: </a:t>
            </a:r>
            <a:r>
              <a:rPr lang="en-US" dirty="0" err="1" smtClean="0"/>
              <a:t>ComponentContext</a:t>
            </a:r>
            <a:r>
              <a:rPr lang="en-US" dirty="0" smtClean="0"/>
              <a:t>, </a:t>
            </a:r>
            <a:r>
              <a:rPr lang="en-US" dirty="0" err="1" smtClean="0"/>
              <a:t>BundleContext</a:t>
            </a:r>
            <a:r>
              <a:rPr lang="en-US" dirty="0" smtClean="0"/>
              <a:t>, Map</a:t>
            </a:r>
          </a:p>
          <a:p>
            <a:endParaRPr lang="en-US" dirty="0" smtClean="0"/>
          </a:p>
          <a:p>
            <a:r>
              <a:rPr lang="en-US" dirty="0"/>
              <a:t>Service provider</a:t>
            </a:r>
          </a:p>
          <a:p>
            <a:pPr lvl="1"/>
            <a:r>
              <a:rPr lang="en-US" dirty="0"/>
              <a:t>Specify name of </a:t>
            </a:r>
            <a:r>
              <a:rPr lang="en-US" dirty="0" smtClean="0"/>
              <a:t>the provided service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19872" y="1871820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=“logger-component</a:t>
            </a: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  <a:endParaRPr lang="en-US" sz="1300" b="0" i="0" u="none" strike="noStrike" kern="0" spc="0" baseline="0" dirty="0" smtClean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771800" y="2780929"/>
            <a:ext cx="2736302" cy="1728193"/>
          </a:xfrm>
          <a:prstGeom prst="bentConnector3">
            <a:avLst>
              <a:gd name="adj1" fmla="val 326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156504" y="3733583"/>
            <a:ext cx="3240361" cy="1479068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factories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component can be declared as a factory</a:t>
            </a:r>
          </a:p>
          <a:p>
            <a:pPr lvl="1"/>
            <a:r>
              <a:rPr lang="en-US" b="1" i="1" dirty="0" err="1" smtClean="0"/>
              <a:t>ComponentFactory</a:t>
            </a:r>
            <a:r>
              <a:rPr lang="en-US" b="1" i="1" dirty="0" smtClean="0"/>
              <a:t> </a:t>
            </a:r>
            <a:r>
              <a:rPr lang="en-US" dirty="0" smtClean="0"/>
              <a:t>service is registered</a:t>
            </a:r>
          </a:p>
          <a:p>
            <a:pPr lvl="2"/>
            <a:r>
              <a:rPr lang="en-US" b="1" i="1" dirty="0" err="1" smtClean="0"/>
              <a:t>newInstance</a:t>
            </a:r>
            <a:r>
              <a:rPr lang="en-US" b="1" i="1" dirty="0" smtClean="0"/>
              <a:t>(Dictionary d)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user tracks for the </a:t>
            </a:r>
            <a:r>
              <a:rPr lang="en-US" dirty="0" err="1" smtClean="0"/>
              <a:t>ComponentFactory</a:t>
            </a:r>
            <a:r>
              <a:rPr lang="en-US" dirty="0" smtClean="0"/>
              <a:t> service and creates a new instance</a:t>
            </a:r>
          </a:p>
          <a:p>
            <a:endParaRPr lang="en-US" dirty="0" smtClean="0"/>
          </a:p>
          <a:p>
            <a:r>
              <a:rPr lang="en-US" dirty="0" smtClean="0"/>
              <a:t>A component factory can provide a service</a:t>
            </a:r>
          </a:p>
          <a:p>
            <a:pPr lvl="1"/>
            <a:r>
              <a:rPr lang="en-US" dirty="0" smtClean="0"/>
              <a:t>Registered for each created instance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#02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bundle that defines some API </a:t>
            </a:r>
          </a:p>
          <a:p>
            <a:pPr lvl="1"/>
            <a:r>
              <a:rPr lang="en-US" dirty="0" smtClean="0"/>
              <a:t>API: a set of Java interfaces</a:t>
            </a:r>
          </a:p>
          <a:p>
            <a:endParaRPr lang="en-US" dirty="0" smtClean="0"/>
          </a:p>
          <a:p>
            <a:r>
              <a:rPr lang="en-US" dirty="0" smtClean="0"/>
              <a:t>Implement two bundles implementing the API</a:t>
            </a:r>
          </a:p>
          <a:p>
            <a:endParaRPr lang="en-US" dirty="0" smtClean="0"/>
          </a:p>
          <a:p>
            <a:r>
              <a:rPr lang="en-US" dirty="0" smtClean="0"/>
              <a:t>Register API services</a:t>
            </a:r>
          </a:p>
          <a:p>
            <a:pPr lvl="1"/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Declaratively</a:t>
            </a:r>
          </a:p>
          <a:p>
            <a:pPr lvl="1"/>
            <a:endParaRPr lang="en-US" dirty="0"/>
          </a:p>
          <a:p>
            <a:r>
              <a:rPr lang="en-US" dirty="0" smtClean="0"/>
              <a:t>Launch configuration has to contain the bundle </a:t>
            </a:r>
            <a:r>
              <a:rPr lang="en-US" i="1" dirty="0" smtClean="0"/>
              <a:t>‘org.eclipse.equinox.ds’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Observe provided services in console (command </a:t>
            </a:r>
            <a:r>
              <a:rPr lang="en-US" i="1" dirty="0" smtClean="0"/>
              <a:t>services)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Bundle can search for a service that implements a specific interface</a:t>
            </a:r>
          </a:p>
          <a:p>
            <a:pPr lvl="0"/>
            <a:r>
              <a:rPr lang="en-US" dirty="0" smtClean="0"/>
              <a:t>Several bad solutions</a:t>
            </a:r>
          </a:p>
          <a:p>
            <a:pPr lvl="1"/>
            <a:r>
              <a:rPr lang="en-US" dirty="0" err="1" smtClean="0"/>
              <a:t>context.getService</a:t>
            </a:r>
            <a:r>
              <a:rPr lang="en-US" dirty="0" smtClean="0"/>
              <a:t>(...)</a:t>
            </a:r>
          </a:p>
          <a:p>
            <a:pPr lvl="2"/>
            <a:r>
              <a:rPr lang="en-US" dirty="0" smtClean="0"/>
              <a:t>Nasty code with active </a:t>
            </a:r>
            <a:br>
              <a:rPr lang="en-US" dirty="0" smtClean="0"/>
            </a:br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Service registry listeners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solutions (thread-safe)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99272" y="2420888"/>
            <a:ext cx="4021200" cy="1659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ref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(“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cz.bar”);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if (ref!=null)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Bar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bar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(Bar)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if (bar != 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context.ungetService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 – white board pattern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Service dependencies</a:t>
            </a:r>
          </a:p>
          <a:p>
            <a:pPr lvl="1"/>
            <a:r>
              <a:rPr lang="en-US" dirty="0" smtClean="0"/>
              <a:t>Content provider versus consumers</a:t>
            </a:r>
          </a:p>
          <a:p>
            <a:pPr lvl="2"/>
            <a:r>
              <a:rPr lang="en-US" dirty="0" smtClean="0"/>
              <a:t>e.g., consume a new service if and only if the specified service appears</a:t>
            </a:r>
          </a:p>
          <a:p>
            <a:pPr lvl="2"/>
            <a:endParaRPr lang="en-US" dirty="0" smtClean="0"/>
          </a:p>
          <a:p>
            <a:pPr lvl="1"/>
            <a:r>
              <a:rPr lang="en-US" i="1" dirty="0" smtClean="0"/>
              <a:t>“Don't look for content providers, let them to register as services and track for the services”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ServiceTracker</a:t>
            </a:r>
            <a:r>
              <a:rPr lang="en-US" dirty="0" smtClean="0"/>
              <a:t> captures the service life-cycle</a:t>
            </a:r>
          </a:p>
          <a:p>
            <a:pPr lvl="2"/>
            <a:r>
              <a:rPr lang="en-US" dirty="0" smtClean="0"/>
              <a:t>via </a:t>
            </a:r>
            <a:r>
              <a:rPr lang="en-US" i="1" dirty="0" err="1" smtClean="0"/>
              <a:t>ServiceTrackerCustomizer</a:t>
            </a:r>
            <a:endParaRPr lang="en-US" i="1" dirty="0" smtClean="0"/>
          </a:p>
          <a:p>
            <a:pPr lvl="3"/>
            <a:r>
              <a:rPr lang="en-US" dirty="0" smtClean="0"/>
              <a:t>Captures the process of adding/removing/modifying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630522"/>
            <a:ext cx="8788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Do you use JARs?</a:t>
            </a:r>
          </a:p>
        </p:txBody>
      </p:sp>
    </p:spTree>
    <p:extLst>
      <p:ext uri="{BB962C8B-B14F-4D97-AF65-F5344CB8AC3E}">
        <p14:creationId xmlns:p14="http://schemas.microsoft.com/office/powerpoint/2010/main" val="2025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dirty="0" smtClean="0"/>
              <a:t>Tracking for services</a:t>
            </a:r>
          </a:p>
          <a:p>
            <a:pPr lvl="2"/>
            <a:r>
              <a:rPr lang="en-US" dirty="0" smtClean="0"/>
              <a:t>Filters (name, id, property, owning bundle, ...)</a:t>
            </a:r>
          </a:p>
          <a:p>
            <a:pPr lvl="3"/>
            <a:r>
              <a:rPr lang="en-US" dirty="0" smtClean="0"/>
              <a:t>LDAP syntax (e.g. </a:t>
            </a:r>
            <a:r>
              <a:rPr lang="en-US" i="1" dirty="0" smtClean="0"/>
              <a:t>(&amp;(</a:t>
            </a:r>
            <a:r>
              <a:rPr lang="en-US" i="1" dirty="0" err="1" smtClean="0"/>
              <a:t>objectName</a:t>
            </a:r>
            <a:r>
              <a:rPr lang="en-US" i="1" dirty="0" smtClean="0"/>
              <a:t>=”</a:t>
            </a:r>
            <a:r>
              <a:rPr lang="en-US" i="1" dirty="0" err="1" smtClean="0"/>
              <a:t>foo</a:t>
            </a:r>
            <a:r>
              <a:rPr lang="en-US" i="1" dirty="0" smtClean="0"/>
              <a:t>”)(property1=”Xyz”))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3334340"/>
            <a:ext cx="6984776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//In Bundle Activator - start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 = new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ServiceTracker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(context,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ILogger.class.getName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 null);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tracker.open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get the service(s)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tracker.getService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tracker.waitForService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(1000);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stop tracking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tracker.close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determines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ServiceTracker</a:t>
            </a:r>
            <a:r>
              <a:rPr lang="en-US" dirty="0" smtClean="0"/>
              <a:t> methods</a:t>
            </a:r>
          </a:p>
          <a:p>
            <a:pPr lvl="1"/>
            <a:r>
              <a:rPr lang="en-US" i="1" dirty="0" smtClean="0"/>
              <a:t>open()</a:t>
            </a:r>
            <a:r>
              <a:rPr lang="en-US" dirty="0" smtClean="0"/>
              <a:t>/</a:t>
            </a:r>
            <a:r>
              <a:rPr lang="en-US" i="1" dirty="0" smtClean="0"/>
              <a:t>close()</a:t>
            </a:r>
            <a:r>
              <a:rPr lang="en-US" dirty="0" smtClean="0"/>
              <a:t> – start/stop tracking for a service</a:t>
            </a:r>
          </a:p>
          <a:p>
            <a:pPr lvl="1"/>
            <a:r>
              <a:rPr lang="en-US" i="1" dirty="0" err="1" smtClean="0"/>
              <a:t>getService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addingService</a:t>
            </a:r>
            <a:r>
              <a:rPr lang="en-US" dirty="0" smtClean="0"/>
              <a:t>/</a:t>
            </a:r>
            <a:r>
              <a:rPr lang="en-US" i="1" dirty="0" err="1" smtClean="0"/>
              <a:t>removedService</a:t>
            </a:r>
            <a:r>
              <a:rPr lang="en-US" dirty="0" smtClean="0"/>
              <a:t>/</a:t>
            </a:r>
            <a:r>
              <a:rPr lang="en-US" i="1" dirty="0" err="1" smtClean="0"/>
              <a:t>modifiedService</a:t>
            </a:r>
            <a:endParaRPr lang="en-US" i="1" dirty="0" smtClean="0"/>
          </a:p>
          <a:p>
            <a:pPr lvl="2"/>
            <a:r>
              <a:rPr lang="en-US" dirty="0" smtClean="0"/>
              <a:t>Parameter: </a:t>
            </a:r>
            <a:r>
              <a:rPr lang="en-US" i="1" dirty="0" err="1" smtClean="0"/>
              <a:t>ServiceReference</a:t>
            </a:r>
            <a:r>
              <a:rPr lang="en-US" i="1" dirty="0" smtClean="0"/>
              <a:t> </a:t>
            </a:r>
            <a:r>
              <a:rPr lang="en-US" i="1" dirty="0" err="1" smtClean="0"/>
              <a:t>rf</a:t>
            </a:r>
            <a:endParaRPr lang="en-US" i="1" dirty="0" smtClean="0"/>
          </a:p>
          <a:p>
            <a:pPr lvl="2"/>
            <a:r>
              <a:rPr lang="en-US" dirty="0" smtClean="0"/>
              <a:t>Interface </a:t>
            </a:r>
            <a:r>
              <a:rPr lang="en-US" b="1" i="1" dirty="0" err="1" smtClean="0"/>
              <a:t>ServiceTrackerCustomizer</a:t>
            </a:r>
            <a:endParaRPr lang="en-US" b="1" i="1" dirty="0" smtClean="0"/>
          </a:p>
          <a:p>
            <a:pPr lvl="2"/>
            <a:r>
              <a:rPr lang="en-US" dirty="0" smtClean="0"/>
              <a:t>Can be overridden by the user</a:t>
            </a:r>
          </a:p>
          <a:p>
            <a:pPr lvl="2"/>
            <a:endParaRPr lang="en-US" dirty="0" smtClean="0"/>
          </a:p>
        </p:txBody>
      </p:sp>
      <p:sp>
        <p:nvSpPr>
          <p:cNvPr id="6" name="TextovéPole 5"/>
          <p:cNvSpPr txBox="1"/>
          <p:nvPr/>
        </p:nvSpPr>
        <p:spPr>
          <a:xfrm>
            <a:off x="1475656" y="1988840"/>
            <a:ext cx="482453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ServiceTracker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BundleContext</a:t>
            </a:r>
            <a:r>
              <a:rPr lang="en-US" dirty="0" smtClean="0"/>
              <a:t> context, 	</a:t>
            </a:r>
            <a:r>
              <a:rPr lang="en-US" dirty="0" err="1" smtClean="0"/>
              <a:t>java.lang.String</a:t>
            </a:r>
            <a:r>
              <a:rPr lang="en-US" dirty="0" smtClean="0"/>
              <a:t> </a:t>
            </a:r>
            <a:r>
              <a:rPr lang="en-US" dirty="0" err="1" smtClean="0"/>
              <a:t>clazz</a:t>
            </a:r>
            <a:r>
              <a:rPr lang="en-US" dirty="0" smtClean="0"/>
              <a:t>, 	</a:t>
            </a:r>
            <a:r>
              <a:rPr lang="en-US" dirty="0" err="1" smtClean="0"/>
              <a:t>ServiceTrackerCustomizer</a:t>
            </a:r>
            <a:r>
              <a:rPr lang="en-US" dirty="0" smtClean="0"/>
              <a:t> customizer)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Declaratively via </a:t>
            </a:r>
            <a:r>
              <a:rPr lang="en-US" b="1" dirty="0" smtClean="0">
                <a:solidFill>
                  <a:srgbClr val="0070C0"/>
                </a:solidFill>
              </a:rPr>
              <a:t>service components</a:t>
            </a:r>
          </a:p>
          <a:p>
            <a:endParaRPr lang="en-US" dirty="0" smtClean="0"/>
          </a:p>
          <a:p>
            <a:r>
              <a:rPr lang="en-US" dirty="0" smtClean="0"/>
              <a:t>Service reference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Bind/unbind methods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Policy: static/dynamic</a:t>
            </a:r>
          </a:p>
          <a:p>
            <a:pPr lvl="1"/>
            <a:r>
              <a:rPr lang="en-US" dirty="0" smtClean="0"/>
              <a:t>Cardinality:  M..N</a:t>
            </a:r>
          </a:p>
          <a:p>
            <a:pPr lvl="2"/>
            <a:r>
              <a:rPr lang="en-US" dirty="0" smtClean="0"/>
              <a:t>1..1 – if multiple services are accessible then the one with the highest </a:t>
            </a:r>
            <a:r>
              <a:rPr lang="en-US" i="1" dirty="0" err="1" smtClean="0"/>
              <a:t>service.ranking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2132856"/>
            <a:ext cx="4885296" cy="15146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getServiceComp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&lt;implementation class=”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GetLoggerService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&lt;reference name=”log”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interface=”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unbind=”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unsetLog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lookup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Lookup strategy</a:t>
            </a:r>
          </a:p>
          <a:p>
            <a:pPr lvl="1"/>
            <a:r>
              <a:rPr lang="en-US" dirty="0" smtClean="0"/>
              <a:t>Look for the service during component activation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strategy</a:t>
            </a:r>
          </a:p>
          <a:p>
            <a:pPr lvl="1"/>
            <a:r>
              <a:rPr lang="en-US" dirty="0" smtClean="0"/>
              <a:t>Let the DS framework inject the service via defined methods</a:t>
            </a:r>
          </a:p>
          <a:p>
            <a:pPr lvl="1"/>
            <a:r>
              <a:rPr lang="en-US" dirty="0" smtClean="0"/>
              <a:t>Bind/unbind attributes of the reference declaration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51520" y="2420888"/>
            <a:ext cx="424847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example.listen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xmlns:scr</a:t>
            </a:r>
            <a:r>
              <a:rPr lang="en-US" sz="1400" dirty="0" smtClean="0"/>
              <a:t>="http://www.osgi.org/xmlns/scr/v1.1.0"&gt;</a:t>
            </a:r>
          </a:p>
          <a:p>
            <a:r>
              <a:rPr lang="en-US" sz="1400" dirty="0" smtClean="0"/>
              <a:t>  &lt;implementation class="</a:t>
            </a:r>
            <a:r>
              <a:rPr lang="en-US" sz="1400" dirty="0" err="1" smtClean="0"/>
              <a:t>com.acme.LogLookupImpl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&lt;reference name="LOG"</a:t>
            </a:r>
          </a:p>
          <a:p>
            <a:r>
              <a:rPr lang="en-US" sz="1400" dirty="0" smtClean="0"/>
              <a:t>      interface="</a:t>
            </a:r>
            <a:r>
              <a:rPr lang="en-US" sz="1400" dirty="0" err="1" smtClean="0"/>
              <a:t>org.osgi.service.log.LogService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32040" y="2420888"/>
            <a:ext cx="38884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LogLookupImpl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private void </a:t>
            </a:r>
            <a:r>
              <a:rPr lang="en-US" sz="1400" dirty="0" smtClean="0"/>
              <a:t>activate(</a:t>
            </a:r>
            <a:r>
              <a:rPr lang="en-US" sz="1400" dirty="0" err="1" smtClean="0"/>
              <a:t>ComponentContext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 log = (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ctxt.locateService</a:t>
            </a:r>
            <a:r>
              <a:rPr lang="en-US" sz="1400" dirty="0" smtClean="0"/>
              <a:t>("LOG");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#03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new bundle with a tester component consuming declared services</a:t>
            </a:r>
          </a:p>
          <a:p>
            <a:endParaRPr lang="en-US" dirty="0" smtClean="0"/>
          </a:p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 smtClean="0"/>
              <a:t>Try to call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in the console</a:t>
            </a:r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347864" y="2492896"/>
            <a:ext cx="5366144" cy="386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Logging (</a:t>
            </a:r>
            <a:r>
              <a:rPr lang="en-US" i="1" dirty="0" err="1" smtClean="0"/>
              <a:t>LogService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Http (</a:t>
            </a:r>
            <a:r>
              <a:rPr lang="en-US" i="1" dirty="0" err="1" smtClean="0"/>
              <a:t>HttpService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Exposing registered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0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Messaging Producer &lt;-&gt; Consumer</a:t>
            </a:r>
          </a:p>
          <a:p>
            <a:pPr lvl="0"/>
            <a:r>
              <a:rPr lang="en-US" dirty="0" smtClean="0"/>
              <a:t>Device manager</a:t>
            </a:r>
          </a:p>
          <a:p>
            <a:pPr lvl="0"/>
            <a:r>
              <a:rPr lang="en-US" dirty="0" smtClean="0"/>
              <a:t>Diagnostics/Monitoring	</a:t>
            </a:r>
          </a:p>
          <a:p>
            <a:pPr lvl="1"/>
            <a:r>
              <a:rPr lang="en-US" dirty="0" smtClean="0"/>
              <a:t>JMX</a:t>
            </a:r>
          </a:p>
          <a:p>
            <a:pPr lvl="0"/>
            <a:r>
              <a:rPr lang="en-US" dirty="0" smtClean="0"/>
              <a:t>Application manager</a:t>
            </a:r>
          </a:p>
          <a:p>
            <a:pPr lvl="1"/>
            <a:r>
              <a:rPr lang="en-US" dirty="0" smtClean="0"/>
              <a:t>Application package – set of resources (bundles, data,...)</a:t>
            </a:r>
          </a:p>
          <a:p>
            <a:pPr lvl="2"/>
            <a:r>
              <a:rPr lang="en-US" dirty="0" smtClean="0"/>
              <a:t>Can be deployed/installed</a:t>
            </a:r>
          </a:p>
          <a:p>
            <a:pPr lvl="0"/>
            <a:r>
              <a:rPr lang="en-US" dirty="0" smtClean="0"/>
              <a:t>Location/measurement services</a:t>
            </a:r>
          </a:p>
          <a:p>
            <a:pPr lvl="0"/>
            <a:r>
              <a:rPr lang="en-US" dirty="0" smtClean="0"/>
              <a:t>Remote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#04	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HttpService</a:t>
            </a:r>
            <a:r>
              <a:rPr lang="en-US" dirty="0" smtClean="0"/>
              <a:t> as an additional implementation of </a:t>
            </a:r>
            <a:r>
              <a:rPr lang="en-US" dirty="0" err="1" smtClean="0"/>
              <a:t>ILogTarget</a:t>
            </a:r>
            <a:endParaRPr lang="en-US" dirty="0" smtClean="0"/>
          </a:p>
          <a:p>
            <a:pPr lvl="1"/>
            <a:r>
              <a:rPr lang="en-US" dirty="0" smtClean="0"/>
              <a:t>Introduce a new bundle with a component exposing </a:t>
            </a:r>
            <a:r>
              <a:rPr lang="en-US" dirty="0" err="1" smtClean="0"/>
              <a:t>ILogTarget</a:t>
            </a:r>
            <a:r>
              <a:rPr lang="en-US" dirty="0" smtClean="0"/>
              <a:t> and requiring </a:t>
            </a:r>
            <a:r>
              <a:rPr lang="en-US" dirty="0" err="1" smtClean="0"/>
              <a:t>HttpService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HTTP servlet</a:t>
            </a:r>
          </a:p>
          <a:p>
            <a:endParaRPr lang="en-US" dirty="0"/>
          </a:p>
          <a:p>
            <a:r>
              <a:rPr lang="en-US" dirty="0" smtClean="0"/>
              <a:t>Launch configuration has to introduce web-server bundles</a:t>
            </a:r>
          </a:p>
          <a:p>
            <a:pPr lvl="1"/>
            <a:r>
              <a:rPr lang="en-US" dirty="0" smtClean="0"/>
              <a:t>Don’t forget on</a:t>
            </a:r>
          </a:p>
          <a:p>
            <a:pPr lvl="2"/>
            <a:r>
              <a:rPr lang="en-US" dirty="0" err="1" smtClean="0"/>
              <a:t>javax.servlet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org.eclipse.equinox.http.jetty</a:t>
            </a:r>
            <a:endParaRPr lang="en-US" dirty="0" smtClean="0"/>
          </a:p>
          <a:p>
            <a:pPr lvl="2"/>
            <a:r>
              <a:rPr lang="en-US" dirty="0" smtClean="0"/>
              <a:t>org.eclipse.jetty.*</a:t>
            </a:r>
          </a:p>
          <a:p>
            <a:pPr lvl="2"/>
            <a:r>
              <a:rPr lang="en-US" dirty="0" smtClean="0"/>
              <a:t>... and few others (check the error messages)</a:t>
            </a:r>
          </a:p>
          <a:p>
            <a:endParaRPr lang="en-US" dirty="0" smtClean="0"/>
          </a:p>
          <a:p>
            <a:r>
              <a:rPr lang="en-US" dirty="0" smtClean="0"/>
              <a:t>Specify JVM property: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-</a:t>
            </a:r>
            <a:r>
              <a:rPr lang="en-US" i="1" dirty="0" err="1" smtClean="0"/>
              <a:t>Dorg.osgi.service.http.port</a:t>
            </a:r>
            <a:r>
              <a:rPr lang="en-US" i="1" dirty="0" smtClean="0"/>
              <a:t>=8080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4.2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launching</a:t>
            </a:r>
          </a:p>
          <a:p>
            <a:r>
              <a:rPr lang="en-US" dirty="0" smtClean="0"/>
              <a:t>Remote services</a:t>
            </a:r>
          </a:p>
          <a:p>
            <a:r>
              <a:rPr lang="en-US" dirty="0" smtClean="0"/>
              <a:t>Blueprint services</a:t>
            </a:r>
          </a:p>
          <a:p>
            <a:r>
              <a:rPr lang="en-US" dirty="0" smtClean="0"/>
              <a:t>Bundle tracker</a:t>
            </a:r>
          </a:p>
          <a:p>
            <a:r>
              <a:rPr lang="en-US" dirty="0" smtClean="0"/>
              <a:t>Service hooks</a:t>
            </a:r>
          </a:p>
          <a:p>
            <a:r>
              <a:rPr lang="en-US" dirty="0" smtClean="0"/>
              <a:t>Conditional permissions</a:t>
            </a:r>
          </a:p>
          <a:p>
            <a:endParaRPr lang="en-US" dirty="0"/>
          </a:p>
          <a:p>
            <a:r>
              <a:rPr lang="en-US" dirty="0" smtClean="0"/>
              <a:t>Enterprise features </a:t>
            </a:r>
          </a:p>
          <a:p>
            <a:pPr lvl="1"/>
            <a:r>
              <a:rPr lang="en-US" dirty="0" smtClean="0"/>
              <a:t>Bundling (WAR), JPA, JNDI, JDBC integration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4.3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generics into the </a:t>
            </a:r>
            <a:r>
              <a:rPr lang="en-US" dirty="0" err="1" smtClean="0"/>
              <a:t>OSGi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Capabilities</a:t>
            </a:r>
          </a:p>
          <a:p>
            <a:r>
              <a:rPr lang="en-US" dirty="0" smtClean="0"/>
              <a:t>Weaving hook 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many others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5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</a:t>
            </a:r>
            <a:r>
              <a:rPr lang="cs-CZ" b="1" smtClean="0"/>
              <a:t>Parízek</a:t>
            </a:r>
            <a:r>
              <a:rPr lang="en-US" b="1" smtClean="0"/>
              <a:t>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Bundle Repository (OBR)</a:t>
            </a:r>
          </a:p>
          <a:p>
            <a:r>
              <a:rPr lang="en-US" dirty="0" smtClean="0"/>
              <a:t>Integration with Java </a:t>
            </a:r>
            <a:r>
              <a:rPr lang="en-US" dirty="0" err="1" smtClean="0"/>
              <a:t>ServiceLoader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advantages and disadvantages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Includes class files and additional resources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en-US" dirty="0" smtClean="0"/>
              <a:t>Deployment </a:t>
            </a:r>
          </a:p>
          <a:p>
            <a:pPr lvl="1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information hiding</a:t>
            </a:r>
          </a:p>
          <a:p>
            <a:pPr>
              <a:buFontTx/>
              <a:buChar char="-"/>
            </a:pPr>
            <a:r>
              <a:rPr lang="en-US" dirty="0" smtClean="0"/>
              <a:t>No runtime meaning</a:t>
            </a:r>
          </a:p>
          <a:p>
            <a:pPr>
              <a:buFontTx/>
              <a:buChar char="-"/>
            </a:pPr>
            <a:r>
              <a:rPr lang="en-US" dirty="0" smtClean="0"/>
              <a:t>Cannot specify required JARs</a:t>
            </a:r>
          </a:p>
          <a:p>
            <a:pPr>
              <a:buFontTx/>
              <a:buChar char="-"/>
            </a:pPr>
            <a:r>
              <a:rPr lang="en-US" dirty="0" smtClean="0"/>
              <a:t>No versioning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80112" y="3429000"/>
            <a:ext cx="1800200" cy="648072"/>
          </a:xfrm>
          <a:prstGeom prst="wedgeRectCallout">
            <a:avLst>
              <a:gd name="adj1" fmla="val -38378"/>
              <a:gd name="adj2" fmla="val 9825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OK, it’s not completely true, but JARs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classpath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is almost entirely useless</a:t>
            </a:r>
            <a:endParaRPr lang="cs-CZ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applications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Existing applications</a:t>
            </a:r>
          </a:p>
          <a:p>
            <a:pPr lvl="1"/>
            <a:r>
              <a:rPr lang="en-US" dirty="0"/>
              <a:t>BMW service platform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Virgo </a:t>
            </a:r>
            <a:r>
              <a:rPr lang="en-US" dirty="0" smtClean="0"/>
              <a:t>server (Spring </a:t>
            </a:r>
            <a:r>
              <a:rPr lang="en-US" dirty="0" err="1" smtClean="0"/>
              <a:t>dm</a:t>
            </a:r>
            <a:r>
              <a:rPr lang="en-US" dirty="0" smtClean="0"/>
              <a:t> Server)</a:t>
            </a:r>
            <a:endParaRPr lang="en-US" dirty="0"/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J2EE application server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</a:t>
            </a:r>
            <a:r>
              <a:rPr lang="en-US" dirty="0"/>
              <a:t>J2EE application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Bombardier, Volvo, Siemens, BMW, IBM, Red Hat, </a:t>
            </a:r>
            <a:br>
              <a:rPr lang="en-US" dirty="0" smtClean="0"/>
            </a:br>
            <a:r>
              <a:rPr lang="en-US" dirty="0" smtClean="0"/>
              <a:t>Siemens AG, NEC, Oracle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49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Eclipse Equinox</a:t>
            </a:r>
          </a:p>
          <a:p>
            <a:pPr lvl="2"/>
            <a:r>
              <a:rPr lang="en-US" dirty="0" smtClean="0"/>
              <a:t>Many extensions of </a:t>
            </a:r>
            <a:r>
              <a:rPr lang="en-US" dirty="0" err="1" smtClean="0"/>
              <a:t>OSGi</a:t>
            </a:r>
            <a:r>
              <a:rPr lang="en-US" dirty="0" smtClean="0"/>
              <a:t> (bundle aspects, extension points)</a:t>
            </a:r>
          </a:p>
          <a:p>
            <a:pPr lvl="1"/>
            <a:r>
              <a:rPr lang="en-US" i="1" dirty="0" smtClean="0"/>
              <a:t>Apache Felix</a:t>
            </a:r>
          </a:p>
          <a:p>
            <a:pPr lvl="2"/>
            <a:r>
              <a:rPr lang="en-US" dirty="0" smtClean="0"/>
              <a:t>Based on Oscar (implementation of </a:t>
            </a:r>
            <a:r>
              <a:rPr lang="en-US" dirty="0" err="1" smtClean="0"/>
              <a:t>OSGi</a:t>
            </a:r>
            <a:r>
              <a:rPr lang="en-US" dirty="0" smtClean="0"/>
              <a:t> R3)</a:t>
            </a:r>
          </a:p>
          <a:p>
            <a:pPr lvl="2"/>
            <a:r>
              <a:rPr lang="en-US" dirty="0" smtClean="0"/>
              <a:t>Compliant to </a:t>
            </a:r>
            <a:r>
              <a:rPr lang="en-US" dirty="0" err="1" smtClean="0"/>
              <a:t>OSGi</a:t>
            </a:r>
            <a:r>
              <a:rPr lang="en-US" dirty="0" smtClean="0"/>
              <a:t> specification R4.2</a:t>
            </a:r>
          </a:p>
          <a:p>
            <a:pPr lvl="1"/>
            <a:r>
              <a:rPr lang="en-US" i="1" dirty="0" err="1" smtClean="0"/>
              <a:t>Knopflerfish</a:t>
            </a:r>
            <a:endParaRPr lang="en-US" i="1" dirty="0" smtClean="0"/>
          </a:p>
          <a:p>
            <a:pPr lvl="1"/>
            <a:r>
              <a:rPr lang="en-US" i="1" dirty="0" smtClean="0"/>
              <a:t>Concierge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OSGi</a:t>
            </a:r>
            <a:r>
              <a:rPr lang="en-US" dirty="0" smtClean="0"/>
              <a:t> R3, optimized for embedded devices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ProSyst</a:t>
            </a:r>
            <a:r>
              <a:rPr lang="en-US" dirty="0" smtClean="0"/>
              <a:t>, </a:t>
            </a:r>
            <a:r>
              <a:rPr lang="en-US" dirty="0" err="1" smtClean="0"/>
              <a:t>Knopflerfish</a:t>
            </a:r>
            <a:r>
              <a:rPr lang="en-US" dirty="0" smtClean="0"/>
              <a:t> Pro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repositories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OBR</a:t>
            </a:r>
          </a:p>
          <a:p>
            <a:pPr lvl="1"/>
            <a:r>
              <a:rPr lang="en-US" dirty="0" smtClean="0">
                <a:hlinkClick r:id="rId2"/>
              </a:rPr>
              <a:t>http://bundles.osgi.org</a:t>
            </a:r>
            <a:endParaRPr lang="en-US" dirty="0" smtClean="0"/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compendium implementation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http://sigil.codecauldron.org/spring-external.obr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http://sigil.codecauldron.org/spring-release.obr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Knopflerfish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http://www.knopflerfish.org/repo/bindex.xml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>
                <a:hlinkClick r:id="rId2"/>
              </a:rPr>
              <a:t>http://www.osgi.org/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dirty="0" smtClean="0"/>
              <a:t>Wikipedia </a:t>
            </a:r>
          </a:p>
          <a:p>
            <a:pPr lvl="1"/>
            <a:r>
              <a:rPr lang="en-US" dirty="0" smtClean="0">
                <a:hlinkClick r:id="rId3"/>
              </a:rPr>
              <a:t>http://en.wikipedia.org/wiki/OSGi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NPRG044 source code</a:t>
            </a:r>
          </a:p>
          <a:p>
            <a:pPr lvl="1"/>
            <a:r>
              <a:rPr lang="en-US" dirty="0" smtClean="0">
                <a:hlinkClick r:id="rId4"/>
              </a:rPr>
              <a:t>http://code.google.com/a/eclipselabs.org/p/nprg044-eclipse-platform/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29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76256" y="3573016"/>
            <a:ext cx="1728192" cy="936104"/>
          </a:xfrm>
          <a:prstGeom prst="wedgeRoundRectCallout">
            <a:avLst>
              <a:gd name="adj1" fmla="val -55353"/>
              <a:gd name="adj2" fmla="val 765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525252"/>
                </a:solidFill>
              </a:rPr>
              <a:t>Cannot handle different versions of the same class</a:t>
            </a:r>
            <a:endParaRPr lang="cs-CZ" sz="14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27767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184578" cy="53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6" y="1268760"/>
            <a:ext cx="2304254" cy="1008112"/>
          </a:xfrm>
          <a:prstGeom prst="wedgeRoundRectCallout">
            <a:avLst>
              <a:gd name="adj1" fmla="val -54121"/>
              <a:gd name="adj2" fmla="val 7306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The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</a:t>
            </a:r>
            <a:r>
              <a:rPr lang="en-US" sz="1200" b="1" dirty="0" smtClean="0">
                <a:solidFill>
                  <a:srgbClr val="525252"/>
                </a:solidFill>
              </a:rPr>
              <a:t> has precedence over all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classloaders</a:t>
            </a:r>
            <a:r>
              <a:rPr lang="en-US" sz="1200" b="1" dirty="0" smtClean="0">
                <a:solidFill>
                  <a:srgbClr val="525252"/>
                </a:solidFill>
              </a:rPr>
              <a:t> below =&gt;</a:t>
            </a:r>
          </a:p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all applications have to use the same version of the core library</a:t>
            </a:r>
            <a:endParaRPr lang="cs-CZ" sz="12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0932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115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OSGi</a:t>
            </a:r>
            <a:r>
              <a:rPr lang="en-US" dirty="0" smtClean="0"/>
              <a:t> is a specification</a:t>
            </a:r>
          </a:p>
          <a:p>
            <a:pPr lvl="1"/>
            <a:r>
              <a:rPr lang="en-US" dirty="0" smtClean="0"/>
              <a:t>Open Service Gateway Initiative</a:t>
            </a:r>
          </a:p>
          <a:p>
            <a:pPr lvl="1"/>
            <a:r>
              <a:rPr lang="en-US" dirty="0" smtClean="0"/>
              <a:t>Current version R5 (see </a:t>
            </a:r>
            <a:r>
              <a:rPr lang="en-US" dirty="0">
                <a:hlinkClick r:id="rId2"/>
              </a:rPr>
              <a:t>http://www.osgi.org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Three parts + Java API + execution environment specification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Compendium</a:t>
            </a:r>
          </a:p>
          <a:p>
            <a:pPr lvl="2"/>
            <a:r>
              <a:rPr lang="en-US" dirty="0" smtClean="0"/>
              <a:t>Enterprise</a:t>
            </a:r>
          </a:p>
          <a:p>
            <a:endParaRPr lang="en-US" dirty="0" smtClean="0"/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Provided services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496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Framework to build modular applications</a:t>
            </a:r>
          </a:p>
          <a:p>
            <a:pPr lvl="1"/>
            <a:r>
              <a:rPr lang="en-US" dirty="0" smtClean="0"/>
              <a:t>“LEGO principle”</a:t>
            </a:r>
          </a:p>
          <a:p>
            <a:pPr lvl="1"/>
            <a:r>
              <a:rPr lang="en-US" dirty="0" smtClean="0"/>
              <a:t>Fine-grained modules which are</a:t>
            </a:r>
          </a:p>
          <a:p>
            <a:pPr lvl="2"/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Isolated</a:t>
            </a:r>
          </a:p>
          <a:p>
            <a:pPr lvl="1"/>
            <a:r>
              <a:rPr lang="en-US" dirty="0" smtClean="0"/>
              <a:t>Bringing separation of concepts </a:t>
            </a:r>
          </a:p>
          <a:p>
            <a:pPr lvl="2"/>
            <a:r>
              <a:rPr lang="en-US" dirty="0" smtClean="0"/>
              <a:t>Modules should be “easily” testable,</a:t>
            </a:r>
            <a:br>
              <a:rPr lang="en-US" dirty="0" smtClean="0"/>
            </a:br>
            <a:r>
              <a:rPr lang="en-US" dirty="0" smtClean="0"/>
              <a:t>manageable, maintainable, </a:t>
            </a:r>
            <a:br>
              <a:rPr lang="en-US" dirty="0" smtClean="0"/>
            </a:br>
            <a:r>
              <a:rPr lang="en-US" dirty="0" smtClean="0"/>
              <a:t>repairable, exchangeable</a:t>
            </a:r>
          </a:p>
          <a:p>
            <a:pPr lvl="1"/>
            <a:r>
              <a:rPr lang="en-US" dirty="0" smtClean="0"/>
              <a:t>Bringing abstraction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4" y="2348880"/>
            <a:ext cx="2925775" cy="33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 conceptual architecture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06385" y="1336936"/>
            <a:ext cx="6331231" cy="48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6721</TotalTime>
  <Words>1994</Words>
  <Application>Microsoft Office PowerPoint</Application>
  <PresentationFormat>On-screen Show (4:3)</PresentationFormat>
  <Paragraphs>576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D3S template</vt:lpstr>
      <vt:lpstr>NPRG044: OSGi framework</vt:lpstr>
      <vt:lpstr>PowerPoint Presentation</vt:lpstr>
      <vt:lpstr>PowerPoint Presentation</vt:lpstr>
      <vt:lpstr>JAR advantages and disadvantages</vt:lpstr>
      <vt:lpstr>Common Java classloading</vt:lpstr>
      <vt:lpstr>J2EE classloading</vt:lpstr>
      <vt:lpstr>OSGi</vt:lpstr>
      <vt:lpstr>OSGi framework</vt:lpstr>
      <vt:lpstr>OSGi framework conceptual architecture</vt:lpstr>
      <vt:lpstr>OSGi basic concepts</vt:lpstr>
      <vt:lpstr>Bundle</vt:lpstr>
      <vt:lpstr>Bundle meta-information</vt:lpstr>
      <vt:lpstr>Bundle dependencies</vt:lpstr>
      <vt:lpstr>MANIFEST.MF headers</vt:lpstr>
      <vt:lpstr>Bundle lifecycle</vt:lpstr>
      <vt:lpstr>Bundle lifecycle - activation</vt:lpstr>
      <vt:lpstr>OSGi classloading</vt:lpstr>
      <vt:lpstr>OSGi classloading</vt:lpstr>
      <vt:lpstr>Bundle classpath</vt:lpstr>
      <vt:lpstr>OSGi Console</vt:lpstr>
      <vt:lpstr>Demo #01</vt:lpstr>
      <vt:lpstr>Service</vt:lpstr>
      <vt:lpstr>Registering service (1)</vt:lpstr>
      <vt:lpstr>Registering service (2)</vt:lpstr>
      <vt:lpstr>Service components</vt:lpstr>
      <vt:lpstr>Component factories</vt:lpstr>
      <vt:lpstr>Demo #02</vt:lpstr>
      <vt:lpstr>Service consumption (1)</vt:lpstr>
      <vt:lpstr>Service tracker – white board pattern</vt:lpstr>
      <vt:lpstr>Service tracker</vt:lpstr>
      <vt:lpstr>Service tracker</vt:lpstr>
      <vt:lpstr>Service consumption (2)</vt:lpstr>
      <vt:lpstr>Service lookup</vt:lpstr>
      <vt:lpstr>Demo #03</vt:lpstr>
      <vt:lpstr>OSGi services</vt:lpstr>
      <vt:lpstr>Demo #04 </vt:lpstr>
      <vt:lpstr>OSGi 4.2 features</vt:lpstr>
      <vt:lpstr>OSGi 4.3 features</vt:lpstr>
      <vt:lpstr>OSGi 5 features</vt:lpstr>
      <vt:lpstr>OSGi applications</vt:lpstr>
      <vt:lpstr>OSGi implementations</vt:lpstr>
      <vt:lpstr>Bundles repositories</vt:lpstr>
      <vt:lpstr>Resources</vt:lpstr>
    </vt:vector>
  </TitlesOfParts>
  <Company>UK MFF DSRG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NPRG044: OSGi framework</dc:title>
  <dc:creator>Michal Malohlava</dc:creator>
  <cp:lastModifiedBy>parizek</cp:lastModifiedBy>
  <cp:revision>536</cp:revision>
  <dcterms:created xsi:type="dcterms:W3CDTF">2011-02-25T10:55:05Z</dcterms:created>
  <dcterms:modified xsi:type="dcterms:W3CDTF">2014-02-20T16:24:29Z</dcterms:modified>
</cp:coreProperties>
</file>