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94" r:id="rId3"/>
    <p:sldId id="301" r:id="rId4"/>
    <p:sldId id="300" r:id="rId5"/>
    <p:sldId id="307" r:id="rId6"/>
    <p:sldId id="308" r:id="rId7"/>
    <p:sldId id="297" r:id="rId8"/>
    <p:sldId id="257" r:id="rId9"/>
    <p:sldId id="269" r:id="rId10"/>
    <p:sldId id="264" r:id="rId11"/>
    <p:sldId id="266" r:id="rId12"/>
    <p:sldId id="270" r:id="rId13"/>
    <p:sldId id="273" r:id="rId14"/>
    <p:sldId id="274" r:id="rId15"/>
    <p:sldId id="271" r:id="rId16"/>
    <p:sldId id="272" r:id="rId17"/>
    <p:sldId id="309" r:id="rId18"/>
    <p:sldId id="275" r:id="rId19"/>
    <p:sldId id="298" r:id="rId20"/>
    <p:sldId id="312" r:id="rId21"/>
    <p:sldId id="288" r:id="rId22"/>
    <p:sldId id="267" r:id="rId23"/>
    <p:sldId id="276" r:id="rId24"/>
    <p:sldId id="277" r:id="rId25"/>
    <p:sldId id="287" r:id="rId26"/>
    <p:sldId id="313" r:id="rId27"/>
    <p:sldId id="289" r:id="rId28"/>
    <p:sldId id="278" r:id="rId29"/>
    <p:sldId id="280" r:id="rId30"/>
    <p:sldId id="279" r:id="rId31"/>
    <p:sldId id="295" r:id="rId32"/>
    <p:sldId id="281" r:id="rId33"/>
    <p:sldId id="263" r:id="rId34"/>
    <p:sldId id="291" r:id="rId35"/>
    <p:sldId id="282" r:id="rId36"/>
    <p:sldId id="292" r:id="rId37"/>
    <p:sldId id="304" r:id="rId38"/>
    <p:sldId id="305" r:id="rId39"/>
    <p:sldId id="314" r:id="rId40"/>
    <p:sldId id="310" r:id="rId41"/>
    <p:sldId id="311" r:id="rId42"/>
    <p:sldId id="283" r:id="rId43"/>
    <p:sldId id="284" r:id="rId44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6464"/>
    <a:srgbClr val="525252"/>
    <a:srgbClr val="9FE6FF"/>
    <a:srgbClr val="D8BDDF"/>
    <a:srgbClr val="EAE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73" autoAdjust="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1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2E173-AC20-46B7-B073-0E359536B958}" type="datetimeFigureOut">
              <a:rPr lang="cs-CZ" smtClean="0"/>
              <a:pPr/>
              <a:t>28.2.2013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0B902-BA19-4608-8988-785C58AFAC47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1748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0B902-BA19-4608-8988-785C58AFAC47}" type="slidenum">
              <a:rPr lang="cs-CZ" smtClean="0"/>
              <a:pPr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5060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bg>
      <p:bgPr>
        <a:gradFill flip="none" rotWithShape="1">
          <a:gsLst>
            <a:gs pos="50000">
              <a:schemeClr val="bg1"/>
            </a:gs>
            <a:gs pos="100000">
              <a:schemeClr val="bg1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539552" y="3036499"/>
            <a:ext cx="7920880" cy="1764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88900" dist="38100" dir="2700000" algn="tl" rotWithShape="0">
              <a:prstClr val="black">
                <a:alpha val="33000"/>
              </a:prstClr>
            </a:outerShdw>
          </a:effectLst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620688"/>
            <a:ext cx="7858180" cy="2088232"/>
          </a:xfrm>
        </p:spPr>
        <p:txBody>
          <a:bodyPr anchor="ctr" anchorCtr="0">
            <a:noAutofit/>
          </a:bodyPr>
          <a:lstStyle>
            <a:lvl1pPr algn="ctr">
              <a:defRPr sz="4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cs-CZ" smtClean="0"/>
              <a:t>Klepnutím lze upravit styl předlohy nadpisů.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91880" y="3290114"/>
            <a:ext cx="4968552" cy="1723062"/>
          </a:xfrm>
        </p:spPr>
        <p:txBody>
          <a:bodyPr>
            <a:normAutofit/>
          </a:bodyPr>
          <a:lstStyle>
            <a:lvl1pPr marL="0" indent="0" algn="r">
              <a:buNone/>
              <a:defRPr sz="2800" b="1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 smtClean="0"/>
              <a:t>Author</a:t>
            </a:r>
            <a:r>
              <a:rPr lang="en-US" dirty="0" smtClean="0"/>
              <a:t>(s)</a:t>
            </a:r>
          </a:p>
        </p:txBody>
      </p:sp>
      <p:pic>
        <p:nvPicPr>
          <p:cNvPr id="3074" name="Picture 2" descr="C:\Repositories\MFF\organisation\MFF\DDDS\Logo\D3S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498" y="3361552"/>
            <a:ext cx="2773982" cy="857256"/>
          </a:xfrm>
          <a:prstGeom prst="rect">
            <a:avLst/>
          </a:prstGeom>
          <a:noFill/>
        </p:spPr>
      </p:pic>
      <p:pic>
        <p:nvPicPr>
          <p:cNvPr id="3076" name="Picture 4" descr="C:\Repositories\MFF\organisation\MFF\DDDS\Logo\karelI.jpg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40000"/>
          </a:blip>
          <a:srcRect/>
          <a:stretch>
            <a:fillRect/>
          </a:stretch>
        </p:blipFill>
        <p:spPr bwMode="auto">
          <a:xfrm>
            <a:off x="1113554" y="4531943"/>
            <a:ext cx="1496672" cy="1452436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 userDrawn="1"/>
        </p:nvSpPr>
        <p:spPr>
          <a:xfrm>
            <a:off x="717201" y="6007860"/>
            <a:ext cx="2303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cap="non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CHARLES UNIVERSITY </a:t>
            </a:r>
            <a:r>
              <a:rPr lang="cs-CZ" sz="1200" b="1" cap="non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</a:t>
            </a:r>
            <a:r>
              <a:rPr lang="en-US" sz="1200" b="1" cap="non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PRAGUE</a:t>
            </a:r>
            <a:endParaRPr lang="cs-CZ" sz="1200" b="0" cap="non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507529" y="2989372"/>
            <a:ext cx="2053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u="none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http://d3s.mff.cuni.cz</a:t>
            </a:r>
            <a:endParaRPr lang="cs-CZ" sz="1200" b="0" u="none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539552" y="6248345"/>
            <a:ext cx="2654358" cy="276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88900" dist="38100" dir="2700000" algn="tl" rotWithShape="0">
              <a:prstClr val="black">
                <a:alpha val="33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faculty of mathematics and physics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Repositories\MFF\organisation\MFF\DDDS\Slides\slides_logo_faint.png"/>
          <p:cNvPicPr>
            <a:picLocks noChangeAspect="1" noChangeArrowheads="1"/>
          </p:cNvPicPr>
          <p:nvPr userDrawn="1"/>
        </p:nvPicPr>
        <p:blipFill>
          <a:blip r:embed="rId2" cstate="print"/>
          <a:srcRect r="1729"/>
          <a:stretch>
            <a:fillRect/>
          </a:stretch>
        </p:blipFill>
        <p:spPr bwMode="auto">
          <a:xfrm>
            <a:off x="7519988" y="6088905"/>
            <a:ext cx="1624012" cy="633413"/>
          </a:xfrm>
          <a:prstGeom prst="rect">
            <a:avLst/>
          </a:prstGeom>
          <a:noFill/>
        </p:spPr>
      </p:pic>
      <p:sp>
        <p:nvSpPr>
          <p:cNvPr id="20" name="Rectangle 19"/>
          <p:cNvSpPr/>
          <p:nvPr userDrawn="1"/>
        </p:nvSpPr>
        <p:spPr>
          <a:xfrm>
            <a:off x="0" y="0"/>
            <a:ext cx="9144000" cy="836712"/>
          </a:xfrm>
          <a:prstGeom prst="rect">
            <a:avLst/>
          </a:prstGeom>
          <a:gradFill flip="none" rotWithShape="1">
            <a:gsLst>
              <a:gs pos="75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Rectangle 10"/>
          <p:cNvSpPr/>
          <p:nvPr userDrawn="1"/>
        </p:nvSpPr>
        <p:spPr>
          <a:xfrm>
            <a:off x="0" y="6669360"/>
            <a:ext cx="9144000" cy="18864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5000">
                <a:schemeClr val="bg1">
                  <a:lumMod val="95000"/>
                </a:schemeClr>
              </a:gs>
              <a:gs pos="75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784976" cy="836712"/>
          </a:xfrm>
        </p:spPr>
        <p:txBody>
          <a:bodyPr/>
          <a:lstStyle>
            <a:lvl1pPr>
              <a:defRPr b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cs-CZ" smtClean="0"/>
              <a:t>Klepnutím lze upravit styl předlohy nadpisů.</a:t>
            </a:r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69360"/>
            <a:ext cx="8604448" cy="188640"/>
          </a:xfrm>
        </p:spPr>
        <p:txBody>
          <a:bodyPr/>
          <a:lstStyle>
            <a:lvl1pPr algn="l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</a:t>
            </a:r>
            <a:r>
              <a:rPr lang="cs-CZ" b="1" smtClean="0"/>
              <a:t>Parízek</a:t>
            </a:r>
            <a:r>
              <a:rPr lang="en-US" b="1" smtClean="0"/>
              <a:t>, NPRG044, OSGi framework</a:t>
            </a:r>
            <a:endParaRPr lang="cs-CZ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6456" y="6669360"/>
            <a:ext cx="467544" cy="188640"/>
          </a:xfrm>
          <a:effectLst>
            <a:outerShdw blurRad="50800" dist="38100" dir="2700000" sx="110000" sy="110000" algn="tl" rotWithShape="0">
              <a:schemeClr val="bg1"/>
            </a:outerShdw>
          </a:effectLst>
        </p:spPr>
        <p:txBody>
          <a:bodyPr/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fld id="{A88DAB34-D8F7-4B73-8772-D181A9BA73C4}" type="slidenum">
              <a:rPr lang="cs-CZ" smtClean="0"/>
              <a:pPr/>
              <a:t>‹#›</a:t>
            </a:fld>
            <a:endParaRPr lang="cs-CZ" dirty="0"/>
          </a:p>
        </p:txBody>
      </p:sp>
      <p:pic>
        <p:nvPicPr>
          <p:cNvPr id="1027" name="Picture 3" descr="C:\Repositories\MFF\organisation\MFF\DDDS\Slides\bar2.png"/>
          <p:cNvPicPr>
            <a:picLocks noChangeAspect="1" noChangeArrowheads="1"/>
          </p:cNvPicPr>
          <p:nvPr userDrawn="1"/>
        </p:nvPicPr>
        <p:blipFill>
          <a:blip r:embed="rId3" cstate="print"/>
          <a:srcRect l="1150" r="1914"/>
          <a:stretch>
            <a:fillRect/>
          </a:stretch>
        </p:blipFill>
        <p:spPr bwMode="auto">
          <a:xfrm flipH="1">
            <a:off x="0" y="787219"/>
            <a:ext cx="9144000" cy="193509"/>
          </a:xfrm>
          <a:prstGeom prst="rect">
            <a:avLst/>
          </a:prstGeom>
          <a:noFill/>
        </p:spPr>
      </p:pic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67544" y="1340768"/>
            <a:ext cx="8208912" cy="5040560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o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0"/>
            <a:ext cx="9144000" cy="836712"/>
          </a:xfrm>
          <a:prstGeom prst="rect">
            <a:avLst/>
          </a:prstGeom>
          <a:gradFill flip="none" rotWithShape="1">
            <a:gsLst>
              <a:gs pos="75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Rectangle 10"/>
          <p:cNvSpPr/>
          <p:nvPr userDrawn="1"/>
        </p:nvSpPr>
        <p:spPr>
          <a:xfrm>
            <a:off x="0" y="6669360"/>
            <a:ext cx="9144000" cy="18864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5000">
                <a:schemeClr val="bg1">
                  <a:lumMod val="95000"/>
                </a:schemeClr>
              </a:gs>
              <a:gs pos="75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784976" cy="836712"/>
          </a:xfrm>
        </p:spPr>
        <p:txBody>
          <a:bodyPr/>
          <a:lstStyle>
            <a:lvl1pPr>
              <a:defRPr b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cs-CZ" smtClean="0"/>
              <a:t>Klepnutím lze upravit styl předlohy nadpisů.</a:t>
            </a:r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69360"/>
            <a:ext cx="8604448" cy="188640"/>
          </a:xfrm>
        </p:spPr>
        <p:txBody>
          <a:bodyPr/>
          <a:lstStyle>
            <a:lvl1pPr algn="l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</a:t>
            </a:r>
            <a:r>
              <a:rPr lang="cs-CZ" b="1" smtClean="0"/>
              <a:t>Pavel Parízek</a:t>
            </a:r>
            <a:r>
              <a:rPr lang="en-US" b="1" smtClean="0"/>
              <a:t>, NPRG044, OSGi framework</a:t>
            </a:r>
            <a:endParaRPr lang="cs-CZ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6456" y="6669360"/>
            <a:ext cx="467544" cy="188640"/>
          </a:xfrm>
          <a:effectLst>
            <a:outerShdw blurRad="50800" dist="38100" dir="2700000" sx="110000" sy="110000" algn="tl" rotWithShape="0">
              <a:schemeClr val="bg1"/>
            </a:outerShdw>
          </a:effectLst>
        </p:spPr>
        <p:txBody>
          <a:bodyPr/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fld id="{A88DAB34-D8F7-4B73-8772-D181A9BA73C4}" type="slidenum">
              <a:rPr lang="cs-CZ" smtClean="0"/>
              <a:pPr/>
              <a:t>‹#›</a:t>
            </a:fld>
            <a:endParaRPr lang="cs-CZ" dirty="0"/>
          </a:p>
        </p:txBody>
      </p:sp>
      <p:pic>
        <p:nvPicPr>
          <p:cNvPr id="1027" name="Picture 3" descr="C:\Repositories\MFF\organisation\MFF\DDDS\Slides\bar2.png"/>
          <p:cNvPicPr>
            <a:picLocks noChangeAspect="1" noChangeArrowheads="1"/>
          </p:cNvPicPr>
          <p:nvPr userDrawn="1"/>
        </p:nvPicPr>
        <p:blipFill>
          <a:blip r:embed="rId2" cstate="print"/>
          <a:srcRect l="1150" r="1914"/>
          <a:stretch>
            <a:fillRect/>
          </a:stretch>
        </p:blipFill>
        <p:spPr bwMode="auto">
          <a:xfrm flipH="1">
            <a:off x="0" y="787219"/>
            <a:ext cx="9144000" cy="193509"/>
          </a:xfrm>
          <a:prstGeom prst="rect">
            <a:avLst/>
          </a:prstGeom>
          <a:noFill/>
        </p:spPr>
      </p:pic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67544" y="1340768"/>
            <a:ext cx="8208912" cy="5040560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with bottom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Repositories\MFF\organisation\MFF\DDDS\Slides\slides_logo_faint.png"/>
          <p:cNvPicPr>
            <a:picLocks noChangeAspect="1" noChangeArrowheads="1"/>
          </p:cNvPicPr>
          <p:nvPr userDrawn="1"/>
        </p:nvPicPr>
        <p:blipFill>
          <a:blip r:embed="rId2" cstate="print"/>
          <a:srcRect r="1729"/>
          <a:stretch>
            <a:fillRect/>
          </a:stretch>
        </p:blipFill>
        <p:spPr bwMode="auto">
          <a:xfrm>
            <a:off x="7519988" y="6088905"/>
            <a:ext cx="1624012" cy="633413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 userDrawn="1"/>
        </p:nvSpPr>
        <p:spPr>
          <a:xfrm>
            <a:off x="0" y="6669360"/>
            <a:ext cx="9144000" cy="18864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5000">
                <a:schemeClr val="bg1">
                  <a:lumMod val="95000"/>
                </a:schemeClr>
              </a:gs>
              <a:gs pos="75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69360"/>
            <a:ext cx="8604448" cy="188640"/>
          </a:xfrm>
        </p:spPr>
        <p:txBody>
          <a:bodyPr/>
          <a:lstStyle>
            <a:lvl1pPr algn="l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</a:t>
            </a:r>
            <a:r>
              <a:rPr lang="cs-CZ" b="1" smtClean="0"/>
              <a:t>Parízek</a:t>
            </a:r>
            <a:r>
              <a:rPr lang="en-US" b="1" smtClean="0"/>
              <a:t>, NPRG044, OSGi framework</a:t>
            </a:r>
            <a:endParaRPr lang="cs-CZ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6456" y="6669360"/>
            <a:ext cx="467544" cy="188640"/>
          </a:xfrm>
          <a:effectLst>
            <a:outerShdw blurRad="50800" dist="38100" dir="2700000" sx="110000" sy="110000" algn="tl" rotWithShape="0">
              <a:schemeClr val="bg1"/>
            </a:outerShdw>
          </a:effectLst>
        </p:spPr>
        <p:txBody>
          <a:bodyPr/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fld id="{A88DAB34-D8F7-4B73-8772-D181A9BA73C4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without bottom line but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Repositories\MFF\organisation\MFF\DDDS\Slides\slides_logo_faint.png"/>
          <p:cNvPicPr>
            <a:picLocks noChangeAspect="1" noChangeArrowheads="1"/>
          </p:cNvPicPr>
          <p:nvPr userDrawn="1"/>
        </p:nvPicPr>
        <p:blipFill>
          <a:blip r:embed="rId2" cstate="print"/>
          <a:srcRect r="1729"/>
          <a:stretch>
            <a:fillRect/>
          </a:stretch>
        </p:blipFill>
        <p:spPr bwMode="auto">
          <a:xfrm>
            <a:off x="7519988" y="6088905"/>
            <a:ext cx="1624012" cy="63341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SLIDE WITH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rázek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cs-CZ" smtClean="0"/>
              <a:t>Klepnutím na ikonu přidáte obrázek.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76" y="71414"/>
            <a:ext cx="8229600" cy="857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level`</a:t>
            </a:r>
          </a:p>
          <a:p>
            <a:pPr lvl="4"/>
            <a:r>
              <a:rPr lang="en-US" dirty="0" smtClean="0"/>
              <a:t>Fifth 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Michal Malohlava &amp; </a:t>
            </a:r>
            <a:r>
              <a:rPr lang="cs-CZ" smtClean="0"/>
              <a:t>Pavel Parízek</a:t>
            </a:r>
            <a:r>
              <a:rPr lang="en-US" smtClean="0"/>
              <a:t>, NPRG044, OSGi framework</a:t>
            </a:r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DAB34-D8F7-4B73-8772-D181A9BA7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4" r:id="rId5"/>
    <p:sldLayoutId id="2147483653" r:id="rId6"/>
    <p:sldLayoutId id="2147483655" r:id="rId7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SzPct val="110000"/>
        <a:buFontTx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110000"/>
        <a:buFontTx/>
        <a:buBlip>
          <a:blip r:embed="rId10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SzPct val="11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SzPct val="110000"/>
        <a:buFontTx/>
        <a:buBlip>
          <a:blip r:embed="rId9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lipse.org/downloads/" TargetMode="Externa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lipse.org/downloads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sigil.codecauldron.org/spring-release.obr" TargetMode="External"/><Relationship Id="rId2" Type="http://schemas.openxmlformats.org/officeDocument/2006/relationships/hyperlink" Target="http://bundles.osgi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knopflerfish.org/repo/bindex.xml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OSGi-Tooling" TargetMode="External"/><Relationship Id="rId2" Type="http://schemas.openxmlformats.org/officeDocument/2006/relationships/hyperlink" Target="http://www.osgi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de.google.com/a/eclipselabs.org/p/nprg044-eclipse-platfor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sgi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NPRG044:</a:t>
            </a:r>
            <a:br>
              <a:rPr lang="en-US" dirty="0" smtClean="0"/>
            </a:br>
            <a:r>
              <a:rPr lang="en-US" dirty="0" err="1" smtClean="0"/>
              <a:t>OSGi</a:t>
            </a:r>
            <a:r>
              <a:rPr lang="en-US" dirty="0" smtClean="0"/>
              <a:t> framework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/>
              <a:t>Michal </a:t>
            </a:r>
            <a:r>
              <a:rPr lang="en-US" sz="2400" dirty="0" err="1" smtClean="0"/>
              <a:t>Malohlava</a:t>
            </a:r>
            <a:r>
              <a:rPr lang="en-US" sz="2400" dirty="0" smtClean="0"/>
              <a:t> &amp; </a:t>
            </a:r>
            <a:r>
              <a:rPr lang="en-US" sz="2400" dirty="0" err="1" smtClean="0"/>
              <a:t>Pavel</a:t>
            </a:r>
            <a:r>
              <a:rPr lang="en-US" sz="2400" dirty="0" smtClean="0"/>
              <a:t> </a:t>
            </a:r>
            <a:r>
              <a:rPr lang="cs-CZ" sz="2400" dirty="0" smtClean="0"/>
              <a:t>Parízek</a:t>
            </a:r>
          </a:p>
          <a:p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parizek</a:t>
            </a:r>
            <a:r>
              <a:rPr lang="cs-CZ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@d3s.mff.cuni.cz</a:t>
            </a:r>
            <a:endParaRPr lang="cs-CZ" sz="1800" dirty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basic concepts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10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Bundle</a:t>
            </a:r>
          </a:p>
          <a:p>
            <a:pPr lvl="1"/>
            <a:r>
              <a:rPr lang="en-US" dirty="0" smtClean="0"/>
              <a:t>Module</a:t>
            </a:r>
          </a:p>
          <a:p>
            <a:pPr lvl="1"/>
            <a:r>
              <a:rPr lang="en-US" dirty="0" smtClean="0"/>
              <a:t>Unit of deployment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Service</a:t>
            </a:r>
          </a:p>
          <a:p>
            <a:pPr lvl="1"/>
            <a:r>
              <a:rPr lang="en-US" dirty="0" smtClean="0"/>
              <a:t>Communication between components</a:t>
            </a:r>
          </a:p>
          <a:p>
            <a:pPr lvl="1"/>
            <a:endParaRPr lang="en-US" b="1" dirty="0" smtClean="0">
              <a:solidFill>
                <a:srgbClr val="0070C0"/>
              </a:solidFill>
            </a:endParaRPr>
          </a:p>
          <a:p>
            <a:pPr lvl="1"/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11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>
          <a:xfrm>
            <a:off x="467544" y="1268760"/>
            <a:ext cx="8208912" cy="5112568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Unit of deployment</a:t>
            </a:r>
          </a:p>
          <a:p>
            <a:pPr lvl="1"/>
            <a:r>
              <a:rPr lang="en-US" dirty="0" smtClean="0"/>
              <a:t>Classical JAR with meta-information</a:t>
            </a:r>
          </a:p>
          <a:p>
            <a:pPr lvl="2"/>
            <a:r>
              <a:rPr lang="en-US" dirty="0" smtClean="0"/>
              <a:t>Class files</a:t>
            </a:r>
          </a:p>
          <a:p>
            <a:pPr lvl="2"/>
            <a:r>
              <a:rPr lang="en-US" dirty="0" smtClean="0"/>
              <a:t>Additional resources (images, videos, source code, …)</a:t>
            </a:r>
          </a:p>
          <a:p>
            <a:pPr lvl="2"/>
            <a:r>
              <a:rPr lang="en-US" dirty="0" smtClean="0"/>
              <a:t>Directories containing meta-information (META-INF, OSGI-INF)</a:t>
            </a:r>
          </a:p>
          <a:p>
            <a:pPr lvl="1"/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Bundle is versioned</a:t>
            </a:r>
          </a:p>
          <a:p>
            <a:pPr lvl="1"/>
            <a:r>
              <a:rPr lang="en-US" dirty="0" smtClean="0"/>
              <a:t>Major, minor, micro, qualifier (1.0.3_rc2)</a:t>
            </a:r>
          </a:p>
          <a:p>
            <a:pPr lvl="1"/>
            <a:r>
              <a:rPr lang="en-US" dirty="0" smtClean="0"/>
              <a:t>Multiple versions at runtime are allowed</a:t>
            </a:r>
          </a:p>
          <a:p>
            <a:pPr lvl="1"/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Bundle can export/hide packages</a:t>
            </a:r>
          </a:p>
          <a:p>
            <a:pPr lvl="1"/>
            <a:r>
              <a:rPr lang="en-US" i="1" dirty="0" smtClean="0"/>
              <a:t>Recommended practice: ”</a:t>
            </a:r>
            <a:r>
              <a:rPr lang="en-US" dirty="0" smtClean="0"/>
              <a:t>Exposing only API not implementation”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Declarative dependencies</a:t>
            </a:r>
          </a:p>
          <a:p>
            <a:pPr lvl="2"/>
            <a:r>
              <a:rPr lang="en-US" dirty="0" smtClean="0"/>
              <a:t>Bundles</a:t>
            </a:r>
          </a:p>
          <a:p>
            <a:pPr lvl="2"/>
            <a:r>
              <a:rPr lang="en-US" dirty="0" smtClean="0"/>
              <a:t>Packages</a:t>
            </a:r>
          </a:p>
          <a:p>
            <a:pPr lvl="3"/>
            <a:r>
              <a:rPr lang="en-US" dirty="0" smtClean="0"/>
              <a:t>Range of version [1.0, 2.0)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 meta-information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12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Manifest META-INF/MANIFEST.MF</a:t>
            </a:r>
            <a:endParaRPr lang="en-US" dirty="0"/>
          </a:p>
        </p:txBody>
      </p:sp>
      <p:sp>
        <p:nvSpPr>
          <p:cNvPr id="6" name="TextovéPole 5"/>
          <p:cNvSpPr txBox="1"/>
          <p:nvPr/>
        </p:nvSpPr>
        <p:spPr>
          <a:xfrm>
            <a:off x="755576" y="1916832"/>
            <a:ext cx="7272808" cy="45243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Manifest-Version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: 1.0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Bundle-</a:t>
            </a:r>
            <a:r>
              <a:rPr lang="en-US" b="1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ManifestVersion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: 2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Bundle-Name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: </a:t>
            </a:r>
            <a:r>
              <a:rPr lang="en-US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LogTargetBundle</a:t>
            </a:r>
            <a:endParaRPr lang="en-US" kern="0" dirty="0" smtClean="0">
              <a:solidFill>
                <a:srgbClr val="000000"/>
              </a:solidFill>
              <a:latin typeface="Courier New" pitchFamily="49"/>
              <a:ea typeface="Andale Sans UI" pitchFamily="2"/>
              <a:cs typeface="Lucidasans" pitchFamily="2"/>
            </a:endParaRP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Bundle-Activator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: </a:t>
            </a:r>
            <a:r>
              <a:rPr lang="en-US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LogTargetActivator</a:t>
            </a:r>
            <a:endParaRPr lang="en-US" kern="0" dirty="0" smtClean="0">
              <a:solidFill>
                <a:srgbClr val="000000"/>
              </a:solidFill>
              <a:latin typeface="Courier New" pitchFamily="49"/>
              <a:ea typeface="Andale Sans UI" pitchFamily="2"/>
              <a:cs typeface="Lucidasans" pitchFamily="2"/>
            </a:endParaRP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Bundle-</a:t>
            </a:r>
            <a:r>
              <a:rPr lang="en-US" b="1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SymbolicName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: cz.cuni.mff.d3s.LogTargetBundle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Bundle-Version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: 1.0.0.qualifier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Bundle-Vendor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: D3S MFF UK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Bundle-</a:t>
            </a:r>
            <a:r>
              <a:rPr lang="en-US" b="1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RequiredExecutionEnvironment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: JavaSE-1.6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Import-Package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: cz.mff.cuni.d3s.nprg044.tut1.test01.api, </a:t>
            </a:r>
            <a:r>
              <a:rPr lang="en-US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org.osgi.framework;version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="1.5.0", </a:t>
            </a:r>
            <a:r>
              <a:rPr lang="en-US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org.osgi.service.component;version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="1.1.0", </a:t>
            </a:r>
            <a:r>
              <a:rPr lang="en-US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org.osgi.service.log;version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="1.3.0“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Service-Component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: OSGI-INF/componentOne.xml, OSGI-INF/factory.xml</a:t>
            </a:r>
            <a:endParaRPr lang="en-US" dirty="0" smtClean="0"/>
          </a:p>
        </p:txBody>
      </p:sp>
      <p:sp>
        <p:nvSpPr>
          <p:cNvPr id="7" name="Rounded Rectangular Callout 6"/>
          <p:cNvSpPr/>
          <p:nvPr/>
        </p:nvSpPr>
        <p:spPr>
          <a:xfrm>
            <a:off x="6588224" y="3140968"/>
            <a:ext cx="1944216" cy="828672"/>
          </a:xfrm>
          <a:prstGeom prst="wedgeRoundRectCallout">
            <a:avLst>
              <a:gd name="adj1" fmla="val -38309"/>
              <a:gd name="adj2" fmla="val 74092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646464"/>
                </a:solidFill>
              </a:rPr>
              <a:t>The length of each line is limited to 72 bytes </a:t>
            </a:r>
          </a:p>
          <a:p>
            <a:pPr algn="ctr"/>
            <a:r>
              <a:rPr lang="en-US" sz="1400" b="1" dirty="0" smtClean="0">
                <a:solidFill>
                  <a:srgbClr val="646464"/>
                </a:solidFill>
              </a:rPr>
              <a:t>by the design of JVM</a:t>
            </a:r>
            <a:endParaRPr lang="cs-CZ" sz="1400" b="1" dirty="0">
              <a:solidFill>
                <a:srgbClr val="64646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Bundle dependencies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13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>
                <a:solidFill>
                  <a:srgbClr val="0070C0"/>
                </a:solidFill>
              </a:rPr>
              <a:t>Export packages</a:t>
            </a:r>
          </a:p>
          <a:p>
            <a:pPr lvl="1"/>
            <a:r>
              <a:rPr lang="en-US" dirty="0" smtClean="0"/>
              <a:t>List all of packages + versions + attributes</a:t>
            </a:r>
          </a:p>
          <a:p>
            <a:pPr lvl="1"/>
            <a:r>
              <a:rPr lang="en-US" dirty="0" smtClean="0"/>
              <a:t>Fine-grained package filtering</a:t>
            </a:r>
          </a:p>
          <a:p>
            <a:pPr lvl="2"/>
            <a:r>
              <a:rPr lang="en-US" dirty="0" smtClean="0"/>
              <a:t>exclude, include, parameters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>
                <a:solidFill>
                  <a:srgbClr val="0070C0"/>
                </a:solidFill>
              </a:rPr>
              <a:t>Import package</a:t>
            </a:r>
          </a:p>
          <a:p>
            <a:pPr lvl="1"/>
            <a:r>
              <a:rPr lang="en-US" dirty="0" smtClean="0"/>
              <a:t>Require specific version(s)</a:t>
            </a:r>
          </a:p>
          <a:p>
            <a:pPr lvl="2"/>
            <a:r>
              <a:rPr lang="en-US" dirty="0" smtClean="0"/>
              <a:t>e.g. [1.0, 2.0)</a:t>
            </a:r>
          </a:p>
          <a:p>
            <a:pPr lvl="1"/>
            <a:r>
              <a:rPr lang="en-US" dirty="0" smtClean="0"/>
              <a:t>Resolution: </a:t>
            </a:r>
            <a:r>
              <a:rPr lang="en-US" b="1" dirty="0" smtClean="0"/>
              <a:t>optional</a:t>
            </a:r>
            <a:r>
              <a:rPr lang="en-US" dirty="0" smtClean="0"/>
              <a:t>/</a:t>
            </a:r>
            <a:r>
              <a:rPr lang="en-US" b="1" dirty="0" smtClean="0"/>
              <a:t>mandatory</a:t>
            </a:r>
            <a:br>
              <a:rPr lang="en-US" b="1" dirty="0" smtClean="0"/>
            </a:br>
            <a:endParaRPr lang="en-US" b="1" dirty="0" smtClean="0"/>
          </a:p>
          <a:p>
            <a:pPr lvl="0"/>
            <a:r>
              <a:rPr lang="en-US" dirty="0" smtClean="0">
                <a:solidFill>
                  <a:srgbClr val="0070C0"/>
                </a:solidFill>
              </a:rPr>
              <a:t>Require bundle</a:t>
            </a:r>
          </a:p>
          <a:p>
            <a:pPr lvl="1"/>
            <a:r>
              <a:rPr lang="en-US" dirty="0" smtClean="0"/>
              <a:t>Not recommended because it restricts further changes in the API</a:t>
            </a:r>
            <a:endParaRPr lang="en-US" dirty="0"/>
          </a:p>
        </p:txBody>
      </p:sp>
      <p:sp>
        <p:nvSpPr>
          <p:cNvPr id="6" name="TextovéPole 5"/>
          <p:cNvSpPr txBox="1"/>
          <p:nvPr/>
        </p:nvSpPr>
        <p:spPr>
          <a:xfrm>
            <a:off x="5796136" y="1052736"/>
            <a:ext cx="3079689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Export-Package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: cz.*;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exclude=”*</a:t>
            </a:r>
            <a:r>
              <a:rPr lang="en-US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Impl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”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5591632" y="3140968"/>
            <a:ext cx="3228840" cy="78818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Import-Package</a:t>
            </a: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: cz.mff.*;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version=”[1.0,1.3.1</a:t>
            </a:r>
            <a:r>
              <a:rPr lang="en-US" sz="16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)”;resolution=optional</a:t>
            </a:r>
            <a:endParaRPr lang="en-US" sz="16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Courier New" pitchFamily="49"/>
              <a:ea typeface="Andale Sans UI" pitchFamily="2"/>
              <a:cs typeface="Lucidasans" pitchFamily="2"/>
            </a:endParaRPr>
          </a:p>
        </p:txBody>
      </p:sp>
      <p:sp>
        <p:nvSpPr>
          <p:cNvPr id="8" name="TextovéPole 7"/>
          <p:cNvSpPr txBox="1"/>
          <p:nvPr/>
        </p:nvSpPr>
        <p:spPr>
          <a:xfrm>
            <a:off x="4716016" y="5013176"/>
            <a:ext cx="4204080" cy="3204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Require-Bundle</a:t>
            </a: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: logger-</a:t>
            </a:r>
            <a:r>
              <a:rPr lang="en-US" sz="16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api</a:t>
            </a: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-bundle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MANIFEST.MF headers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14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Bundle-</a:t>
            </a:r>
            <a:r>
              <a:rPr lang="en-US" dirty="0" err="1" smtClean="0">
                <a:solidFill>
                  <a:srgbClr val="0070C0"/>
                </a:solidFill>
              </a:rPr>
              <a:t>ClassPath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Way to bundle third-party JAR libraries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Bundle-Activator</a:t>
            </a:r>
          </a:p>
          <a:p>
            <a:pPr lvl="1"/>
            <a:r>
              <a:rPr lang="en-US" dirty="0" smtClean="0"/>
              <a:t>Name of the class implementing </a:t>
            </a:r>
            <a:r>
              <a:rPr lang="en-US" dirty="0" err="1" smtClean="0"/>
              <a:t>BundleActivator</a:t>
            </a:r>
            <a:endParaRPr lang="en-US" dirty="0" smtClean="0"/>
          </a:p>
          <a:p>
            <a:pPr lvl="1"/>
            <a:r>
              <a:rPr lang="en-US" dirty="0" smtClean="0"/>
              <a:t>The class is called when the bundle is activated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Bundle-</a:t>
            </a:r>
            <a:r>
              <a:rPr lang="en-US" dirty="0" err="1" smtClean="0">
                <a:solidFill>
                  <a:srgbClr val="0070C0"/>
                </a:solidFill>
              </a:rPr>
              <a:t>SymbolicName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Bundle ID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Bundle-Version</a:t>
            </a:r>
          </a:p>
          <a:p>
            <a:pPr lvl="1"/>
            <a:r>
              <a:rPr lang="en-US" dirty="0" smtClean="0"/>
              <a:t>1.0.3.qualifier (</a:t>
            </a:r>
            <a:r>
              <a:rPr lang="en-US" i="1" dirty="0" smtClean="0"/>
              <a:t>qualifier</a:t>
            </a:r>
            <a:r>
              <a:rPr lang="en-US" dirty="0" smtClean="0"/>
              <a:t> corresponds to timestamp)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Bundle-</a:t>
            </a:r>
            <a:r>
              <a:rPr lang="en-US" dirty="0" err="1" smtClean="0">
                <a:solidFill>
                  <a:srgbClr val="0070C0"/>
                </a:solidFill>
              </a:rPr>
              <a:t>RequiredExecutionEnvironment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Enforces the execution context</a:t>
            </a:r>
          </a:p>
          <a:p>
            <a:r>
              <a:rPr lang="en-US" dirty="0" err="1" smtClean="0">
                <a:solidFill>
                  <a:srgbClr val="0070C0"/>
                </a:solidFill>
              </a:rPr>
              <a:t>DynamicImport</a:t>
            </a:r>
            <a:r>
              <a:rPr lang="en-US" dirty="0" smtClean="0">
                <a:solidFill>
                  <a:srgbClr val="0070C0"/>
                </a:solidFill>
              </a:rPr>
              <a:t>-Package</a:t>
            </a:r>
          </a:p>
          <a:p>
            <a:pPr lvl="1"/>
            <a:r>
              <a:rPr lang="en-US" dirty="0" smtClean="0"/>
              <a:t>On-the-fly import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Bundle-</a:t>
            </a:r>
            <a:r>
              <a:rPr lang="en-US" dirty="0" err="1" smtClean="0">
                <a:solidFill>
                  <a:srgbClr val="0070C0"/>
                </a:solidFill>
              </a:rPr>
              <a:t>NativeCode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Import .so, .</a:t>
            </a:r>
            <a:r>
              <a:rPr lang="en-US" dirty="0" err="1" smtClean="0"/>
              <a:t>dll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 lifecycle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15</a:t>
            </a:fld>
            <a:endParaRPr lang="cs-CZ" dirty="0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1047076" y="1340768"/>
            <a:ext cx="7049849" cy="43274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5496" y="6330806"/>
            <a:ext cx="3493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The picture was taken from the book “</a:t>
            </a:r>
            <a:r>
              <a:rPr lang="en-US" sz="800" dirty="0" err="1" smtClean="0">
                <a:solidFill>
                  <a:schemeClr val="bg2">
                    <a:lumMod val="50000"/>
                  </a:schemeClr>
                </a:solidFill>
              </a:rPr>
              <a:t>OSGi</a:t>
            </a:r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 in Practice” written by Neil Bartlett </a:t>
            </a:r>
          </a:p>
          <a:p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See </a:t>
            </a:r>
            <a:r>
              <a:rPr lang="cs-CZ" sz="800" dirty="0" smtClean="0">
                <a:solidFill>
                  <a:schemeClr val="bg2">
                    <a:lumMod val="50000"/>
                  </a:schemeClr>
                </a:solidFill>
              </a:rPr>
              <a:t>http</a:t>
            </a:r>
            <a:r>
              <a:rPr lang="cs-CZ" sz="800" dirty="0">
                <a:solidFill>
                  <a:schemeClr val="bg2">
                    <a:lumMod val="50000"/>
                  </a:schemeClr>
                </a:solidFill>
              </a:rPr>
              <a:t>://njbartlett.name/osgibook.html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 lifecycle - activation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16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Manage the bundle lifecycle</a:t>
            </a:r>
          </a:p>
          <a:p>
            <a:endParaRPr lang="en-US" dirty="0" smtClean="0"/>
          </a:p>
          <a:p>
            <a:r>
              <a:rPr lang="en-US" dirty="0" smtClean="0"/>
              <a:t>class </a:t>
            </a:r>
            <a:r>
              <a:rPr lang="en-US" b="1" i="1" dirty="0" err="1" smtClean="0"/>
              <a:t>BundleActivator</a:t>
            </a:r>
            <a:endParaRPr lang="en-US" b="1" i="1" dirty="0" smtClean="0"/>
          </a:p>
          <a:p>
            <a:pPr lvl="1"/>
            <a:r>
              <a:rPr lang="en-US" b="1" i="1" dirty="0" smtClean="0"/>
              <a:t>void start(</a:t>
            </a:r>
            <a:r>
              <a:rPr lang="en-US" b="1" i="1" dirty="0" err="1" smtClean="0"/>
              <a:t>BundleContext</a:t>
            </a:r>
            <a:r>
              <a:rPr lang="en-US" b="1" i="1" dirty="0" smtClean="0"/>
              <a:t> </a:t>
            </a:r>
            <a:r>
              <a:rPr lang="en-US" b="1" i="1" dirty="0" err="1" smtClean="0"/>
              <a:t>ctx</a:t>
            </a:r>
            <a:r>
              <a:rPr lang="en-US" b="1" i="1" dirty="0" smtClean="0"/>
              <a:t>)</a:t>
            </a:r>
          </a:p>
          <a:p>
            <a:pPr lvl="2"/>
            <a:r>
              <a:rPr lang="en-US" dirty="0" smtClean="0"/>
              <a:t>Register services and listeners, look for services</a:t>
            </a:r>
            <a:endParaRPr lang="en-US" i="1" dirty="0" smtClean="0"/>
          </a:p>
          <a:p>
            <a:pPr lvl="1"/>
            <a:r>
              <a:rPr lang="en-US" b="1" i="1" dirty="0" smtClean="0"/>
              <a:t>void stop(</a:t>
            </a:r>
            <a:r>
              <a:rPr lang="en-US" b="1" i="1" dirty="0" err="1" smtClean="0"/>
              <a:t>BundleContext</a:t>
            </a:r>
            <a:r>
              <a:rPr lang="en-US" b="1" i="1" dirty="0" smtClean="0"/>
              <a:t> </a:t>
            </a:r>
            <a:r>
              <a:rPr lang="en-US" b="1" i="1" dirty="0" err="1" smtClean="0"/>
              <a:t>ctx</a:t>
            </a:r>
            <a:r>
              <a:rPr lang="en-US" b="1" i="1" dirty="0" smtClean="0"/>
              <a:t>)</a:t>
            </a:r>
          </a:p>
          <a:p>
            <a:pPr lvl="2"/>
            <a:r>
              <a:rPr lang="en-US" dirty="0" smtClean="0"/>
              <a:t>Stop trackers and listeners, …</a:t>
            </a:r>
          </a:p>
          <a:p>
            <a:endParaRPr lang="en-US" dirty="0" smtClean="0"/>
          </a:p>
          <a:p>
            <a:r>
              <a:rPr lang="en-US" dirty="0" smtClean="0"/>
              <a:t>class </a:t>
            </a:r>
            <a:r>
              <a:rPr lang="en-US" b="1" i="1" dirty="0" err="1" smtClean="0"/>
              <a:t>BundleContext</a:t>
            </a:r>
            <a:endParaRPr lang="en-US" b="1" i="1" dirty="0" smtClean="0"/>
          </a:p>
          <a:p>
            <a:pPr lvl="1"/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Bundles</a:t>
            </a:r>
          </a:p>
          <a:p>
            <a:pPr lvl="1"/>
            <a:r>
              <a:rPr lang="en-US" dirty="0" smtClean="0"/>
              <a:t>Filters</a:t>
            </a:r>
          </a:p>
          <a:p>
            <a:pPr lvl="1"/>
            <a:r>
              <a:rPr lang="en-US" dirty="0" smtClean="0"/>
              <a:t>Listeners</a:t>
            </a:r>
            <a:endParaRPr lang="en-US" dirty="0"/>
          </a:p>
        </p:txBody>
      </p:sp>
      <p:sp>
        <p:nvSpPr>
          <p:cNvPr id="6" name="TextovéPole 5"/>
          <p:cNvSpPr txBox="1"/>
          <p:nvPr/>
        </p:nvSpPr>
        <p:spPr>
          <a:xfrm>
            <a:off x="4716016" y="4414362"/>
            <a:ext cx="4112640" cy="235733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public class</a:t>
            </a: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</a:t>
            </a:r>
            <a:r>
              <a:rPr lang="en-US" sz="12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SimpleLogTargetActivator</a:t>
            </a: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</a:t>
            </a:r>
            <a:r>
              <a:rPr lang="en-US" sz="12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			</a:t>
            </a:r>
            <a:r>
              <a:rPr lang="en-US" sz="1200" b="1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extends</a:t>
            </a:r>
            <a:r>
              <a:rPr lang="en-US" sz="12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Activator</a:t>
            </a:r>
            <a:r>
              <a:rPr lang="en-US" sz="1200" b="0" i="0" u="none" strike="noStrike" kern="0" spc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</a:t>
            </a:r>
            <a:r>
              <a:rPr lang="en-US" sz="12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{</a:t>
            </a: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Courier New" pitchFamily="49"/>
              <a:ea typeface="Andale Sans UI" pitchFamily="2"/>
              <a:cs typeface="Lucida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Courier New" pitchFamily="49"/>
              <a:ea typeface="Andale Sans UI" pitchFamily="2"/>
              <a:cs typeface="Lucida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1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@Override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</a:t>
            </a:r>
            <a:r>
              <a:rPr lang="en-US" sz="1200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public void</a:t>
            </a: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start(</a:t>
            </a:r>
            <a:r>
              <a:rPr lang="en-US" sz="12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BundleContext</a:t>
            </a: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</a:t>
            </a:r>
            <a:r>
              <a:rPr lang="en-US" sz="1200" b="0" i="0" u="none" strike="noStrike" kern="0" spc="0" baseline="0" dirty="0" err="1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ctx</a:t>
            </a:r>
            <a:r>
              <a:rPr lang="en-US" sz="12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){</a:t>
            </a: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Courier New" pitchFamily="49"/>
              <a:ea typeface="Andale Sans UI" pitchFamily="2"/>
              <a:cs typeface="Lucida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/* ... */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Courier New" pitchFamily="49"/>
              <a:ea typeface="Andale Sans UI" pitchFamily="2"/>
              <a:cs typeface="Lucida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</a:t>
            </a:r>
            <a:r>
              <a:rPr lang="en-US" sz="1200" b="0" i="1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@Override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</a:t>
            </a:r>
            <a:r>
              <a:rPr lang="en-US" sz="1200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public void</a:t>
            </a: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stop(</a:t>
            </a:r>
            <a:r>
              <a:rPr lang="en-US" sz="12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BundleContext</a:t>
            </a: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</a:t>
            </a:r>
            <a:r>
              <a:rPr lang="en-US" sz="1200" b="0" i="0" u="none" strike="noStrike" kern="0" spc="0" baseline="0" dirty="0" err="1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ctx</a:t>
            </a:r>
            <a:r>
              <a:rPr lang="en-US" sz="12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) </a:t>
            </a: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/* ... */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}</a:t>
            </a: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Courier New" pitchFamily="49"/>
              <a:ea typeface="Andale Sans UI" pitchFamily="2"/>
              <a:cs typeface="Lucidasans" pitchFamily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</a:t>
            </a:r>
            <a:r>
              <a:rPr lang="en-US" dirty="0" err="1" smtClean="0"/>
              <a:t>classloading</a:t>
            </a:r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Parízek, NPRG044, OSGi framework</a:t>
            </a:r>
            <a:endParaRPr lang="cs-CZ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17</a:t>
            </a:fld>
            <a:endParaRPr lang="cs-CZ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2" t="4418" r="5076" b="20808"/>
          <a:stretch/>
        </p:blipFill>
        <p:spPr bwMode="auto">
          <a:xfrm>
            <a:off x="2467992" y="1196752"/>
            <a:ext cx="4243526" cy="5042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5496" y="6237312"/>
            <a:ext cx="212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2">
                    <a:lumMod val="50000"/>
                  </a:schemeClr>
                </a:solidFill>
              </a:rPr>
              <a:t>The picture was taken from the </a:t>
            </a:r>
            <a:r>
              <a:rPr lang="en-US" sz="900" dirty="0" err="1" smtClean="0">
                <a:solidFill>
                  <a:schemeClr val="bg2">
                    <a:lumMod val="50000"/>
                  </a:schemeClr>
                </a:solidFill>
              </a:rPr>
              <a:t>OSGi</a:t>
            </a:r>
            <a:r>
              <a:rPr lang="en-US" sz="900" dirty="0" smtClean="0">
                <a:solidFill>
                  <a:schemeClr val="bg2">
                    <a:lumMod val="50000"/>
                  </a:schemeClr>
                </a:solidFill>
              </a:rPr>
              <a:t> wiki</a:t>
            </a:r>
          </a:p>
          <a:p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See http://wiki.osgi.org/wiki/Main_Page</a:t>
            </a:r>
            <a:endParaRPr lang="cs-CZ" sz="9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77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2960141" y="2996952"/>
            <a:ext cx="6183859" cy="37170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</a:t>
            </a:r>
            <a:r>
              <a:rPr lang="en-US" dirty="0" err="1" smtClean="0"/>
              <a:t>classloading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18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Separated </a:t>
            </a:r>
            <a:r>
              <a:rPr lang="en-US" dirty="0" err="1" smtClean="0"/>
              <a:t>classloader</a:t>
            </a:r>
            <a:r>
              <a:rPr lang="en-US" dirty="0" smtClean="0"/>
              <a:t> per bundle</a:t>
            </a:r>
          </a:p>
          <a:p>
            <a:pPr lvl="1"/>
            <a:r>
              <a:rPr lang="en-US" dirty="0" err="1" smtClean="0"/>
              <a:t>Classloaders</a:t>
            </a:r>
            <a:r>
              <a:rPr lang="en-US" dirty="0" smtClean="0"/>
              <a:t> do not compose a tree, but a general graph</a:t>
            </a:r>
          </a:p>
          <a:p>
            <a:r>
              <a:rPr lang="en-US" dirty="0" smtClean="0"/>
              <a:t>Lookup order</a:t>
            </a:r>
          </a:p>
          <a:p>
            <a:pPr lvl="1"/>
            <a:r>
              <a:rPr lang="en-US" dirty="0" smtClean="0"/>
              <a:t>Parent</a:t>
            </a:r>
          </a:p>
          <a:p>
            <a:pPr lvl="2"/>
            <a:r>
              <a:rPr lang="en-US" dirty="0" smtClean="0"/>
              <a:t>only for classes from </a:t>
            </a:r>
            <a:br>
              <a:rPr lang="en-US" dirty="0" smtClean="0"/>
            </a:br>
            <a:r>
              <a:rPr lang="en-US" dirty="0" smtClean="0"/>
              <a:t>the java.* packages</a:t>
            </a:r>
          </a:p>
          <a:p>
            <a:pPr lvl="1"/>
            <a:r>
              <a:rPr lang="en-US" dirty="0" smtClean="0"/>
              <a:t>Imported </a:t>
            </a:r>
            <a:br>
              <a:rPr lang="en-US" dirty="0" smtClean="0"/>
            </a:br>
            <a:r>
              <a:rPr lang="en-US" dirty="0" smtClean="0"/>
              <a:t>packages</a:t>
            </a:r>
          </a:p>
          <a:p>
            <a:pPr lvl="1"/>
            <a:r>
              <a:rPr lang="en-US" dirty="0" smtClean="0"/>
              <a:t>Required </a:t>
            </a:r>
            <a:br>
              <a:rPr lang="en-US" dirty="0" smtClean="0"/>
            </a:br>
            <a:r>
              <a:rPr lang="en-US" dirty="0" smtClean="0"/>
              <a:t>bundles</a:t>
            </a:r>
          </a:p>
          <a:p>
            <a:pPr lvl="1"/>
            <a:r>
              <a:rPr lang="en-US" dirty="0" smtClean="0"/>
              <a:t>Local bundle</a:t>
            </a:r>
            <a:br>
              <a:rPr lang="en-US" dirty="0" smtClean="0"/>
            </a:br>
            <a:r>
              <a:rPr lang="en-US" dirty="0" err="1" smtClean="0"/>
              <a:t>classpath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496" y="6330806"/>
            <a:ext cx="3493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The picture was taken from the book “</a:t>
            </a:r>
            <a:r>
              <a:rPr lang="en-US" sz="800" dirty="0" err="1" smtClean="0">
                <a:solidFill>
                  <a:schemeClr val="bg2">
                    <a:lumMod val="50000"/>
                  </a:schemeClr>
                </a:solidFill>
              </a:rPr>
              <a:t>OSGi</a:t>
            </a:r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 in Practice” written by Neil Bartlett </a:t>
            </a:r>
          </a:p>
          <a:p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See </a:t>
            </a:r>
            <a:r>
              <a:rPr lang="cs-CZ" sz="800" dirty="0" smtClean="0">
                <a:solidFill>
                  <a:schemeClr val="bg2">
                    <a:lumMod val="50000"/>
                  </a:schemeClr>
                </a:solidFill>
              </a:rPr>
              <a:t>http</a:t>
            </a:r>
            <a:r>
              <a:rPr lang="cs-CZ" sz="800" dirty="0">
                <a:solidFill>
                  <a:schemeClr val="bg2">
                    <a:lumMod val="50000"/>
                  </a:schemeClr>
                </a:solidFill>
              </a:rPr>
              <a:t>://njbartlett.name/osgibook.html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 </a:t>
            </a:r>
            <a:r>
              <a:rPr lang="en-US" dirty="0" err="1" smtClean="0"/>
              <a:t>classpath</a:t>
            </a:r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Parízek, NPRG044, OSGi framework</a:t>
            </a:r>
            <a:endParaRPr lang="cs-CZ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19</a:t>
            </a:fld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Bundle </a:t>
            </a:r>
            <a:r>
              <a:rPr lang="en-US" dirty="0" err="1" smtClean="0"/>
              <a:t>classpath</a:t>
            </a:r>
            <a:r>
              <a:rPr lang="en-US" dirty="0" smtClean="0"/>
              <a:t> is composed of classes from</a:t>
            </a:r>
          </a:p>
          <a:p>
            <a:pPr lvl="1"/>
            <a:r>
              <a:rPr lang="en-US" dirty="0" smtClean="0"/>
              <a:t>Imported packages</a:t>
            </a:r>
          </a:p>
          <a:p>
            <a:pPr lvl="1"/>
            <a:r>
              <a:rPr lang="en-US" dirty="0" smtClean="0"/>
              <a:t>Provisions of required bundles</a:t>
            </a:r>
          </a:p>
          <a:p>
            <a:pPr lvl="1"/>
            <a:r>
              <a:rPr lang="en-US" dirty="0" smtClean="0"/>
              <a:t>Local </a:t>
            </a:r>
            <a:r>
              <a:rPr lang="en-US" dirty="0" err="1" smtClean="0"/>
              <a:t>classpath</a:t>
            </a:r>
            <a:r>
              <a:rPr lang="en-US" dirty="0" smtClean="0"/>
              <a:t> specified via </a:t>
            </a:r>
            <a:r>
              <a:rPr lang="en-US" i="1" dirty="0" smtClean="0"/>
              <a:t>Bundle-</a:t>
            </a:r>
            <a:r>
              <a:rPr lang="en-US" i="1" dirty="0" err="1" smtClean="0"/>
              <a:t>Classpath</a:t>
            </a:r>
            <a:endParaRPr lang="en-US" i="1" dirty="0" smtClean="0"/>
          </a:p>
          <a:p>
            <a:pPr lvl="1"/>
            <a:endParaRPr lang="cs-CZ" i="1" dirty="0"/>
          </a:p>
        </p:txBody>
      </p:sp>
    </p:spTree>
    <p:extLst>
      <p:ext uri="{BB962C8B-B14F-4D97-AF65-F5344CB8AC3E}">
        <p14:creationId xmlns:p14="http://schemas.microsoft.com/office/powerpoint/2010/main" val="276340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8675688" y="6669088"/>
            <a:ext cx="468312" cy="188912"/>
          </a:xfrm>
        </p:spPr>
        <p:txBody>
          <a:bodyPr/>
          <a:lstStyle/>
          <a:p>
            <a:fld id="{A88DAB34-D8F7-4B73-8772-D181A9BA73C4}" type="slidenum">
              <a:rPr lang="cs-CZ" smtClean="0"/>
              <a:pPr/>
              <a:t>2</a:t>
            </a:fld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177913" y="2367171"/>
            <a:ext cx="87881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70C0"/>
                </a:solidFill>
              </a:rPr>
              <a:t>Step #1:</a:t>
            </a:r>
          </a:p>
          <a:p>
            <a:pPr algn="ctr"/>
            <a:r>
              <a:rPr lang="en-US" sz="4400" b="1" dirty="0" smtClean="0">
                <a:solidFill>
                  <a:srgbClr val="0070C0"/>
                </a:solidFill>
              </a:rPr>
              <a:t>Download Eclipse 4.2 RCP</a:t>
            </a:r>
          </a:p>
          <a:p>
            <a:r>
              <a:rPr lang="en-US" sz="4400" b="1" dirty="0" smtClean="0">
                <a:solidFill>
                  <a:srgbClr val="0070C0"/>
                </a:solidFill>
                <a:hlinkClick r:id="rId2"/>
              </a:rPr>
              <a:t>http://www.eclipse.org/downloads/</a:t>
            </a:r>
            <a:endParaRPr lang="en-US" sz="4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Console</a:t>
            </a:r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Parízek, NPRG044, OSGi framework</a:t>
            </a:r>
            <a:endParaRPr lang="cs-CZ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20</a:t>
            </a:fld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Important commands</a:t>
            </a:r>
          </a:p>
          <a:p>
            <a:pPr lvl="1"/>
            <a:r>
              <a:rPr lang="en-US" i="1" dirty="0" smtClean="0"/>
              <a:t>help</a:t>
            </a:r>
          </a:p>
          <a:p>
            <a:pPr lvl="1"/>
            <a:r>
              <a:rPr lang="en-US" i="1" dirty="0" err="1" smtClean="0"/>
              <a:t>ss</a:t>
            </a:r>
            <a:endParaRPr lang="en-US" i="1" dirty="0" smtClean="0"/>
          </a:p>
          <a:p>
            <a:pPr lvl="2"/>
            <a:r>
              <a:rPr lang="en-US" dirty="0" smtClean="0"/>
              <a:t>Displays installed bundles</a:t>
            </a:r>
          </a:p>
          <a:p>
            <a:pPr lvl="1"/>
            <a:r>
              <a:rPr lang="en-US" i="1" dirty="0" smtClean="0"/>
              <a:t>services</a:t>
            </a:r>
          </a:p>
          <a:p>
            <a:pPr lvl="2"/>
            <a:r>
              <a:rPr lang="en-US" dirty="0" smtClean="0"/>
              <a:t>Displays published services</a:t>
            </a:r>
          </a:p>
          <a:p>
            <a:pPr lvl="1"/>
            <a:r>
              <a:rPr lang="en-US" i="1" dirty="0" smtClean="0"/>
              <a:t>status</a:t>
            </a:r>
          </a:p>
          <a:p>
            <a:pPr lvl="1"/>
            <a:r>
              <a:rPr lang="en-US" i="1" dirty="0" smtClean="0"/>
              <a:t>exit</a:t>
            </a:r>
          </a:p>
          <a:p>
            <a:pPr lvl="2"/>
            <a:r>
              <a:rPr lang="en-US" dirty="0" smtClean="0"/>
              <a:t>Shutdown the </a:t>
            </a:r>
            <a:r>
              <a:rPr lang="en-US" dirty="0" err="1" smtClean="0"/>
              <a:t>OSGi</a:t>
            </a:r>
            <a:r>
              <a:rPr lang="en-US" dirty="0" smtClean="0"/>
              <a:t> framework</a:t>
            </a:r>
          </a:p>
          <a:p>
            <a:pPr lvl="1"/>
            <a:r>
              <a:rPr lang="en-US" i="1" dirty="0" smtClean="0"/>
              <a:t>start/stop &lt;bundle-id&gt;</a:t>
            </a:r>
          </a:p>
          <a:p>
            <a:pPr lvl="1"/>
            <a:r>
              <a:rPr lang="en-US" i="1" dirty="0" smtClean="0"/>
              <a:t>update &lt;bundle-id&gt;</a:t>
            </a:r>
          </a:p>
          <a:p>
            <a:pPr lvl="1"/>
            <a:r>
              <a:rPr lang="en-US" i="1" dirty="0" smtClean="0"/>
              <a:t>packages</a:t>
            </a:r>
          </a:p>
          <a:p>
            <a:pPr lvl="2"/>
            <a:r>
              <a:rPr lang="en-US" i="1" dirty="0" smtClean="0"/>
              <a:t>Shows exported packages</a:t>
            </a:r>
          </a:p>
          <a:p>
            <a:pPr lvl="1"/>
            <a:r>
              <a:rPr lang="en-US" i="1" dirty="0" err="1" smtClean="0"/>
              <a:t>diag</a:t>
            </a:r>
            <a:endParaRPr lang="en-US" i="1" dirty="0" smtClean="0"/>
          </a:p>
          <a:p>
            <a:pPr lvl="2"/>
            <a:r>
              <a:rPr lang="en-US" i="1" dirty="0" smtClean="0"/>
              <a:t>Run diagnostic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8936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#01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21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Download Eclipse 4.2 RCP</a:t>
            </a:r>
          </a:p>
          <a:p>
            <a:pPr lvl="1"/>
            <a:r>
              <a:rPr lang="en-US" dirty="0" smtClean="0">
                <a:hlinkClick r:id="rId2"/>
              </a:rPr>
              <a:t>http://www.eclipse.org/downloads/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Create a simple bundle with activator</a:t>
            </a:r>
          </a:p>
          <a:p>
            <a:pPr lvl="1"/>
            <a:r>
              <a:rPr lang="en-US" dirty="0" smtClean="0"/>
              <a:t>Via wizard in </a:t>
            </a:r>
            <a:r>
              <a:rPr lang="en-US" i="1" dirty="0" smtClean="0"/>
              <a:t>“New &gt; Project &gt; …”</a:t>
            </a:r>
          </a:p>
          <a:p>
            <a:endParaRPr lang="en-US" dirty="0" smtClean="0"/>
          </a:p>
          <a:p>
            <a:r>
              <a:rPr lang="en-US" dirty="0" smtClean="0"/>
              <a:t>Run the bundle</a:t>
            </a:r>
          </a:p>
          <a:p>
            <a:pPr lvl="1"/>
            <a:r>
              <a:rPr lang="en-US" dirty="0" smtClean="0"/>
              <a:t>Create new </a:t>
            </a:r>
            <a:r>
              <a:rPr lang="en-US" dirty="0" err="1" smtClean="0"/>
              <a:t>OSGi</a:t>
            </a:r>
            <a:r>
              <a:rPr lang="en-US" dirty="0" smtClean="0"/>
              <a:t> launch configuration &amp; launch it</a:t>
            </a:r>
          </a:p>
          <a:p>
            <a:pPr lvl="2"/>
            <a:r>
              <a:rPr lang="en-US" dirty="0" smtClean="0"/>
              <a:t>Package </a:t>
            </a:r>
            <a:r>
              <a:rPr lang="en-US" i="1" dirty="0" err="1" smtClean="0"/>
              <a:t>org.eclipse.osgi</a:t>
            </a:r>
            <a:r>
              <a:rPr lang="en-US" dirty="0" smtClean="0"/>
              <a:t> is required to be selected</a:t>
            </a:r>
          </a:p>
          <a:p>
            <a:pPr lvl="2"/>
            <a:r>
              <a:rPr lang="en-US" dirty="0" smtClean="0"/>
              <a:t>Use “Add required bundles”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Observe its state in the console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22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Communication layer for bundles</a:t>
            </a:r>
          </a:p>
          <a:p>
            <a:pPr lvl="1"/>
            <a:r>
              <a:rPr lang="en-US" sz="2400" dirty="0" smtClean="0"/>
              <a:t>Well-defined communication points</a:t>
            </a:r>
          </a:p>
          <a:p>
            <a:pPr lvl="1"/>
            <a:r>
              <a:rPr lang="en-US" sz="2400" dirty="0" smtClean="0"/>
              <a:t>Inherent dynamic nature</a:t>
            </a:r>
          </a:p>
          <a:p>
            <a:pPr lvl="2"/>
            <a:r>
              <a:rPr lang="en-US" sz="2000" dirty="0" smtClean="0"/>
              <a:t>Can appear/disappear any time at runtime</a:t>
            </a:r>
          </a:p>
          <a:p>
            <a:pPr lvl="1"/>
            <a:r>
              <a:rPr lang="en-US" sz="2400" dirty="0" smtClean="0"/>
              <a:t>Multiple providers can provide the same service</a:t>
            </a:r>
          </a:p>
          <a:p>
            <a:pPr lvl="2"/>
            <a:r>
              <a:rPr lang="en-US" sz="2000" dirty="0" smtClean="0"/>
              <a:t>The service has additional properties (e.g., priority)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800" b="1" dirty="0" smtClean="0">
                <a:solidFill>
                  <a:srgbClr val="0070C0"/>
                </a:solidFill>
              </a:rPr>
              <a:t>Service</a:t>
            </a:r>
          </a:p>
          <a:p>
            <a:pPr lvl="1"/>
            <a:r>
              <a:rPr lang="en-US" sz="2400" dirty="0" smtClean="0"/>
              <a:t>Service is an object registered by a bundle in a </a:t>
            </a:r>
            <a:r>
              <a:rPr lang="en-US" sz="2400" i="1" dirty="0" err="1" smtClean="0"/>
              <a:t>ServiceRegistry</a:t>
            </a:r>
            <a:endParaRPr lang="en-US" sz="2400" i="1" dirty="0" smtClean="0"/>
          </a:p>
          <a:p>
            <a:pPr lvl="2"/>
            <a:r>
              <a:rPr lang="en-US" sz="1800" dirty="0" smtClean="0"/>
              <a:t>Programmatically</a:t>
            </a:r>
          </a:p>
          <a:p>
            <a:pPr lvl="2"/>
            <a:r>
              <a:rPr lang="en-US" sz="1800" dirty="0" smtClean="0"/>
              <a:t>Declaratively</a:t>
            </a:r>
          </a:p>
          <a:p>
            <a:pPr lvl="1"/>
            <a:r>
              <a:rPr lang="en-US" sz="2400" dirty="0" smtClean="0"/>
              <a:t>Service has associated properties</a:t>
            </a:r>
          </a:p>
          <a:p>
            <a:pPr lvl="2"/>
            <a:r>
              <a:rPr lang="en-US" sz="1800" dirty="0" smtClean="0"/>
              <a:t>E.g., </a:t>
            </a:r>
            <a:r>
              <a:rPr lang="en-US" sz="1800" i="1" dirty="0" err="1" smtClean="0"/>
              <a:t>service.ranking</a:t>
            </a:r>
            <a:endParaRPr lang="en-US" sz="24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Registering service (1)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23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Programmatically in </a:t>
            </a:r>
            <a:r>
              <a:rPr lang="en-US" dirty="0" err="1" smtClean="0"/>
              <a:t>BundleActivator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Semantics spread over the code</a:t>
            </a:r>
          </a:p>
          <a:p>
            <a:pPr lvl="2"/>
            <a:r>
              <a:rPr lang="en-US" dirty="0" smtClean="0"/>
              <a:t>dependencies, properties, implementation versus interface</a:t>
            </a:r>
          </a:p>
          <a:p>
            <a:endParaRPr lang="en-US" dirty="0"/>
          </a:p>
        </p:txBody>
      </p:sp>
      <p:sp>
        <p:nvSpPr>
          <p:cNvPr id="7" name="TextovéPole 6"/>
          <p:cNvSpPr txBox="1"/>
          <p:nvPr/>
        </p:nvSpPr>
        <p:spPr>
          <a:xfrm>
            <a:off x="576000" y="2060848"/>
            <a:ext cx="7983360" cy="195036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public</a:t>
            </a: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</a:t>
            </a:r>
            <a:r>
              <a:rPr lang="en-US" sz="1600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void </a:t>
            </a: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start(</a:t>
            </a:r>
            <a:r>
              <a:rPr lang="en-US" sz="16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BundleContext</a:t>
            </a: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context)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</a:t>
            </a:r>
            <a:r>
              <a:rPr lang="en-US" sz="16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SimpleLogTargetImpl</a:t>
            </a: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</a:t>
            </a:r>
            <a:r>
              <a:rPr lang="en-US" sz="16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logTargetImpl</a:t>
            </a: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= </a:t>
            </a:r>
            <a:r>
              <a:rPr lang="en-US" sz="1600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new</a:t>
            </a: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</a:t>
            </a:r>
            <a:r>
              <a:rPr lang="en-US" sz="16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SimpleLogTargetImpl</a:t>
            </a: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();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		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registration = </a:t>
            </a:r>
            <a:r>
              <a:rPr lang="en-US" sz="16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context.registerService</a:t>
            </a: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(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			</a:t>
            </a:r>
            <a:r>
              <a:rPr lang="en-US" sz="16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ILogTarget.class.getName</a:t>
            </a: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(),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			</a:t>
            </a:r>
            <a:r>
              <a:rPr lang="en-US" sz="16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logTargetImpl</a:t>
            </a: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,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			null);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Registering service (2)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24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Declarative </a:t>
            </a:r>
            <a:br>
              <a:rPr lang="en-US" dirty="0" smtClean="0"/>
            </a:br>
            <a:r>
              <a:rPr lang="en-US" dirty="0" smtClean="0"/>
              <a:t>services (DS)</a:t>
            </a:r>
          </a:p>
          <a:p>
            <a:endParaRPr lang="en-US" dirty="0" smtClean="0"/>
          </a:p>
          <a:p>
            <a:pPr lvl="0"/>
            <a:r>
              <a:rPr lang="en-US" dirty="0" smtClean="0"/>
              <a:t>Declaratively</a:t>
            </a:r>
          </a:p>
          <a:p>
            <a:pPr lvl="1"/>
            <a:r>
              <a:rPr lang="en-US" dirty="0" smtClean="0"/>
              <a:t>Services provided by </a:t>
            </a:r>
            <a:r>
              <a:rPr lang="en-US" i="1" dirty="0" smtClean="0"/>
              <a:t>components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Automated service management by DS framework</a:t>
            </a:r>
          </a:p>
          <a:p>
            <a:pPr lvl="2"/>
            <a:r>
              <a:rPr lang="en-US" dirty="0" smtClean="0"/>
              <a:t>Dependency injection of required services</a:t>
            </a:r>
          </a:p>
          <a:p>
            <a:pPr lvl="2"/>
            <a:r>
              <a:rPr lang="en-US" dirty="0" smtClean="0"/>
              <a:t>Life-cycle management</a:t>
            </a:r>
          </a:p>
          <a:p>
            <a:endParaRPr lang="en-US" dirty="0"/>
          </a:p>
        </p:txBody>
      </p:sp>
      <p:sp>
        <p:nvSpPr>
          <p:cNvPr id="6" name="TextovéPole 5"/>
          <p:cNvSpPr txBox="1"/>
          <p:nvPr/>
        </p:nvSpPr>
        <p:spPr>
          <a:xfrm>
            <a:off x="3203848" y="1484654"/>
            <a:ext cx="5529960" cy="141316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&lt;</a:t>
            </a:r>
            <a:r>
              <a:rPr lang="en-US" sz="1300" b="0" i="0" u="none" strike="noStrike" kern="0" spc="0" baseline="0" dirty="0" err="1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scr:component</a:t>
            </a:r>
            <a:r>
              <a:rPr lang="en-US" sz="13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</a:t>
            </a: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name="</a:t>
            </a:r>
            <a:r>
              <a:rPr lang="en-US" sz="13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logger-component“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		  enable=“true” activate=“activate”</a:t>
            </a:r>
            <a:r>
              <a:rPr lang="en-US" sz="13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&gt;</a:t>
            </a:r>
            <a:endParaRPr lang="en-US" sz="13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Courier New" pitchFamily="49"/>
              <a:ea typeface="Andale Sans UI" pitchFamily="2"/>
              <a:cs typeface="Lucida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     &lt;implementation class="</a:t>
            </a:r>
            <a:r>
              <a:rPr lang="en-US" sz="13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cz.cuni</a:t>
            </a: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...</a:t>
            </a:r>
            <a:r>
              <a:rPr lang="en-US" sz="13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LoggerImpl</a:t>
            </a: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"/&gt;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     &lt;service&gt;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             &lt;provide interface="</a:t>
            </a:r>
            <a:r>
              <a:rPr lang="en-US" sz="13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cz</a:t>
            </a: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...</a:t>
            </a:r>
            <a:r>
              <a:rPr lang="en-US" sz="13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ILogger</a:t>
            </a: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"/&gt;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     &lt;/service&gt;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&lt;/</a:t>
            </a:r>
            <a:r>
              <a:rPr lang="en-US" sz="1300" b="0" i="0" u="none" strike="noStrike" kern="0" spc="0" baseline="0" dirty="0" err="1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scr:component</a:t>
            </a: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components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25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>
          <a:xfrm>
            <a:off x="323528" y="1340768"/>
            <a:ext cx="8352928" cy="504056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Component is a normal Java class contained within a </a:t>
            </a:r>
            <a:r>
              <a:rPr lang="en-US" dirty="0" smtClean="0"/>
              <a:t>bundle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Defined in a separate </a:t>
            </a:r>
            <a:br>
              <a:rPr lang="en-US" dirty="0" smtClean="0"/>
            </a:br>
            <a:r>
              <a:rPr lang="en-US" dirty="0" smtClean="0"/>
              <a:t>XML file in the </a:t>
            </a:r>
            <a:br>
              <a:rPr lang="en-US" dirty="0" smtClean="0"/>
            </a:br>
            <a:r>
              <a:rPr lang="en-US" i="1" dirty="0" smtClean="0"/>
              <a:t>OSGI-INF </a:t>
            </a:r>
            <a:r>
              <a:rPr lang="en-US" dirty="0" smtClean="0"/>
              <a:t>directory</a:t>
            </a:r>
          </a:p>
          <a:p>
            <a:endParaRPr lang="en-US" i="1" dirty="0" smtClean="0"/>
          </a:p>
          <a:p>
            <a:r>
              <a:rPr lang="en-US" i="1" dirty="0" smtClean="0"/>
              <a:t>MANIFEST.FM </a:t>
            </a:r>
          </a:p>
          <a:p>
            <a:pPr lvl="1"/>
            <a:r>
              <a:rPr lang="en-US" i="1" dirty="0" smtClean="0"/>
              <a:t>h</a:t>
            </a:r>
            <a:r>
              <a:rPr lang="en-US" dirty="0" smtClean="0"/>
              <a:t>as to contain component file reference: </a:t>
            </a:r>
            <a:br>
              <a:rPr lang="en-US" dirty="0" smtClean="0"/>
            </a:br>
            <a:r>
              <a:rPr lang="en-US" i="1" dirty="0" smtClean="0"/>
              <a:t>Service-Component: OSGI-INF/component.xml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Activation</a:t>
            </a:r>
          </a:p>
          <a:p>
            <a:pPr lvl="1"/>
            <a:r>
              <a:rPr lang="en-US" dirty="0" smtClean="0"/>
              <a:t>Declared method </a:t>
            </a:r>
          </a:p>
          <a:p>
            <a:pPr lvl="2"/>
            <a:r>
              <a:rPr lang="en-US" dirty="0" smtClean="0"/>
              <a:t>Parameters: </a:t>
            </a:r>
            <a:r>
              <a:rPr lang="en-US" dirty="0" err="1" smtClean="0"/>
              <a:t>ComponentContext</a:t>
            </a:r>
            <a:r>
              <a:rPr lang="en-US" dirty="0" smtClean="0"/>
              <a:t>, </a:t>
            </a:r>
            <a:r>
              <a:rPr lang="en-US" dirty="0" err="1" smtClean="0"/>
              <a:t>BundleContext</a:t>
            </a:r>
            <a:r>
              <a:rPr lang="en-US" dirty="0" smtClean="0"/>
              <a:t>, Map</a:t>
            </a:r>
          </a:p>
          <a:p>
            <a:endParaRPr lang="en-US" dirty="0" smtClean="0"/>
          </a:p>
          <a:p>
            <a:r>
              <a:rPr lang="en-US" dirty="0"/>
              <a:t>Service provider</a:t>
            </a:r>
          </a:p>
          <a:p>
            <a:pPr lvl="1"/>
            <a:r>
              <a:rPr lang="en-US" dirty="0"/>
              <a:t>Specify name of </a:t>
            </a:r>
            <a:r>
              <a:rPr lang="en-US" dirty="0" smtClean="0"/>
              <a:t>the provided service</a:t>
            </a:r>
            <a:endParaRPr lang="en-US" dirty="0"/>
          </a:p>
        </p:txBody>
      </p:sp>
      <p:sp>
        <p:nvSpPr>
          <p:cNvPr id="6" name="TextovéPole 5"/>
          <p:cNvSpPr txBox="1"/>
          <p:nvPr/>
        </p:nvSpPr>
        <p:spPr>
          <a:xfrm>
            <a:off x="3419872" y="1871820"/>
            <a:ext cx="5529960" cy="141316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5000" rIns="90000" bIns="45000" anchor="t" anchorCtr="0" compatLnSpc="0">
            <a:spAutoFit/>
          </a:bodyPr>
          <a:lstStyle/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&lt;</a:t>
            </a:r>
            <a:r>
              <a:rPr lang="en-US" sz="1300" b="0" i="0" u="none" strike="noStrike" kern="0" spc="0" baseline="0" dirty="0" err="1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scr:component</a:t>
            </a:r>
            <a:r>
              <a:rPr lang="en-US" sz="13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</a:t>
            </a: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name="</a:t>
            </a:r>
            <a:r>
              <a:rPr lang="en-US" sz="13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logger-component“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        activate=“activate”</a:t>
            </a:r>
            <a:r>
              <a:rPr lang="en-US" sz="13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&gt;</a:t>
            </a:r>
            <a:endParaRPr lang="en-US" sz="13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Courier New" pitchFamily="49"/>
              <a:ea typeface="Andale Sans UI" pitchFamily="2"/>
              <a:cs typeface="Lucida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     &lt;implementation class="</a:t>
            </a:r>
            <a:r>
              <a:rPr lang="en-US" sz="13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cz.cuni</a:t>
            </a: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...</a:t>
            </a:r>
            <a:r>
              <a:rPr lang="en-US" sz="13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LoggerImpl</a:t>
            </a: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"/&gt;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     &lt;service&gt;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             &lt;provide interface="</a:t>
            </a:r>
            <a:r>
              <a:rPr lang="en-US" sz="13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cz</a:t>
            </a: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...</a:t>
            </a:r>
            <a:r>
              <a:rPr lang="en-US" sz="13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ILogger</a:t>
            </a: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"/&gt;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     &lt;/service</a:t>
            </a:r>
            <a:r>
              <a:rPr lang="en-US" sz="13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&gt;</a:t>
            </a:r>
            <a:endParaRPr lang="en-US" sz="13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Courier New" pitchFamily="49"/>
              <a:ea typeface="Andale Sans UI" pitchFamily="2"/>
              <a:cs typeface="Lucida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&lt;/</a:t>
            </a:r>
            <a:r>
              <a:rPr lang="en-US" sz="1300" b="0" i="0" u="none" strike="noStrike" kern="0" spc="0" baseline="0" dirty="0" err="1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scr:component</a:t>
            </a: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&gt;</a:t>
            </a:r>
          </a:p>
        </p:txBody>
      </p:sp>
      <p:cxnSp>
        <p:nvCxnSpPr>
          <p:cNvPr id="8" name="Elbow Connector 7"/>
          <p:cNvCxnSpPr/>
          <p:nvPr/>
        </p:nvCxnSpPr>
        <p:spPr>
          <a:xfrm rot="5400000" flipH="1" flipV="1">
            <a:off x="2771800" y="2780929"/>
            <a:ext cx="2736302" cy="1728193"/>
          </a:xfrm>
          <a:prstGeom prst="bentConnector3">
            <a:avLst>
              <a:gd name="adj1" fmla="val 32601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5400000" flipH="1" flipV="1">
            <a:off x="4156504" y="3733583"/>
            <a:ext cx="3240361" cy="1479068"/>
          </a:xfrm>
          <a:prstGeom prst="bentConnector3">
            <a:avLst>
              <a:gd name="adj1" fmla="val 325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factories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26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 component can be declared as a factory</a:t>
            </a:r>
          </a:p>
          <a:p>
            <a:pPr lvl="1"/>
            <a:r>
              <a:rPr lang="en-US" b="1" i="1" dirty="0" err="1" smtClean="0"/>
              <a:t>ComponentFactory</a:t>
            </a:r>
            <a:r>
              <a:rPr lang="en-US" b="1" i="1" dirty="0" smtClean="0"/>
              <a:t> </a:t>
            </a:r>
            <a:r>
              <a:rPr lang="en-US" dirty="0" smtClean="0"/>
              <a:t>service is registered</a:t>
            </a:r>
          </a:p>
          <a:p>
            <a:pPr lvl="2"/>
            <a:r>
              <a:rPr lang="en-US" b="1" i="1" dirty="0" err="1" smtClean="0"/>
              <a:t>newInstance</a:t>
            </a:r>
            <a:r>
              <a:rPr lang="en-US" b="1" i="1" dirty="0" smtClean="0"/>
              <a:t>(Dictionary d)</a:t>
            </a:r>
            <a:r>
              <a:rPr lang="en-US" dirty="0" smtClean="0"/>
              <a:t> method</a:t>
            </a:r>
          </a:p>
          <a:p>
            <a:pPr lvl="1"/>
            <a:r>
              <a:rPr lang="en-US" dirty="0" smtClean="0"/>
              <a:t>The user tracks for the </a:t>
            </a:r>
            <a:r>
              <a:rPr lang="en-US" dirty="0" err="1" smtClean="0"/>
              <a:t>ComponentFactory</a:t>
            </a:r>
            <a:r>
              <a:rPr lang="en-US" dirty="0" smtClean="0"/>
              <a:t> service and creates a new instance</a:t>
            </a:r>
          </a:p>
          <a:p>
            <a:endParaRPr lang="en-US" dirty="0" smtClean="0"/>
          </a:p>
          <a:p>
            <a:r>
              <a:rPr lang="en-US" dirty="0" smtClean="0"/>
              <a:t>A component factory can provide a service</a:t>
            </a:r>
          </a:p>
          <a:p>
            <a:pPr lvl="1"/>
            <a:r>
              <a:rPr lang="en-US" dirty="0" smtClean="0"/>
              <a:t>Registered for each created instance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88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#02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27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Create a bundle that defines some API </a:t>
            </a:r>
          </a:p>
          <a:p>
            <a:pPr lvl="1"/>
            <a:r>
              <a:rPr lang="en-US" dirty="0" smtClean="0"/>
              <a:t>API: a set of Java interfaces</a:t>
            </a:r>
          </a:p>
          <a:p>
            <a:endParaRPr lang="en-US" dirty="0" smtClean="0"/>
          </a:p>
          <a:p>
            <a:r>
              <a:rPr lang="en-US" dirty="0" smtClean="0"/>
              <a:t>Implement two bundles implementing the API</a:t>
            </a:r>
          </a:p>
          <a:p>
            <a:endParaRPr lang="en-US" dirty="0" smtClean="0"/>
          </a:p>
          <a:p>
            <a:r>
              <a:rPr lang="en-US" dirty="0" smtClean="0"/>
              <a:t>Register API services</a:t>
            </a:r>
          </a:p>
          <a:p>
            <a:pPr lvl="1"/>
            <a:r>
              <a:rPr lang="en-US" dirty="0" smtClean="0"/>
              <a:t>Programmatically</a:t>
            </a:r>
          </a:p>
          <a:p>
            <a:pPr lvl="1"/>
            <a:r>
              <a:rPr lang="en-US" dirty="0" smtClean="0"/>
              <a:t>Declaratively</a:t>
            </a:r>
          </a:p>
          <a:p>
            <a:pPr lvl="1"/>
            <a:endParaRPr lang="en-US" dirty="0"/>
          </a:p>
          <a:p>
            <a:r>
              <a:rPr lang="en-US" dirty="0" smtClean="0"/>
              <a:t>Launch configuration has to contain the bundle </a:t>
            </a:r>
            <a:r>
              <a:rPr lang="en-US" i="1" dirty="0" smtClean="0"/>
              <a:t>‘org.eclipse.equinox.ds’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Observe provided services in console (command </a:t>
            </a:r>
            <a:r>
              <a:rPr lang="en-US" i="1" dirty="0" smtClean="0"/>
              <a:t>services)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consumption (1)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28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Bundle can search for a service that implements a specific interface</a:t>
            </a:r>
          </a:p>
          <a:p>
            <a:pPr lvl="0"/>
            <a:r>
              <a:rPr lang="en-US" dirty="0" smtClean="0"/>
              <a:t>Several bad solutions</a:t>
            </a:r>
          </a:p>
          <a:p>
            <a:pPr lvl="1"/>
            <a:r>
              <a:rPr lang="en-US" dirty="0" err="1" smtClean="0"/>
              <a:t>context.getService</a:t>
            </a:r>
            <a:r>
              <a:rPr lang="en-US" dirty="0" smtClean="0"/>
              <a:t>(...)</a:t>
            </a:r>
          </a:p>
          <a:p>
            <a:pPr lvl="2"/>
            <a:r>
              <a:rPr lang="en-US" dirty="0" smtClean="0"/>
              <a:t>Nasty code with active </a:t>
            </a:r>
            <a:br>
              <a:rPr lang="en-US" dirty="0" smtClean="0"/>
            </a:br>
            <a:r>
              <a:rPr lang="en-US" dirty="0" smtClean="0"/>
              <a:t>waiting</a:t>
            </a:r>
          </a:p>
          <a:p>
            <a:pPr lvl="1"/>
            <a:r>
              <a:rPr lang="en-US" dirty="0" smtClean="0"/>
              <a:t>Service registry listeners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Recommended solutions (thread-safe)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Service tracker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Components</a:t>
            </a:r>
          </a:p>
          <a:p>
            <a:endParaRPr lang="en-US" dirty="0"/>
          </a:p>
        </p:txBody>
      </p:sp>
      <p:sp>
        <p:nvSpPr>
          <p:cNvPr id="6" name="TextovéPole 5"/>
          <p:cNvSpPr txBox="1"/>
          <p:nvPr/>
        </p:nvSpPr>
        <p:spPr>
          <a:xfrm>
            <a:off x="4799272" y="2420888"/>
            <a:ext cx="4021200" cy="165996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 err="1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ServiceReference</a:t>
            </a:r>
            <a:r>
              <a:rPr lang="en-US" sz="12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</a:t>
            </a: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ref =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	</a:t>
            </a:r>
            <a:r>
              <a:rPr lang="en-US" sz="1200" b="0" i="0" u="none" strike="noStrike" kern="0" spc="0" baseline="0" dirty="0" err="1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context.getServiceReference</a:t>
            </a:r>
            <a:r>
              <a:rPr lang="en-US" sz="12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(“</a:t>
            </a: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cz.bar”);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if (ref!=null)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Bar </a:t>
            </a:r>
            <a:r>
              <a:rPr lang="en-US" sz="12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bar</a:t>
            </a: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= (Bar) </a:t>
            </a:r>
            <a:r>
              <a:rPr lang="en-US" sz="12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context.getService</a:t>
            </a: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(ref);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if (bar != null)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...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</a:t>
            </a:r>
            <a:r>
              <a:rPr lang="en-US" sz="12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context.ungetService</a:t>
            </a: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(ref)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tracker – white board pattern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29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Service dependencies</a:t>
            </a:r>
          </a:p>
          <a:p>
            <a:pPr lvl="1"/>
            <a:r>
              <a:rPr lang="en-US" dirty="0" smtClean="0"/>
              <a:t>Content provider versus consumers</a:t>
            </a:r>
          </a:p>
          <a:p>
            <a:pPr lvl="2"/>
            <a:r>
              <a:rPr lang="en-US" dirty="0" smtClean="0"/>
              <a:t>e.g., consume a new service if and only if the specified service appears</a:t>
            </a:r>
          </a:p>
          <a:p>
            <a:pPr lvl="2"/>
            <a:endParaRPr lang="en-US" dirty="0" smtClean="0"/>
          </a:p>
          <a:p>
            <a:pPr lvl="1"/>
            <a:r>
              <a:rPr lang="en-US" i="1" dirty="0" smtClean="0"/>
              <a:t>“Don't look for content providers, let them to register as services and track for the services”</a:t>
            </a:r>
          </a:p>
          <a:p>
            <a:pPr lvl="1"/>
            <a:endParaRPr lang="en-US" i="1" dirty="0" smtClean="0"/>
          </a:p>
          <a:p>
            <a:pPr lvl="1"/>
            <a:r>
              <a:rPr lang="en-US" i="1" dirty="0" err="1" smtClean="0"/>
              <a:t>ServiceTracker</a:t>
            </a:r>
            <a:r>
              <a:rPr lang="en-US" dirty="0" smtClean="0"/>
              <a:t> captures the service life-cycle</a:t>
            </a:r>
          </a:p>
          <a:p>
            <a:pPr lvl="2"/>
            <a:r>
              <a:rPr lang="en-US" dirty="0" smtClean="0"/>
              <a:t>via </a:t>
            </a:r>
            <a:r>
              <a:rPr lang="en-US" i="1" dirty="0" err="1" smtClean="0"/>
              <a:t>ServiceTrackerCustomizer</a:t>
            </a:r>
            <a:endParaRPr lang="en-US" i="1" dirty="0" smtClean="0"/>
          </a:p>
          <a:p>
            <a:pPr lvl="3"/>
            <a:r>
              <a:rPr lang="en-US" dirty="0" smtClean="0"/>
              <a:t>Captures the process of adding/removing/modifying services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8675688" y="6669088"/>
            <a:ext cx="468312" cy="188912"/>
          </a:xfrm>
        </p:spPr>
        <p:txBody>
          <a:bodyPr/>
          <a:lstStyle/>
          <a:p>
            <a:fld id="{A88DAB34-D8F7-4B73-8772-D181A9BA73C4}" type="slidenum">
              <a:rPr lang="cs-CZ" smtClean="0"/>
              <a:pPr/>
              <a:t>3</a:t>
            </a:fld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177913" y="2630522"/>
            <a:ext cx="87881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 smtClean="0">
                <a:solidFill>
                  <a:srgbClr val="0070C0"/>
                </a:solidFill>
              </a:rPr>
              <a:t>Do you use JARs?</a:t>
            </a:r>
          </a:p>
        </p:txBody>
      </p:sp>
    </p:spTree>
    <p:extLst>
      <p:ext uri="{BB962C8B-B14F-4D97-AF65-F5344CB8AC3E}">
        <p14:creationId xmlns:p14="http://schemas.microsoft.com/office/powerpoint/2010/main" val="202563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tracker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30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b="1" dirty="0" smtClean="0">
                <a:solidFill>
                  <a:srgbClr val="0070C0"/>
                </a:solidFill>
              </a:rPr>
              <a:t>Service Tracker</a:t>
            </a:r>
          </a:p>
          <a:p>
            <a:pPr lvl="1"/>
            <a:r>
              <a:rPr lang="en-US" dirty="0" smtClean="0"/>
              <a:t>Tracking for services</a:t>
            </a:r>
          </a:p>
          <a:p>
            <a:pPr lvl="2"/>
            <a:r>
              <a:rPr lang="en-US" dirty="0" smtClean="0"/>
              <a:t>Filters (name, id, property, owning bundle, ...)</a:t>
            </a:r>
          </a:p>
          <a:p>
            <a:pPr lvl="3"/>
            <a:r>
              <a:rPr lang="en-US" dirty="0" smtClean="0"/>
              <a:t>LDAP syntax (e.g. </a:t>
            </a:r>
            <a:r>
              <a:rPr lang="en-US" i="1" dirty="0" smtClean="0"/>
              <a:t>(&amp;(</a:t>
            </a:r>
            <a:r>
              <a:rPr lang="en-US" i="1" dirty="0" err="1" smtClean="0"/>
              <a:t>objectName</a:t>
            </a:r>
            <a:r>
              <a:rPr lang="en-US" i="1" dirty="0" smtClean="0"/>
              <a:t>=”</a:t>
            </a:r>
            <a:r>
              <a:rPr lang="en-US" i="1" dirty="0" err="1" smtClean="0"/>
              <a:t>foo</a:t>
            </a:r>
            <a:r>
              <a:rPr lang="en-US" i="1" dirty="0" smtClean="0"/>
              <a:t>”)(property1=”Xyz”))</a:t>
            </a:r>
            <a:r>
              <a:rPr lang="en-US" dirty="0" smtClean="0"/>
              <a:t> )</a:t>
            </a:r>
          </a:p>
          <a:p>
            <a:endParaRPr lang="en-US" dirty="0"/>
          </a:p>
        </p:txBody>
      </p:sp>
      <p:sp>
        <p:nvSpPr>
          <p:cNvPr id="8" name="TextovéPole 7"/>
          <p:cNvSpPr txBox="1"/>
          <p:nvPr/>
        </p:nvSpPr>
        <p:spPr>
          <a:xfrm>
            <a:off x="539552" y="3334340"/>
            <a:ext cx="6984776" cy="30469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//In Bundle Activator - start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tracker = new </a:t>
            </a:r>
            <a:r>
              <a:rPr lang="en-US" sz="1600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ServiceTracker</a:t>
            </a: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(context,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</a:t>
            </a:r>
            <a:r>
              <a:rPr lang="en-US" sz="1600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ILogger.class.getName</a:t>
            </a: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(), null);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		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tracker.open</a:t>
            </a: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();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kern="0" dirty="0" smtClean="0">
              <a:solidFill>
                <a:srgbClr val="000000"/>
              </a:solidFill>
              <a:latin typeface="Courier New" pitchFamily="49"/>
              <a:ea typeface="Andale Sans UI" pitchFamily="2"/>
              <a:cs typeface="Lucidasans" pitchFamily="2"/>
            </a:endParaRP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// get the service(s)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ILogger</a:t>
            </a: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log = (</a:t>
            </a:r>
            <a:r>
              <a:rPr lang="en-US" sz="1600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ILogger</a:t>
            </a:r>
            <a:r>
              <a:rPr lang="en-US" sz="1600" kern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) tracker.getService</a:t>
            </a: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();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ILogger</a:t>
            </a: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log = (</a:t>
            </a:r>
            <a:r>
              <a:rPr lang="en-US" sz="1600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Ilogger</a:t>
            </a: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) </a:t>
            </a:r>
            <a:r>
              <a:rPr lang="en-US" sz="1600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tracker.waitForService</a:t>
            </a: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(1000);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kern="0" dirty="0" smtClean="0">
              <a:solidFill>
                <a:srgbClr val="000000"/>
              </a:solidFill>
              <a:latin typeface="Courier New" pitchFamily="49"/>
              <a:ea typeface="Andale Sans UI" pitchFamily="2"/>
              <a:cs typeface="Lucidasans" pitchFamily="2"/>
            </a:endParaRP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// stop tracking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tracker.close</a:t>
            </a: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();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tracker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31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Construction determines attributes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ServiceTracker</a:t>
            </a:r>
            <a:r>
              <a:rPr lang="en-US" dirty="0" smtClean="0"/>
              <a:t> methods</a:t>
            </a:r>
          </a:p>
          <a:p>
            <a:pPr lvl="1"/>
            <a:r>
              <a:rPr lang="en-US" i="1" dirty="0" smtClean="0"/>
              <a:t>open()</a:t>
            </a:r>
            <a:r>
              <a:rPr lang="en-US" dirty="0" smtClean="0"/>
              <a:t>/</a:t>
            </a:r>
            <a:r>
              <a:rPr lang="en-US" i="1" dirty="0" smtClean="0"/>
              <a:t>close()</a:t>
            </a:r>
            <a:r>
              <a:rPr lang="en-US" dirty="0" smtClean="0"/>
              <a:t> – start/stop tracking for a service</a:t>
            </a:r>
          </a:p>
          <a:p>
            <a:pPr lvl="1"/>
            <a:r>
              <a:rPr lang="en-US" i="1" dirty="0" err="1" smtClean="0"/>
              <a:t>getService</a:t>
            </a:r>
            <a:r>
              <a:rPr lang="en-US" i="1" dirty="0" smtClean="0"/>
              <a:t>()</a:t>
            </a:r>
          </a:p>
          <a:p>
            <a:pPr lvl="1"/>
            <a:r>
              <a:rPr lang="en-US" i="1" dirty="0" err="1" smtClean="0"/>
              <a:t>addingService</a:t>
            </a:r>
            <a:r>
              <a:rPr lang="en-US" dirty="0" smtClean="0"/>
              <a:t>/</a:t>
            </a:r>
            <a:r>
              <a:rPr lang="en-US" i="1" dirty="0" err="1" smtClean="0"/>
              <a:t>removedService</a:t>
            </a:r>
            <a:r>
              <a:rPr lang="en-US" dirty="0" smtClean="0"/>
              <a:t>/</a:t>
            </a:r>
            <a:r>
              <a:rPr lang="en-US" i="1" dirty="0" err="1" smtClean="0"/>
              <a:t>modifiedService</a:t>
            </a:r>
            <a:endParaRPr lang="en-US" i="1" dirty="0" smtClean="0"/>
          </a:p>
          <a:p>
            <a:pPr lvl="2"/>
            <a:r>
              <a:rPr lang="en-US" dirty="0" smtClean="0"/>
              <a:t>Parameter: </a:t>
            </a:r>
            <a:r>
              <a:rPr lang="en-US" i="1" dirty="0" err="1" smtClean="0"/>
              <a:t>ServiceReference</a:t>
            </a:r>
            <a:r>
              <a:rPr lang="en-US" i="1" dirty="0" smtClean="0"/>
              <a:t> </a:t>
            </a:r>
            <a:r>
              <a:rPr lang="en-US" i="1" dirty="0" err="1" smtClean="0"/>
              <a:t>rf</a:t>
            </a:r>
            <a:endParaRPr lang="en-US" i="1" dirty="0" smtClean="0"/>
          </a:p>
          <a:p>
            <a:pPr lvl="2"/>
            <a:r>
              <a:rPr lang="en-US" dirty="0" smtClean="0"/>
              <a:t>Interface </a:t>
            </a:r>
            <a:r>
              <a:rPr lang="en-US" b="1" i="1" dirty="0" err="1" smtClean="0"/>
              <a:t>ServiceTrackerCustomizer</a:t>
            </a:r>
            <a:endParaRPr lang="en-US" b="1" i="1" dirty="0" smtClean="0"/>
          </a:p>
          <a:p>
            <a:pPr lvl="2"/>
            <a:r>
              <a:rPr lang="en-US" dirty="0" smtClean="0"/>
              <a:t>Can be overridden by the user</a:t>
            </a:r>
          </a:p>
          <a:p>
            <a:pPr lvl="2"/>
            <a:endParaRPr lang="en-US" dirty="0" smtClean="0"/>
          </a:p>
        </p:txBody>
      </p:sp>
      <p:sp>
        <p:nvSpPr>
          <p:cNvPr id="6" name="TextovéPole 5"/>
          <p:cNvSpPr txBox="1"/>
          <p:nvPr/>
        </p:nvSpPr>
        <p:spPr>
          <a:xfrm>
            <a:off x="1475656" y="1988840"/>
            <a:ext cx="4824536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ServiceTracker</a:t>
            </a:r>
            <a:r>
              <a:rPr lang="en-US" dirty="0" smtClean="0"/>
              <a:t>(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BundleContext</a:t>
            </a:r>
            <a:r>
              <a:rPr lang="en-US" dirty="0" smtClean="0"/>
              <a:t> context, 	</a:t>
            </a:r>
            <a:r>
              <a:rPr lang="en-US" dirty="0" err="1" smtClean="0"/>
              <a:t>java.lang.String</a:t>
            </a:r>
            <a:r>
              <a:rPr lang="en-US" dirty="0" smtClean="0"/>
              <a:t> </a:t>
            </a:r>
            <a:r>
              <a:rPr lang="en-US" dirty="0" err="1" smtClean="0"/>
              <a:t>clazz</a:t>
            </a:r>
            <a:r>
              <a:rPr lang="en-US" dirty="0" smtClean="0"/>
              <a:t>, 	</a:t>
            </a:r>
            <a:r>
              <a:rPr lang="en-US" dirty="0" err="1" smtClean="0"/>
              <a:t>ServiceTrackerCustomizer</a:t>
            </a:r>
            <a:r>
              <a:rPr lang="en-US" dirty="0" smtClean="0"/>
              <a:t> customizer)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consumption (2)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32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Declaratively via </a:t>
            </a:r>
            <a:r>
              <a:rPr lang="en-US" b="1" dirty="0" smtClean="0">
                <a:solidFill>
                  <a:srgbClr val="0070C0"/>
                </a:solidFill>
              </a:rPr>
              <a:t>service components</a:t>
            </a:r>
          </a:p>
          <a:p>
            <a:endParaRPr lang="en-US" dirty="0" smtClean="0"/>
          </a:p>
          <a:p>
            <a:r>
              <a:rPr lang="en-US" dirty="0" smtClean="0"/>
              <a:t>Service reference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Interfaces</a:t>
            </a:r>
          </a:p>
          <a:p>
            <a:pPr lvl="1"/>
            <a:r>
              <a:rPr lang="en-US" dirty="0" smtClean="0"/>
              <a:t>Bind/unbind methods</a:t>
            </a:r>
          </a:p>
          <a:p>
            <a:pPr lvl="1"/>
            <a:r>
              <a:rPr lang="en-US" dirty="0" smtClean="0"/>
              <a:t>Target</a:t>
            </a:r>
          </a:p>
          <a:p>
            <a:pPr lvl="1"/>
            <a:r>
              <a:rPr lang="en-US" dirty="0" smtClean="0"/>
              <a:t>Policy: static/dynamic</a:t>
            </a:r>
          </a:p>
          <a:p>
            <a:pPr lvl="1"/>
            <a:r>
              <a:rPr lang="en-US" dirty="0" smtClean="0"/>
              <a:t>Cardinality:  M..N</a:t>
            </a:r>
          </a:p>
          <a:p>
            <a:pPr lvl="2"/>
            <a:r>
              <a:rPr lang="en-US" dirty="0" smtClean="0"/>
              <a:t>1..1 – if multiple services are accessible then the one with the highest </a:t>
            </a:r>
            <a:r>
              <a:rPr lang="en-US" i="1" dirty="0" err="1" smtClean="0"/>
              <a:t>service.ranking</a:t>
            </a:r>
            <a:r>
              <a:rPr lang="en-US" dirty="0" smtClean="0"/>
              <a:t> is used</a:t>
            </a:r>
            <a:endParaRPr lang="en-US" dirty="0"/>
          </a:p>
        </p:txBody>
      </p:sp>
      <p:sp>
        <p:nvSpPr>
          <p:cNvPr id="6" name="TextovéPole 5"/>
          <p:cNvSpPr txBox="1"/>
          <p:nvPr/>
        </p:nvSpPr>
        <p:spPr>
          <a:xfrm>
            <a:off x="3923928" y="2132856"/>
            <a:ext cx="4885296" cy="151460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&lt;</a:t>
            </a:r>
            <a:r>
              <a:rPr lang="en-US" sz="1400" b="0" i="0" u="none" strike="noStrike" kern="0" spc="0" baseline="0" dirty="0" err="1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scr:component</a:t>
            </a:r>
            <a:r>
              <a:rPr lang="en-US" sz="14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name=”</a:t>
            </a:r>
            <a:r>
              <a:rPr lang="en-US" sz="14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getServiceComp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”&gt;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&lt;implementation class=”</a:t>
            </a:r>
            <a:r>
              <a:rPr lang="en-US" sz="14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GetLoggerService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”&gt;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&lt;reference name=”log”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interface=”</a:t>
            </a:r>
            <a:r>
              <a:rPr lang="en-US" sz="14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org.osgi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...</a:t>
            </a:r>
            <a:r>
              <a:rPr lang="en-US" sz="14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LogService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”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bind=”</a:t>
            </a:r>
            <a:r>
              <a:rPr lang="en-US" sz="14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setLog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”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unbind=”</a:t>
            </a:r>
            <a:r>
              <a:rPr lang="en-US" sz="14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unsetLog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”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&lt;/</a:t>
            </a:r>
            <a:r>
              <a:rPr lang="en-US" sz="1400" b="0" i="0" u="none" strike="noStrike" kern="0" spc="0" baseline="0" dirty="0" err="1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scr:component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lookup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33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>
          <a:xfrm>
            <a:off x="467544" y="1340768"/>
            <a:ext cx="8424936" cy="5040560"/>
          </a:xfrm>
        </p:spPr>
        <p:txBody>
          <a:bodyPr>
            <a:normAutofit/>
          </a:bodyPr>
          <a:lstStyle/>
          <a:p>
            <a:r>
              <a:rPr lang="en-US" dirty="0" smtClean="0"/>
              <a:t>Lookup strategy</a:t>
            </a:r>
          </a:p>
          <a:p>
            <a:pPr lvl="1"/>
            <a:r>
              <a:rPr lang="en-US" dirty="0" smtClean="0"/>
              <a:t>Look for the service during component activation</a:t>
            </a:r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Event strategy</a:t>
            </a:r>
          </a:p>
          <a:p>
            <a:pPr lvl="1"/>
            <a:r>
              <a:rPr lang="en-US" dirty="0" smtClean="0"/>
              <a:t>Let the DS framework inject the service via defined methods</a:t>
            </a:r>
          </a:p>
          <a:p>
            <a:pPr lvl="1"/>
            <a:r>
              <a:rPr lang="en-US" dirty="0" smtClean="0"/>
              <a:t>Bind/unbind attributes of the reference declaration</a:t>
            </a:r>
          </a:p>
        </p:txBody>
      </p:sp>
      <p:sp>
        <p:nvSpPr>
          <p:cNvPr id="6" name="TextovéPole 5"/>
          <p:cNvSpPr txBox="1"/>
          <p:nvPr/>
        </p:nvSpPr>
        <p:spPr>
          <a:xfrm>
            <a:off x="251520" y="2420888"/>
            <a:ext cx="4248472" cy="16004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&lt;?xml version="1.0" encoding="UTF-8"?&gt;</a:t>
            </a:r>
          </a:p>
          <a:p>
            <a:r>
              <a:rPr lang="en-US" sz="1400" dirty="0" smtClean="0"/>
              <a:t>&lt;</a:t>
            </a:r>
            <a:r>
              <a:rPr lang="en-US" sz="1400" dirty="0" err="1" smtClean="0"/>
              <a:t>scr:component</a:t>
            </a:r>
            <a:r>
              <a:rPr lang="en-US" sz="1400" dirty="0" smtClean="0"/>
              <a:t> name="</a:t>
            </a:r>
            <a:r>
              <a:rPr lang="en-US" sz="1400" dirty="0" err="1" smtClean="0"/>
              <a:t>example.listen</a:t>
            </a:r>
            <a:r>
              <a:rPr lang="en-US" sz="1400" dirty="0" smtClean="0"/>
              <a:t>"</a:t>
            </a:r>
          </a:p>
          <a:p>
            <a:r>
              <a:rPr lang="en-US" sz="1400" dirty="0" smtClean="0"/>
              <a:t>   </a:t>
            </a:r>
            <a:r>
              <a:rPr lang="en-US" sz="1400" dirty="0" err="1" smtClean="0"/>
              <a:t>xmlns:scr</a:t>
            </a:r>
            <a:r>
              <a:rPr lang="en-US" sz="1400" dirty="0" smtClean="0"/>
              <a:t>="http://www.osgi.org/xmlns/scr/v1.1.0"&gt;</a:t>
            </a:r>
          </a:p>
          <a:p>
            <a:r>
              <a:rPr lang="en-US" sz="1400" dirty="0" smtClean="0"/>
              <a:t>  &lt;implementation class="</a:t>
            </a:r>
            <a:r>
              <a:rPr lang="en-US" sz="1400" dirty="0" err="1" smtClean="0"/>
              <a:t>com.acme.LogLookupImpl</a:t>
            </a:r>
            <a:r>
              <a:rPr lang="en-US" sz="1400" dirty="0" smtClean="0"/>
              <a:t>"/&gt;</a:t>
            </a:r>
          </a:p>
          <a:p>
            <a:r>
              <a:rPr lang="en-US" sz="1400" dirty="0" smtClean="0"/>
              <a:t>  &lt;reference name="LOG"</a:t>
            </a:r>
          </a:p>
          <a:p>
            <a:r>
              <a:rPr lang="en-US" sz="1400" dirty="0" smtClean="0"/>
              <a:t>      interface="</a:t>
            </a:r>
            <a:r>
              <a:rPr lang="en-US" sz="1400" dirty="0" err="1" smtClean="0"/>
              <a:t>org.osgi.service.log.LogService</a:t>
            </a:r>
            <a:r>
              <a:rPr lang="en-US" sz="1400" dirty="0" smtClean="0"/>
              <a:t>"/&gt;</a:t>
            </a:r>
          </a:p>
          <a:p>
            <a:r>
              <a:rPr lang="en-US" sz="1400" dirty="0" smtClean="0"/>
              <a:t>&lt;/</a:t>
            </a:r>
            <a:r>
              <a:rPr lang="en-US" sz="1400" dirty="0" err="1" smtClean="0"/>
              <a:t>scr:component</a:t>
            </a:r>
            <a:r>
              <a:rPr lang="en-US" sz="1400" dirty="0" smtClean="0"/>
              <a:t>&gt;</a:t>
            </a:r>
            <a:endParaRPr lang="en-US" sz="1400" dirty="0"/>
          </a:p>
        </p:txBody>
      </p:sp>
      <p:sp>
        <p:nvSpPr>
          <p:cNvPr id="7" name="TextovéPole 6"/>
          <p:cNvSpPr txBox="1"/>
          <p:nvPr/>
        </p:nvSpPr>
        <p:spPr>
          <a:xfrm>
            <a:off x="4932040" y="2420888"/>
            <a:ext cx="3888432" cy="13849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/>
              <a:t>public class</a:t>
            </a:r>
            <a:r>
              <a:rPr lang="en-US" sz="1400" dirty="0" smtClean="0"/>
              <a:t> </a:t>
            </a:r>
            <a:r>
              <a:rPr lang="en-US" sz="1400" dirty="0" err="1" smtClean="0"/>
              <a:t>LogLookupImpl</a:t>
            </a:r>
            <a:r>
              <a:rPr lang="en-US" sz="1400" dirty="0" smtClean="0"/>
              <a:t> {</a:t>
            </a:r>
          </a:p>
          <a:p>
            <a:r>
              <a:rPr lang="en-US" sz="1400" dirty="0" smtClean="0"/>
              <a:t>  </a:t>
            </a:r>
            <a:r>
              <a:rPr lang="en-US" sz="1400" b="1" dirty="0" smtClean="0"/>
              <a:t>private void </a:t>
            </a:r>
            <a:r>
              <a:rPr lang="en-US" sz="1400" dirty="0" smtClean="0"/>
              <a:t>activate(</a:t>
            </a:r>
            <a:r>
              <a:rPr lang="en-US" sz="1400" dirty="0" err="1" smtClean="0"/>
              <a:t>ComponentContext</a:t>
            </a:r>
            <a:r>
              <a:rPr lang="en-US" sz="1400" dirty="0" smtClean="0"/>
              <a:t> </a:t>
            </a:r>
            <a:r>
              <a:rPr lang="en-US" sz="1400" dirty="0" err="1" smtClean="0"/>
              <a:t>ctxt</a:t>
            </a:r>
            <a:r>
              <a:rPr lang="en-US" sz="1400" dirty="0" smtClean="0"/>
              <a:t>) {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LogService</a:t>
            </a:r>
            <a:r>
              <a:rPr lang="en-US" sz="1400" dirty="0" smtClean="0"/>
              <a:t> log = (</a:t>
            </a:r>
            <a:r>
              <a:rPr lang="en-US" sz="1400" dirty="0" err="1" smtClean="0"/>
              <a:t>LogService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                  </a:t>
            </a:r>
            <a:r>
              <a:rPr lang="en-US" sz="1400" dirty="0" err="1" smtClean="0"/>
              <a:t>ctxt.locateService</a:t>
            </a:r>
            <a:r>
              <a:rPr lang="en-US" sz="1400" dirty="0" smtClean="0"/>
              <a:t>("LOG");</a:t>
            </a:r>
          </a:p>
          <a:p>
            <a:r>
              <a:rPr lang="en-US" sz="1400" dirty="0" smtClean="0"/>
              <a:t>   }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#03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34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a new bundle with a tester component consuming declared services</a:t>
            </a:r>
          </a:p>
          <a:p>
            <a:endParaRPr lang="en-US" dirty="0" smtClean="0"/>
          </a:p>
          <a:p>
            <a:r>
              <a:rPr lang="en-US" dirty="0" smtClean="0"/>
              <a:t>Possible</a:t>
            </a:r>
            <a:br>
              <a:rPr lang="en-US" dirty="0" smtClean="0"/>
            </a:br>
            <a:r>
              <a:rPr lang="en-US" dirty="0" smtClean="0"/>
              <a:t>scenario</a:t>
            </a:r>
          </a:p>
          <a:p>
            <a:endParaRPr lang="en-US" dirty="0"/>
          </a:p>
          <a:p>
            <a:r>
              <a:rPr lang="en-US" dirty="0" smtClean="0"/>
              <a:t>Try to call 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i="1" dirty="0" smtClean="0"/>
              <a:t>update</a:t>
            </a:r>
            <a:r>
              <a:rPr lang="en-US" dirty="0" smtClean="0"/>
              <a:t> command</a:t>
            </a:r>
            <a:br>
              <a:rPr lang="en-US" dirty="0" smtClean="0"/>
            </a:br>
            <a:r>
              <a:rPr lang="en-US" dirty="0" smtClean="0"/>
              <a:t>in the console</a:t>
            </a:r>
          </a:p>
          <a:p>
            <a:endParaRPr lang="en-US" dirty="0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3347864" y="2492896"/>
            <a:ext cx="5366144" cy="3862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services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35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 smtClean="0"/>
              <a:t>Logging (</a:t>
            </a:r>
            <a:r>
              <a:rPr lang="en-US" i="1" dirty="0" err="1" smtClean="0"/>
              <a:t>LogService</a:t>
            </a:r>
            <a:r>
              <a:rPr lang="en-US" dirty="0" smtClean="0"/>
              <a:t>)</a:t>
            </a:r>
          </a:p>
          <a:p>
            <a:pPr lvl="0"/>
            <a:r>
              <a:rPr lang="en-US" dirty="0" smtClean="0"/>
              <a:t>Http (</a:t>
            </a:r>
            <a:r>
              <a:rPr lang="en-US" i="1" dirty="0" err="1" smtClean="0"/>
              <a:t>HttpService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Exposing registered </a:t>
            </a:r>
            <a:r>
              <a:rPr lang="en-US" dirty="0" err="1" smtClean="0"/>
              <a:t>servlets</a:t>
            </a:r>
            <a:endParaRPr lang="en-US" dirty="0" smtClean="0"/>
          </a:p>
          <a:p>
            <a:pPr lvl="0"/>
            <a:r>
              <a:rPr lang="en-US" dirty="0" smtClean="0"/>
              <a:t>Event</a:t>
            </a:r>
          </a:p>
          <a:p>
            <a:pPr lvl="1"/>
            <a:r>
              <a:rPr lang="en-US" dirty="0" smtClean="0"/>
              <a:t>Messaging Producer &lt;-&gt; Consumer</a:t>
            </a:r>
          </a:p>
          <a:p>
            <a:pPr lvl="0"/>
            <a:r>
              <a:rPr lang="en-US" dirty="0" smtClean="0"/>
              <a:t>Device manager</a:t>
            </a:r>
          </a:p>
          <a:p>
            <a:pPr lvl="0"/>
            <a:r>
              <a:rPr lang="en-US" dirty="0" smtClean="0"/>
              <a:t>Diagnostics/Monitoring	</a:t>
            </a:r>
          </a:p>
          <a:p>
            <a:pPr lvl="1"/>
            <a:r>
              <a:rPr lang="en-US" dirty="0" smtClean="0"/>
              <a:t>JMX</a:t>
            </a:r>
          </a:p>
          <a:p>
            <a:pPr lvl="0"/>
            <a:r>
              <a:rPr lang="en-US" dirty="0" smtClean="0"/>
              <a:t>Application manager</a:t>
            </a:r>
          </a:p>
          <a:p>
            <a:pPr lvl="1"/>
            <a:r>
              <a:rPr lang="en-US" dirty="0" smtClean="0"/>
              <a:t>Application package – set of resources (bundles, data,...)</a:t>
            </a:r>
          </a:p>
          <a:p>
            <a:pPr lvl="2"/>
            <a:r>
              <a:rPr lang="en-US" dirty="0" smtClean="0"/>
              <a:t>Can be deployed/installed</a:t>
            </a:r>
          </a:p>
          <a:p>
            <a:pPr lvl="0"/>
            <a:r>
              <a:rPr lang="en-US" dirty="0" smtClean="0"/>
              <a:t>Location/measurement services</a:t>
            </a:r>
          </a:p>
          <a:p>
            <a:pPr lvl="0"/>
            <a:r>
              <a:rPr lang="en-US" dirty="0" smtClean="0"/>
              <a:t>Remote services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#04	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36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HttpService</a:t>
            </a:r>
            <a:r>
              <a:rPr lang="en-US" dirty="0" smtClean="0"/>
              <a:t> as an additional implementation of </a:t>
            </a:r>
            <a:r>
              <a:rPr lang="en-US" dirty="0" err="1" smtClean="0"/>
              <a:t>ILogTarget</a:t>
            </a:r>
            <a:endParaRPr lang="en-US" dirty="0" smtClean="0"/>
          </a:p>
          <a:p>
            <a:pPr lvl="1"/>
            <a:r>
              <a:rPr lang="en-US" dirty="0" smtClean="0"/>
              <a:t>Introduce a new bundle with a component exposing </a:t>
            </a:r>
            <a:r>
              <a:rPr lang="en-US" dirty="0" err="1" smtClean="0"/>
              <a:t>ILogTarget</a:t>
            </a:r>
            <a:r>
              <a:rPr lang="en-US" dirty="0" smtClean="0"/>
              <a:t> and requiring </a:t>
            </a:r>
            <a:r>
              <a:rPr lang="en-US" dirty="0" err="1" smtClean="0"/>
              <a:t>HttpService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Register HTTP servlet</a:t>
            </a:r>
          </a:p>
          <a:p>
            <a:endParaRPr lang="en-US" dirty="0"/>
          </a:p>
          <a:p>
            <a:r>
              <a:rPr lang="en-US" dirty="0" smtClean="0"/>
              <a:t>Launch configuration has to introduce web-server bundles</a:t>
            </a:r>
          </a:p>
          <a:p>
            <a:pPr lvl="1"/>
            <a:r>
              <a:rPr lang="en-US" dirty="0" smtClean="0"/>
              <a:t>Don’t forget on</a:t>
            </a:r>
          </a:p>
          <a:p>
            <a:pPr lvl="2"/>
            <a:r>
              <a:rPr lang="en-US" dirty="0" err="1" smtClean="0"/>
              <a:t>javax.servlet</a:t>
            </a:r>
            <a:endParaRPr lang="en-US" dirty="0" smtClean="0"/>
          </a:p>
          <a:p>
            <a:pPr lvl="2"/>
            <a:r>
              <a:rPr lang="en-US" dirty="0" err="1" smtClean="0"/>
              <a:t>org.eclipse.equinox.http.servlet</a:t>
            </a:r>
            <a:endParaRPr lang="en-US" dirty="0" smtClean="0"/>
          </a:p>
          <a:p>
            <a:pPr lvl="2"/>
            <a:r>
              <a:rPr lang="en-US" dirty="0" err="1" smtClean="0"/>
              <a:t>org.eclipse.equinox.http.jetty</a:t>
            </a:r>
            <a:endParaRPr lang="en-US" dirty="0" smtClean="0"/>
          </a:p>
          <a:p>
            <a:pPr lvl="2"/>
            <a:r>
              <a:rPr lang="en-US" dirty="0" smtClean="0"/>
              <a:t>org.eclipse.jetty.*</a:t>
            </a:r>
          </a:p>
          <a:p>
            <a:pPr lvl="2"/>
            <a:r>
              <a:rPr lang="en-US" dirty="0" smtClean="0"/>
              <a:t>... and few others (check the error messages)</a:t>
            </a:r>
          </a:p>
          <a:p>
            <a:endParaRPr lang="en-US" dirty="0" smtClean="0"/>
          </a:p>
          <a:p>
            <a:r>
              <a:rPr lang="en-US" dirty="0" smtClean="0"/>
              <a:t>Specify JVM property: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i="1" dirty="0" smtClean="0"/>
              <a:t>-</a:t>
            </a:r>
            <a:r>
              <a:rPr lang="en-US" i="1" dirty="0" err="1" smtClean="0"/>
              <a:t>Dorg.osgi.service.http.port</a:t>
            </a:r>
            <a:r>
              <a:rPr lang="en-US" i="1" dirty="0" smtClean="0"/>
              <a:t>=8080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4.2 features</a:t>
            </a:r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Parízek, NPRG044, OSGi framework</a:t>
            </a:r>
            <a:endParaRPr lang="cs-CZ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37</a:t>
            </a:fld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Framework launching</a:t>
            </a:r>
          </a:p>
          <a:p>
            <a:r>
              <a:rPr lang="en-US" dirty="0" smtClean="0"/>
              <a:t>Remote services</a:t>
            </a:r>
          </a:p>
          <a:p>
            <a:r>
              <a:rPr lang="en-US" dirty="0" smtClean="0"/>
              <a:t>Blueprint services</a:t>
            </a:r>
          </a:p>
          <a:p>
            <a:r>
              <a:rPr lang="en-US" dirty="0" smtClean="0"/>
              <a:t>Bundle tracker</a:t>
            </a:r>
          </a:p>
          <a:p>
            <a:r>
              <a:rPr lang="en-US" dirty="0" smtClean="0"/>
              <a:t>Service hooks</a:t>
            </a:r>
          </a:p>
          <a:p>
            <a:r>
              <a:rPr lang="en-US" dirty="0" smtClean="0"/>
              <a:t>Conditional permissions</a:t>
            </a:r>
          </a:p>
          <a:p>
            <a:endParaRPr lang="en-US" dirty="0"/>
          </a:p>
          <a:p>
            <a:r>
              <a:rPr lang="en-US" dirty="0" smtClean="0"/>
              <a:t>Enterprise features </a:t>
            </a:r>
          </a:p>
          <a:p>
            <a:pPr lvl="1"/>
            <a:r>
              <a:rPr lang="en-US" dirty="0" smtClean="0"/>
              <a:t>Bundling (WAR), JPA, JNDI, JDBC integration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8611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4.3 features</a:t>
            </a:r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Parízek, NPRG044, OSGi framework</a:t>
            </a:r>
            <a:endParaRPr lang="cs-CZ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38</a:t>
            </a:fld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of generics into the </a:t>
            </a:r>
            <a:r>
              <a:rPr lang="en-US" dirty="0" err="1" smtClean="0"/>
              <a:t>OSGi</a:t>
            </a:r>
            <a:r>
              <a:rPr lang="en-US" dirty="0" smtClean="0"/>
              <a:t> API</a:t>
            </a:r>
          </a:p>
          <a:p>
            <a:r>
              <a:rPr lang="en-US" dirty="0" smtClean="0"/>
              <a:t>Capabilities</a:t>
            </a:r>
          </a:p>
          <a:p>
            <a:r>
              <a:rPr lang="en-US" dirty="0" smtClean="0"/>
              <a:t>Weaving hook </a:t>
            </a:r>
          </a:p>
          <a:p>
            <a:pPr lvl="1"/>
            <a:r>
              <a:rPr lang="en-US" dirty="0" err="1" smtClean="0"/>
              <a:t>Bytecode</a:t>
            </a:r>
            <a:r>
              <a:rPr lang="en-US" dirty="0" smtClean="0"/>
              <a:t> modification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and many others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3467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5 features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</a:t>
            </a:r>
            <a:r>
              <a:rPr lang="cs-CZ" b="1" smtClean="0"/>
              <a:t>Parízek</a:t>
            </a:r>
            <a:r>
              <a:rPr lang="en-US" b="1" smtClean="0"/>
              <a:t>, NPRG044, OSGi framework</a:t>
            </a:r>
            <a:endParaRPr lang="cs-CZ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39</a:t>
            </a:fld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Bundle Repository (OBR)</a:t>
            </a:r>
          </a:p>
          <a:p>
            <a:r>
              <a:rPr lang="en-US" dirty="0" smtClean="0"/>
              <a:t>Integration with Java </a:t>
            </a:r>
            <a:r>
              <a:rPr lang="en-US" dirty="0" err="1" smtClean="0"/>
              <a:t>ServiceLoader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38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JAR advantages and disadvantages</a:t>
            </a:r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Parízek, NPRG044, OSGi framework</a:t>
            </a:r>
            <a:endParaRPr lang="cs-CZ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4</a:t>
            </a:fld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+</a:t>
            </a:r>
            <a:r>
              <a:rPr lang="en-US" dirty="0" smtClean="0"/>
              <a:t> Includes class files and additional resources</a:t>
            </a:r>
          </a:p>
          <a:p>
            <a:pPr marL="0" indent="0">
              <a:buNone/>
            </a:pPr>
            <a:r>
              <a:rPr lang="en-US" b="1" dirty="0" smtClean="0"/>
              <a:t>+ </a:t>
            </a:r>
            <a:r>
              <a:rPr lang="en-US" dirty="0" smtClean="0"/>
              <a:t>Deployment </a:t>
            </a:r>
          </a:p>
          <a:p>
            <a:pPr lvl="1"/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No information hiding</a:t>
            </a:r>
          </a:p>
          <a:p>
            <a:pPr>
              <a:buFontTx/>
              <a:buChar char="-"/>
            </a:pPr>
            <a:r>
              <a:rPr lang="en-US" dirty="0" smtClean="0"/>
              <a:t>No runtime meaning</a:t>
            </a:r>
          </a:p>
          <a:p>
            <a:pPr>
              <a:buFontTx/>
              <a:buChar char="-"/>
            </a:pPr>
            <a:r>
              <a:rPr lang="en-US" dirty="0" smtClean="0"/>
              <a:t>Cannot specify required JARs</a:t>
            </a:r>
          </a:p>
          <a:p>
            <a:pPr>
              <a:buFontTx/>
              <a:buChar char="-"/>
            </a:pPr>
            <a:r>
              <a:rPr lang="en-US" dirty="0" smtClean="0"/>
              <a:t>No versioning</a:t>
            </a:r>
          </a:p>
          <a:p>
            <a:pPr>
              <a:buFontTx/>
              <a:buChar char="-"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5580112" y="3429000"/>
            <a:ext cx="1800200" cy="648072"/>
          </a:xfrm>
          <a:prstGeom prst="wedgeRectCallout">
            <a:avLst>
              <a:gd name="adj1" fmla="val -38378"/>
              <a:gd name="adj2" fmla="val 98254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</a:rPr>
              <a:t>OK, it’s not completely true, but JARs </a:t>
            </a:r>
            <a:r>
              <a:rPr lang="en-US" sz="1200" b="1" dirty="0" err="1" smtClean="0">
                <a:solidFill>
                  <a:schemeClr val="bg2">
                    <a:lumMod val="50000"/>
                  </a:schemeClr>
                </a:solidFill>
              </a:rPr>
              <a:t>classpath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</a:rPr>
              <a:t> is almost entirely useless</a:t>
            </a:r>
            <a:endParaRPr lang="cs-CZ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05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applications</a:t>
            </a:r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Parízek, NPRG044, OSGi framework</a:t>
            </a:r>
            <a:endParaRPr lang="cs-CZ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40</a:t>
            </a:fld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Existing applications</a:t>
            </a:r>
          </a:p>
          <a:p>
            <a:pPr lvl="1"/>
            <a:r>
              <a:rPr lang="en-US" dirty="0"/>
              <a:t>BMW service platform</a:t>
            </a:r>
          </a:p>
          <a:p>
            <a:pPr lvl="1"/>
            <a:r>
              <a:rPr lang="en-US" dirty="0"/>
              <a:t>Eclipse</a:t>
            </a:r>
          </a:p>
          <a:p>
            <a:pPr lvl="1"/>
            <a:r>
              <a:rPr lang="en-US" dirty="0"/>
              <a:t>Virgo </a:t>
            </a:r>
            <a:r>
              <a:rPr lang="en-US" dirty="0" smtClean="0"/>
              <a:t>server (Spring </a:t>
            </a:r>
            <a:r>
              <a:rPr lang="en-US" dirty="0" err="1" smtClean="0"/>
              <a:t>dm</a:t>
            </a:r>
            <a:r>
              <a:rPr lang="en-US" dirty="0" smtClean="0"/>
              <a:t> Server)</a:t>
            </a:r>
            <a:endParaRPr lang="en-US" dirty="0"/>
          </a:p>
          <a:p>
            <a:pPr lvl="1"/>
            <a:r>
              <a:rPr lang="en-US" dirty="0" err="1" smtClean="0"/>
              <a:t>GlassFish</a:t>
            </a:r>
            <a:r>
              <a:rPr lang="en-US" dirty="0" smtClean="0"/>
              <a:t> J2EE application server</a:t>
            </a:r>
            <a:endParaRPr lang="en-US" dirty="0"/>
          </a:p>
          <a:p>
            <a:pPr lvl="1"/>
            <a:r>
              <a:rPr lang="en-US" dirty="0"/>
              <a:t>IBM </a:t>
            </a:r>
            <a:r>
              <a:rPr lang="en-US" dirty="0" err="1" smtClean="0"/>
              <a:t>WebSphere</a:t>
            </a:r>
            <a:r>
              <a:rPr lang="en-US" dirty="0" smtClean="0"/>
              <a:t> </a:t>
            </a:r>
            <a:r>
              <a:rPr lang="en-US" dirty="0"/>
              <a:t>J2EE application </a:t>
            </a:r>
            <a:r>
              <a:rPr lang="en-US" dirty="0" smtClean="0"/>
              <a:t>server</a:t>
            </a:r>
            <a:endParaRPr lang="en-US" dirty="0"/>
          </a:p>
          <a:p>
            <a:pPr lvl="1"/>
            <a:r>
              <a:rPr lang="en-US" dirty="0" smtClean="0"/>
              <a:t>Newton</a:t>
            </a:r>
          </a:p>
          <a:p>
            <a:pPr lvl="1"/>
            <a:r>
              <a:rPr lang="en-US" dirty="0" err="1" smtClean="0"/>
              <a:t>JBoss</a:t>
            </a:r>
            <a:r>
              <a:rPr lang="en-US" dirty="0" smtClean="0"/>
              <a:t>, </a:t>
            </a:r>
            <a:r>
              <a:rPr lang="en-US" dirty="0" err="1" smtClean="0"/>
              <a:t>JOnAS</a:t>
            </a:r>
            <a:endParaRPr lang="en-US" dirty="0" smtClean="0"/>
          </a:p>
          <a:p>
            <a:pPr lvl="1"/>
            <a:r>
              <a:rPr lang="en-US" dirty="0" smtClean="0"/>
              <a:t>Apache </a:t>
            </a:r>
            <a:r>
              <a:rPr lang="en-US" dirty="0" err="1" smtClean="0"/>
              <a:t>Karaf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Users</a:t>
            </a:r>
          </a:p>
          <a:p>
            <a:pPr lvl="1"/>
            <a:r>
              <a:rPr lang="en-US" dirty="0" smtClean="0"/>
              <a:t>Bombardier, Volvo, Siemens, BMW, IBM, Red Hat, </a:t>
            </a:r>
            <a:br>
              <a:rPr lang="en-US" dirty="0" smtClean="0"/>
            </a:br>
            <a:r>
              <a:rPr lang="en-US" dirty="0" smtClean="0"/>
              <a:t>Siemens AG, NEC, Oracle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7499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implementations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41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Open source</a:t>
            </a:r>
          </a:p>
          <a:p>
            <a:pPr lvl="1"/>
            <a:r>
              <a:rPr lang="en-US" b="1" i="1" dirty="0" smtClean="0">
                <a:solidFill>
                  <a:srgbClr val="0070C0"/>
                </a:solidFill>
              </a:rPr>
              <a:t>Eclipse Equinox</a:t>
            </a:r>
          </a:p>
          <a:p>
            <a:pPr lvl="2"/>
            <a:r>
              <a:rPr lang="en-US" dirty="0" smtClean="0"/>
              <a:t>Many extensions of </a:t>
            </a:r>
            <a:r>
              <a:rPr lang="en-US" dirty="0" err="1" smtClean="0"/>
              <a:t>OSGi</a:t>
            </a:r>
            <a:r>
              <a:rPr lang="en-US" dirty="0" smtClean="0"/>
              <a:t> (bundle aspects, extension points)</a:t>
            </a:r>
          </a:p>
          <a:p>
            <a:pPr lvl="1"/>
            <a:r>
              <a:rPr lang="en-US" i="1" dirty="0" smtClean="0"/>
              <a:t>Apache Felix</a:t>
            </a:r>
          </a:p>
          <a:p>
            <a:pPr lvl="2"/>
            <a:r>
              <a:rPr lang="en-US" dirty="0" smtClean="0"/>
              <a:t>Based on Oscar (implementation of </a:t>
            </a:r>
            <a:r>
              <a:rPr lang="en-US" dirty="0" err="1" smtClean="0"/>
              <a:t>OSGi</a:t>
            </a:r>
            <a:r>
              <a:rPr lang="en-US" dirty="0" smtClean="0"/>
              <a:t> R3)</a:t>
            </a:r>
          </a:p>
          <a:p>
            <a:pPr lvl="2"/>
            <a:r>
              <a:rPr lang="en-US" dirty="0" smtClean="0"/>
              <a:t>Compliant to </a:t>
            </a:r>
            <a:r>
              <a:rPr lang="en-US" dirty="0" err="1" smtClean="0"/>
              <a:t>OSGi</a:t>
            </a:r>
            <a:r>
              <a:rPr lang="en-US" dirty="0" smtClean="0"/>
              <a:t> specification R4.2</a:t>
            </a:r>
          </a:p>
          <a:p>
            <a:pPr lvl="1"/>
            <a:r>
              <a:rPr lang="en-US" i="1" dirty="0" err="1" smtClean="0"/>
              <a:t>Knopflerfish</a:t>
            </a:r>
            <a:endParaRPr lang="en-US" i="1" dirty="0" smtClean="0"/>
          </a:p>
          <a:p>
            <a:pPr lvl="1"/>
            <a:r>
              <a:rPr lang="en-US" i="1" dirty="0" smtClean="0"/>
              <a:t>Concierge</a:t>
            </a:r>
          </a:p>
          <a:p>
            <a:pPr lvl="2"/>
            <a:r>
              <a:rPr lang="en-US" dirty="0" smtClean="0"/>
              <a:t>Implementation of </a:t>
            </a:r>
            <a:r>
              <a:rPr lang="en-US" dirty="0" err="1" smtClean="0"/>
              <a:t>OSGi</a:t>
            </a:r>
            <a:r>
              <a:rPr lang="en-US" dirty="0" smtClean="0"/>
              <a:t> R3, optimized for embedded devices</a:t>
            </a:r>
          </a:p>
          <a:p>
            <a:r>
              <a:rPr lang="en-US" dirty="0" smtClean="0"/>
              <a:t>Commercial</a:t>
            </a:r>
          </a:p>
          <a:p>
            <a:pPr lvl="1"/>
            <a:r>
              <a:rPr lang="en-US" dirty="0" err="1" smtClean="0"/>
              <a:t>ProSyst</a:t>
            </a:r>
            <a:r>
              <a:rPr lang="en-US" dirty="0" smtClean="0"/>
              <a:t>, </a:t>
            </a:r>
            <a:r>
              <a:rPr lang="en-US" dirty="0" err="1" smtClean="0"/>
              <a:t>Knopflerfish</a:t>
            </a:r>
            <a:r>
              <a:rPr lang="en-US" dirty="0" smtClean="0"/>
              <a:t> Pro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09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Bundles repositories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42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OBR</a:t>
            </a:r>
          </a:p>
          <a:p>
            <a:pPr lvl="1"/>
            <a:r>
              <a:rPr lang="en-US" dirty="0" smtClean="0">
                <a:hlinkClick r:id="rId2"/>
              </a:rPr>
              <a:t>http://bundles.osgi.org</a:t>
            </a:r>
            <a:endParaRPr lang="en-US" dirty="0" smtClean="0"/>
          </a:p>
          <a:p>
            <a:pPr lvl="1"/>
            <a:r>
              <a:rPr lang="en-US" dirty="0" err="1" smtClean="0"/>
              <a:t>OSGi</a:t>
            </a:r>
            <a:r>
              <a:rPr lang="en-US" dirty="0" smtClean="0"/>
              <a:t> compendium implementation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Spring</a:t>
            </a:r>
          </a:p>
          <a:p>
            <a:pPr lvl="1"/>
            <a:r>
              <a:rPr lang="en-US" dirty="0" smtClean="0">
                <a:hlinkClick r:id="rId3"/>
              </a:rPr>
              <a:t>http://sigil.codecauldron.org/spring-external.obr</a:t>
            </a:r>
          </a:p>
          <a:p>
            <a:pPr lvl="1"/>
            <a:r>
              <a:rPr lang="en-US" dirty="0" smtClean="0">
                <a:hlinkClick r:id="rId3"/>
              </a:rPr>
              <a:t>http://sigil.codecauldron.org/spring-release.obr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Knopflerfish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http://www.knopflerfish.org/repo/bindex.xml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43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specification</a:t>
            </a:r>
          </a:p>
          <a:p>
            <a:pPr lvl="1"/>
            <a:r>
              <a:rPr lang="en-US" dirty="0" smtClean="0">
                <a:hlinkClick r:id="rId2"/>
              </a:rPr>
              <a:t>http://www.osgi.org/</a:t>
            </a:r>
            <a:endParaRPr lang="en-US" dirty="0" smtClean="0"/>
          </a:p>
          <a:p>
            <a:pPr lvl="1"/>
            <a:endParaRPr lang="en-US" b="1" dirty="0" smtClean="0"/>
          </a:p>
          <a:p>
            <a:r>
              <a:rPr lang="en-US" dirty="0" smtClean="0"/>
              <a:t>Wikipedia </a:t>
            </a:r>
          </a:p>
          <a:p>
            <a:pPr lvl="1"/>
            <a:r>
              <a:rPr lang="en-US" dirty="0" smtClean="0">
                <a:hlinkClick r:id="rId3"/>
              </a:rPr>
              <a:t>http://en.wikipedia.org/wiki/OSGi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NPRG044 source code</a:t>
            </a:r>
          </a:p>
          <a:p>
            <a:pPr lvl="1"/>
            <a:r>
              <a:rPr lang="en-US" dirty="0" smtClean="0">
                <a:hlinkClick r:id="rId4"/>
              </a:rPr>
              <a:t>http://code.google.com/a/eclipselabs.org/p/nprg044-eclipse-platform/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Java </a:t>
            </a:r>
            <a:r>
              <a:rPr lang="en-US" dirty="0" err="1" smtClean="0"/>
              <a:t>classloading</a:t>
            </a:r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Parízek, NPRG044, OSGi framework</a:t>
            </a:r>
            <a:endParaRPr lang="cs-CZ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5</a:t>
            </a:fld>
            <a:endParaRPr lang="cs-C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340768"/>
            <a:ext cx="5429250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6876256" y="3573016"/>
            <a:ext cx="1728192" cy="936104"/>
          </a:xfrm>
          <a:prstGeom prst="wedgeRoundRectCallout">
            <a:avLst>
              <a:gd name="adj1" fmla="val -55353"/>
              <a:gd name="adj2" fmla="val 76590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525252"/>
                </a:solidFill>
              </a:rPr>
              <a:t>Cannot handle different versions of the same class</a:t>
            </a:r>
            <a:endParaRPr lang="cs-CZ" sz="1400" b="1" dirty="0">
              <a:solidFill>
                <a:srgbClr val="52525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96" y="6330806"/>
            <a:ext cx="3493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The picture was taken from the book “</a:t>
            </a:r>
            <a:r>
              <a:rPr lang="en-US" sz="800" dirty="0" err="1" smtClean="0">
                <a:solidFill>
                  <a:schemeClr val="bg2">
                    <a:lumMod val="50000"/>
                  </a:schemeClr>
                </a:solidFill>
              </a:rPr>
              <a:t>OSGi</a:t>
            </a:r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 in Practice” written by Neil Bartlett </a:t>
            </a:r>
          </a:p>
          <a:p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See </a:t>
            </a:r>
            <a:r>
              <a:rPr lang="cs-CZ" sz="800" dirty="0" smtClean="0">
                <a:solidFill>
                  <a:schemeClr val="bg2">
                    <a:lumMod val="50000"/>
                  </a:schemeClr>
                </a:solidFill>
              </a:rPr>
              <a:t>http</a:t>
            </a:r>
            <a:r>
              <a:rPr lang="cs-CZ" sz="800" dirty="0">
                <a:solidFill>
                  <a:schemeClr val="bg2">
                    <a:lumMod val="50000"/>
                  </a:schemeClr>
                </a:solidFill>
              </a:rPr>
              <a:t>://njbartlett.name/osgibook.html</a:t>
            </a:r>
          </a:p>
        </p:txBody>
      </p:sp>
    </p:spTree>
    <p:extLst>
      <p:ext uri="{BB962C8B-B14F-4D97-AF65-F5344CB8AC3E}">
        <p14:creationId xmlns:p14="http://schemas.microsoft.com/office/powerpoint/2010/main" val="277670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J2EE </a:t>
            </a:r>
            <a:r>
              <a:rPr lang="en-US" dirty="0" err="1" smtClean="0"/>
              <a:t>classloading</a:t>
            </a:r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Parízek, NPRG044, OSGi framework</a:t>
            </a:r>
            <a:endParaRPr lang="cs-CZ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6</a:t>
            </a:fld>
            <a:endParaRPr lang="cs-CZ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96752"/>
            <a:ext cx="5184578" cy="5303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5508106" y="1268760"/>
            <a:ext cx="2304254" cy="1008112"/>
          </a:xfrm>
          <a:prstGeom prst="wedgeRoundRectCallout">
            <a:avLst>
              <a:gd name="adj1" fmla="val -54121"/>
              <a:gd name="adj2" fmla="val 73067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525252"/>
                </a:solidFill>
              </a:rPr>
              <a:t>The </a:t>
            </a:r>
            <a:r>
              <a:rPr lang="en-US" sz="1200" b="1" dirty="0" err="1" smtClean="0">
                <a:solidFill>
                  <a:srgbClr val="525252"/>
                </a:solidFill>
              </a:rPr>
              <a:t>classloader</a:t>
            </a:r>
            <a:r>
              <a:rPr lang="en-US" sz="1200" b="1" dirty="0" smtClean="0">
                <a:solidFill>
                  <a:srgbClr val="525252"/>
                </a:solidFill>
              </a:rPr>
              <a:t> has precedence over all </a:t>
            </a:r>
            <a:r>
              <a:rPr lang="en-US" sz="1200" b="1" dirty="0" err="1" smtClean="0">
                <a:solidFill>
                  <a:srgbClr val="525252"/>
                </a:solidFill>
              </a:rPr>
              <a:t>classloaders</a:t>
            </a:r>
            <a:r>
              <a:rPr lang="en-US" sz="1200" b="1" dirty="0" smtClean="0">
                <a:solidFill>
                  <a:srgbClr val="525252"/>
                </a:solidFill>
              </a:rPr>
              <a:t> below =&gt;</a:t>
            </a:r>
          </a:p>
          <a:p>
            <a:pPr algn="ctr"/>
            <a:r>
              <a:rPr lang="en-US" sz="1200" b="1" dirty="0" smtClean="0">
                <a:solidFill>
                  <a:srgbClr val="525252"/>
                </a:solidFill>
              </a:rPr>
              <a:t>all applications have to use the same version of the core library</a:t>
            </a:r>
            <a:endParaRPr lang="cs-CZ" sz="1200" b="1" dirty="0">
              <a:solidFill>
                <a:srgbClr val="52525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96" y="6309320"/>
            <a:ext cx="3493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The picture was taken from the book “</a:t>
            </a:r>
            <a:r>
              <a:rPr lang="en-US" sz="800" dirty="0" err="1" smtClean="0">
                <a:solidFill>
                  <a:schemeClr val="bg2">
                    <a:lumMod val="50000"/>
                  </a:schemeClr>
                </a:solidFill>
              </a:rPr>
              <a:t>OSGi</a:t>
            </a:r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 in Practice” written by Neil Bartlett </a:t>
            </a:r>
          </a:p>
          <a:p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See </a:t>
            </a:r>
            <a:r>
              <a:rPr lang="cs-CZ" sz="800" dirty="0" smtClean="0">
                <a:solidFill>
                  <a:schemeClr val="bg2">
                    <a:lumMod val="50000"/>
                  </a:schemeClr>
                </a:solidFill>
              </a:rPr>
              <a:t>http</a:t>
            </a:r>
            <a:r>
              <a:rPr lang="cs-CZ" sz="800" dirty="0">
                <a:solidFill>
                  <a:schemeClr val="bg2">
                    <a:lumMod val="50000"/>
                  </a:schemeClr>
                </a:solidFill>
              </a:rPr>
              <a:t>://njbartlett.name/osgibook.html</a:t>
            </a:r>
          </a:p>
        </p:txBody>
      </p:sp>
    </p:spTree>
    <p:extLst>
      <p:ext uri="{BB962C8B-B14F-4D97-AF65-F5344CB8AC3E}">
        <p14:creationId xmlns:p14="http://schemas.microsoft.com/office/powerpoint/2010/main" val="11588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7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>
          <a:xfrm>
            <a:off x="395536" y="1340768"/>
            <a:ext cx="8424936" cy="504056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OSGi</a:t>
            </a:r>
            <a:r>
              <a:rPr lang="en-US" dirty="0" smtClean="0"/>
              <a:t> is a specification</a:t>
            </a:r>
          </a:p>
          <a:p>
            <a:pPr lvl="1"/>
            <a:r>
              <a:rPr lang="en-US" dirty="0" smtClean="0"/>
              <a:t>Open Service Gateway Initiative</a:t>
            </a:r>
          </a:p>
          <a:p>
            <a:pPr lvl="1"/>
            <a:r>
              <a:rPr lang="en-US" dirty="0" smtClean="0"/>
              <a:t>Current version </a:t>
            </a:r>
            <a:r>
              <a:rPr lang="en-US" dirty="0" smtClean="0"/>
              <a:t>R5 </a:t>
            </a:r>
            <a:r>
              <a:rPr lang="en-US" dirty="0" smtClean="0"/>
              <a:t>(see </a:t>
            </a:r>
            <a:r>
              <a:rPr lang="en-US" dirty="0">
                <a:hlinkClick r:id="rId2"/>
              </a:rPr>
              <a:t>http://www.osgi.org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Three parts + Java API + execution environment specification</a:t>
            </a:r>
          </a:p>
          <a:p>
            <a:pPr lvl="2"/>
            <a:r>
              <a:rPr lang="en-US" dirty="0" smtClean="0"/>
              <a:t>Core</a:t>
            </a:r>
          </a:p>
          <a:p>
            <a:pPr lvl="2"/>
            <a:r>
              <a:rPr lang="en-US" dirty="0" smtClean="0"/>
              <a:t>Compendium</a:t>
            </a:r>
          </a:p>
          <a:p>
            <a:pPr lvl="2"/>
            <a:r>
              <a:rPr lang="en-US" dirty="0" smtClean="0"/>
              <a:t>Enterprise</a:t>
            </a:r>
          </a:p>
          <a:p>
            <a:endParaRPr lang="en-US" dirty="0" smtClean="0"/>
          </a:p>
          <a:p>
            <a:r>
              <a:rPr lang="en-US" dirty="0" smtClean="0"/>
              <a:t>Specifies</a:t>
            </a:r>
          </a:p>
          <a:p>
            <a:pPr lvl="1"/>
            <a:r>
              <a:rPr lang="en-US" dirty="0" smtClean="0"/>
              <a:t>Framework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Provided services</a:t>
            </a:r>
          </a:p>
          <a:p>
            <a:pPr lvl="1"/>
            <a:r>
              <a:rPr lang="en-US" dirty="0" smtClean="0"/>
              <a:t>Additional functionality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framework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8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>
          <a:xfrm>
            <a:off x="323528" y="1340768"/>
            <a:ext cx="8352928" cy="49685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Framework to build modular applications</a:t>
            </a:r>
          </a:p>
          <a:p>
            <a:pPr lvl="1"/>
            <a:r>
              <a:rPr lang="en-US" dirty="0" smtClean="0"/>
              <a:t>“LEGO principle”</a:t>
            </a:r>
          </a:p>
          <a:p>
            <a:pPr lvl="1"/>
            <a:r>
              <a:rPr lang="en-US" dirty="0" smtClean="0"/>
              <a:t>Fine-grained modules which are</a:t>
            </a:r>
          </a:p>
          <a:p>
            <a:pPr lvl="2"/>
            <a:r>
              <a:rPr lang="en-US" dirty="0" smtClean="0"/>
              <a:t>Reusable</a:t>
            </a:r>
          </a:p>
          <a:p>
            <a:pPr lvl="2"/>
            <a:r>
              <a:rPr lang="en-US" dirty="0" smtClean="0"/>
              <a:t>Scalable</a:t>
            </a:r>
          </a:p>
          <a:p>
            <a:pPr lvl="2"/>
            <a:r>
              <a:rPr lang="en-US" dirty="0" smtClean="0"/>
              <a:t>Isolated</a:t>
            </a:r>
          </a:p>
          <a:p>
            <a:pPr lvl="1"/>
            <a:r>
              <a:rPr lang="en-US" dirty="0" smtClean="0"/>
              <a:t>Bringing separation of concepts </a:t>
            </a:r>
          </a:p>
          <a:p>
            <a:pPr lvl="2"/>
            <a:r>
              <a:rPr lang="en-US" dirty="0" smtClean="0"/>
              <a:t>Modules should be “easily” testable,</a:t>
            </a:r>
            <a:br>
              <a:rPr lang="en-US" dirty="0" smtClean="0"/>
            </a:br>
            <a:r>
              <a:rPr lang="en-US" dirty="0" smtClean="0"/>
              <a:t>manageable, maintainable, </a:t>
            </a:r>
            <a:br>
              <a:rPr lang="en-US" dirty="0" smtClean="0"/>
            </a:br>
            <a:r>
              <a:rPr lang="en-US" dirty="0" smtClean="0"/>
              <a:t>repairable, exchangeable</a:t>
            </a:r>
          </a:p>
          <a:p>
            <a:pPr lvl="1"/>
            <a:r>
              <a:rPr lang="en-US" dirty="0" smtClean="0"/>
              <a:t>Bringing abstraction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224" y="2348880"/>
            <a:ext cx="2925775" cy="3367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framework conceptual architecture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9</a:t>
            </a:fld>
            <a:endParaRPr lang="cs-CZ" dirty="0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1406385" y="1336936"/>
            <a:ext cx="6331231" cy="483264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35496" y="6330806"/>
            <a:ext cx="3493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The picture was taken from the book “</a:t>
            </a:r>
            <a:r>
              <a:rPr lang="en-US" sz="800" dirty="0" err="1" smtClean="0">
                <a:solidFill>
                  <a:schemeClr val="bg2">
                    <a:lumMod val="50000"/>
                  </a:schemeClr>
                </a:solidFill>
              </a:rPr>
              <a:t>OSGi</a:t>
            </a:r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 in Practice” written by Neil Bartlett </a:t>
            </a:r>
          </a:p>
          <a:p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See </a:t>
            </a:r>
            <a:r>
              <a:rPr lang="cs-CZ" sz="800" dirty="0" smtClean="0">
                <a:solidFill>
                  <a:schemeClr val="bg2">
                    <a:lumMod val="50000"/>
                  </a:schemeClr>
                </a:solidFill>
              </a:rPr>
              <a:t>http</a:t>
            </a:r>
            <a:r>
              <a:rPr lang="cs-CZ" sz="800" dirty="0">
                <a:solidFill>
                  <a:schemeClr val="bg2">
                    <a:lumMod val="50000"/>
                  </a:schemeClr>
                </a:solidFill>
              </a:rPr>
              <a:t>://njbartlett.name/osgibook.html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3S template">
  <a:themeElements>
    <a:clrScheme name="D3S slides color scheme">
      <a:dk1>
        <a:sysClr val="windowText" lastClr="000000"/>
      </a:dk1>
      <a:lt1>
        <a:srgbClr val="FFFFFF"/>
      </a:lt1>
      <a:dk2>
        <a:srgbClr val="7F7F7F"/>
      </a:dk2>
      <a:lt2>
        <a:srgbClr val="F2F2F2"/>
      </a:lt2>
      <a:accent1>
        <a:srgbClr val="00B0F0"/>
      </a:accent1>
      <a:accent2>
        <a:srgbClr val="F79646"/>
      </a:accent2>
      <a:accent3>
        <a:srgbClr val="4BACC6"/>
      </a:accent3>
      <a:accent4>
        <a:srgbClr val="9BBB59"/>
      </a:accent4>
      <a:accent5>
        <a:srgbClr val="C0504D"/>
      </a:accent5>
      <a:accent6>
        <a:srgbClr val="800080"/>
      </a:accent6>
      <a:hlink>
        <a:srgbClr val="00B0F0"/>
      </a:hlink>
      <a:folHlink>
        <a:srgbClr val="4F81B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D3S template</Template>
  <TotalTime>6552</TotalTime>
  <Words>1988</Words>
  <Application>Microsoft Office PowerPoint</Application>
  <PresentationFormat>On-screen Show (4:3)</PresentationFormat>
  <Paragraphs>576</Paragraphs>
  <Slides>43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D3S template</vt:lpstr>
      <vt:lpstr>NPRG044: OSGi framework</vt:lpstr>
      <vt:lpstr>PowerPoint Presentation</vt:lpstr>
      <vt:lpstr>PowerPoint Presentation</vt:lpstr>
      <vt:lpstr>JAR advantages and disadvantages</vt:lpstr>
      <vt:lpstr>Common Java classloading</vt:lpstr>
      <vt:lpstr>J2EE classloading</vt:lpstr>
      <vt:lpstr>OSGi</vt:lpstr>
      <vt:lpstr>OSGi framework</vt:lpstr>
      <vt:lpstr>OSGi framework conceptual architecture</vt:lpstr>
      <vt:lpstr>OSGi basic concepts</vt:lpstr>
      <vt:lpstr>Bundle</vt:lpstr>
      <vt:lpstr>Bundle meta-information</vt:lpstr>
      <vt:lpstr>Bundle dependencies</vt:lpstr>
      <vt:lpstr>MANIFEST.MF headers</vt:lpstr>
      <vt:lpstr>Bundle lifecycle</vt:lpstr>
      <vt:lpstr>Bundle lifecycle - activation</vt:lpstr>
      <vt:lpstr>OSGi classloading</vt:lpstr>
      <vt:lpstr>OSGi classloading</vt:lpstr>
      <vt:lpstr>Bundle classpath</vt:lpstr>
      <vt:lpstr>OSGi Console</vt:lpstr>
      <vt:lpstr>Demo #01</vt:lpstr>
      <vt:lpstr>Service</vt:lpstr>
      <vt:lpstr>Registering service (1)</vt:lpstr>
      <vt:lpstr>Registering service (2)</vt:lpstr>
      <vt:lpstr>Service components</vt:lpstr>
      <vt:lpstr>Component factories</vt:lpstr>
      <vt:lpstr>Demo #02</vt:lpstr>
      <vt:lpstr>Service consumption (1)</vt:lpstr>
      <vt:lpstr>Service tracker – white board pattern</vt:lpstr>
      <vt:lpstr>Service tracker</vt:lpstr>
      <vt:lpstr>Service tracker</vt:lpstr>
      <vt:lpstr>Service consumption (2)</vt:lpstr>
      <vt:lpstr>Service lookup</vt:lpstr>
      <vt:lpstr>Demo #03</vt:lpstr>
      <vt:lpstr>OSGi services</vt:lpstr>
      <vt:lpstr>Demo #04 </vt:lpstr>
      <vt:lpstr>OSGi 4.2 features</vt:lpstr>
      <vt:lpstr>OSGi 4.3 features</vt:lpstr>
      <vt:lpstr>OSGi 5 features</vt:lpstr>
      <vt:lpstr>OSGi applications</vt:lpstr>
      <vt:lpstr>OSGi implementations</vt:lpstr>
      <vt:lpstr>Bundles repositories</vt:lpstr>
      <vt:lpstr>Resources</vt:lpstr>
    </vt:vector>
  </TitlesOfParts>
  <Company>UK MFF DSRG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NPRG044: OSGi framework</dc:title>
  <dc:creator>Michal Malohlava</dc:creator>
  <cp:lastModifiedBy>parizek</cp:lastModifiedBy>
  <cp:revision>534</cp:revision>
  <dcterms:created xsi:type="dcterms:W3CDTF">2011-02-25T10:55:05Z</dcterms:created>
  <dcterms:modified xsi:type="dcterms:W3CDTF">2013-02-28T10:20:16Z</dcterms:modified>
</cp:coreProperties>
</file>