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D96DDA-783F-448E-8A31-E21721316822}">
  <a:tblStyle styleId="{1DD96DDA-783F-448E-8A31-E217213168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a37e9f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a37e9f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b9eee8a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b9eee8a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b9eee8a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b9eee8a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3623f1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3623f1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8abb73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8abb73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8abb73d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8abb73d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abb73d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abb73d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8abb73d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8abb73d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8abb73d0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8abb73d0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abb73d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8abb73d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93f23d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93f23d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64175" y="2525775"/>
            <a:ext cx="5600100" cy="12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Nunito"/>
                <a:ea typeface="Nunito"/>
                <a:cs typeface="Nunito"/>
                <a:sym typeface="Nunito"/>
              </a:rPr>
              <a:t>“Eğer bir şeyi basitçe açıklayamıyorsan, onu yeterince iyi anlamamışsın demektir.”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7650" y="36741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tr" sz="1200"/>
              <a:t>“Bir şeyi iyi anlamak istiyorsanız, onu basitçe açıklamaya çalışın.”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149300" y="124375"/>
            <a:ext cx="49302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Operatör Öncelikleri</a:t>
            </a:r>
            <a:endParaRPr/>
          </a:p>
        </p:txBody>
      </p:sp>
      <p:graphicFrame>
        <p:nvGraphicFramePr>
          <p:cNvPr id="332" name="Google Shape;332;p22"/>
          <p:cNvGraphicFramePr/>
          <p:nvPr/>
        </p:nvGraphicFramePr>
        <p:xfrm>
          <a:off x="149300" y="108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{1DD96DDA-783F-448E-8A31-E21721316822}</a:tableStyleId>
              </a:tblPr>
              <a:tblGrid>
                <a:gridCol w="1437075"/>
                <a:gridCol w="3044650"/>
                <a:gridCol w="1840325"/>
              </a:tblGrid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>
                          <a:solidFill>
                            <a:srgbClr val="FFFFFF"/>
                          </a:solidFill>
                        </a:rPr>
                        <a:t>Öncelik Seviyesi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>
                          <a:solidFill>
                            <a:srgbClr val="FFFFFF"/>
                          </a:solidFill>
                        </a:rPr>
                        <a:t>Operatör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>
                          <a:solidFill>
                            <a:srgbClr val="FFFFFF"/>
                          </a:solidFill>
                        </a:rPr>
                        <a:t>Satır içi Öncelik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() [] -&gt; . ++ - -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= + - ! ~ ++ - - (type)* &amp; sizeof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Sağdan Sola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* / 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= + -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&lt;&lt; &gt;&gt;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&lt; &lt;= &gt; &gt;=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7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== !=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&amp;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9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^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|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11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&amp;&amp;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||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?: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Sağdan Sola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14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= += -= *= /= %=&gt;&gt;= &lt;&lt;= &amp;= ^= |=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Sağdan Sola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243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15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,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rgbClr val="FFFFFF"/>
                          </a:solidFill>
                        </a:rPr>
                        <a:t>Soldan Sağa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Google Shape;337;p23"/>
          <p:cNvGraphicFramePr/>
          <p:nvPr/>
        </p:nvGraphicFramePr>
        <p:xfrm>
          <a:off x="-95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{1DD96DDA-783F-448E-8A31-E21721316822}</a:tableStyleId>
              </a:tblPr>
              <a:tblGrid>
                <a:gridCol w="133350"/>
                <a:gridCol w="533400"/>
                <a:gridCol w="533400"/>
                <a:gridCol w="533400"/>
                <a:gridCol w="685800"/>
                <a:gridCol w="533400"/>
                <a:gridCol w="533400"/>
                <a:gridCol w="533400"/>
                <a:gridCol w="819150"/>
                <a:gridCol w="657225"/>
                <a:gridCol w="657225"/>
                <a:gridCol w="819150"/>
                <a:gridCol w="2066925"/>
                <a:gridCol w="123825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800">
                          <a:solidFill>
                            <a:srgbClr val="FFFFFF"/>
                          </a:solidFill>
                        </a:rPr>
                        <a:t>Logic Gates / Mantık Kapıları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VE Kapısı (AND Gate)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VEYA Kapısı (OR Gate)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DEĞİL Kapısı (NOT Gate)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x.y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x+y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!x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VE DEĞİL Kapısı (NAND Gate)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VEYA DEĞİL Kapısı (NOR Gate)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YADA Kapısı (XOR Gate)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!(x.y)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!(x+y)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000">
                          <a:solidFill>
                            <a:srgbClr val="FFFFFF"/>
                          </a:solidFill>
                        </a:rPr>
                        <a:t>x+y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Normal + Değil Yuvarlak içinde olacak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</a:rPr>
                        <a:t>İkisi de aynı olmayacak. "Ya x Ya y" gibi bir mantıkla çalışır ikisi de aynı olursa false döner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{1DD96DDA-783F-448E-8A31-E21721316822}</a:tableStyleId>
              </a:tblPr>
              <a:tblGrid>
                <a:gridCol w="1308075"/>
                <a:gridCol w="3139375"/>
                <a:gridCol w="4425650"/>
              </a:tblGrid>
              <a:tr h="41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>
                          <a:solidFill>
                            <a:srgbClr val="FFFFFF"/>
                          </a:solidFill>
                        </a:rPr>
                        <a:t>Dosya Modu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>
                          <a:solidFill>
                            <a:srgbClr val="FFFFFF"/>
                          </a:solidFill>
                        </a:rPr>
                        <a:t>Açıklama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200">
                          <a:solidFill>
                            <a:srgbClr val="FFFFFF"/>
                          </a:solidFill>
                        </a:rPr>
                        <a:t>Detay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Okuma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yoksa NULL döner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Yazma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Mevcutta dosya varsa o tamamen silinir yeni dosya açılır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Ekleme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varsa dosyanın sonuna ekler. Dosya yoksa yeni oluşturur.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rb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olarak Okuma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yoksa NULL döner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wb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olarak Yazma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Mevcutta dosya varsa o tamamen silinir yeni dosya açılır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ab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olarak Ekleme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varsa dosyanın sonuna ekler. Dosya yoksa yeni oluşturur.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r+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Okuma / Yazma için Açar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yoksa NULL döner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w+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Okuma / Yazma için Oluşturur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Mevcutta dosya varsa o tamamen silinir yeni dosya açılır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a+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Okuma / Yazma için Açar ya da Oluşturur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varsa dosyanın sonuna ekler. Dosya yoksa yeni oluşturur.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rb+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olarak Okuma / Yazma için açar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yoksa NULL döner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wb+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olarak Okuma / Yazma için Oluşturur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Mevcutta dosya varsa o tamamen silinir yeni dosya açılır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  <a:tr h="349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ab+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olarak Okuma / Ekleme için Oluşturur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0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Dosya varsa dosyanın sonuna ekler. Dosya yoksa yeni oluşturur.</a:t>
                      </a:r>
                      <a:endParaRPr sz="10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557050" y="2227525"/>
            <a:ext cx="5100900" cy="153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4572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" sz="4150"/>
              <a:t>Ken Thompson ve Dennis Ritchie tarafından UNIX İşletim Sistemi' ni geliştirebilmek amacıyla B dilinden türetilmiş yapısal bir programlama dilidir.</a:t>
            </a:r>
            <a:endParaRPr sz="4150"/>
          </a:p>
        </p:txBody>
      </p:sp>
      <p:sp>
        <p:nvSpPr>
          <p:cNvPr id="284" name="Google Shape;284;p14"/>
          <p:cNvSpPr txBox="1"/>
          <p:nvPr>
            <p:ph type="ctrTitle"/>
          </p:nvPr>
        </p:nvSpPr>
        <p:spPr>
          <a:xfrm>
            <a:off x="557050" y="639825"/>
            <a:ext cx="582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tr">
                <a:latin typeface="Nunito"/>
                <a:ea typeface="Nunito"/>
                <a:cs typeface="Nunito"/>
                <a:sym typeface="Nunito"/>
              </a:rPr>
              <a:t>C Programlama Dili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535750" y="628025"/>
            <a:ext cx="58731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C İle Neler Yapılabilir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535750" y="2303875"/>
            <a:ext cx="42555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İşletim Sistemleri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Gömülü Sistemler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Donanım Sürücüleri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Derleyiciler ve Yorumlayıcılar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578625" y="1824775"/>
            <a:ext cx="247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Her Şey !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320375" y="295775"/>
            <a:ext cx="6644700" cy="13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400">
                <a:latin typeface="Nunito"/>
                <a:ea typeface="Nunito"/>
                <a:cs typeface="Nunito"/>
                <a:sym typeface="Nunito"/>
              </a:rPr>
              <a:t>Neden C Eğitim Serisi ?</a:t>
            </a:r>
            <a:endParaRPr sz="3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7"/>
          <p:cNvSpPr txBox="1"/>
          <p:nvPr>
            <p:ph type="ctrTitle"/>
          </p:nvPr>
        </p:nvSpPr>
        <p:spPr>
          <a:xfrm>
            <a:off x="320375" y="1991225"/>
            <a:ext cx="6226800" cy="21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Nunito"/>
              <a:buChar char="-"/>
            </a:pPr>
            <a:r>
              <a:rPr lang="tr" sz="1440">
                <a:latin typeface="Nunito"/>
                <a:ea typeface="Nunito"/>
                <a:cs typeface="Nunito"/>
                <a:sym typeface="Nunito"/>
              </a:rPr>
              <a:t>Günümüzde yaygın olarak kullanılan birçok dilin dedesi konumundadır ( Dedeye sahip çıkalım :) )</a:t>
            </a:r>
            <a:endParaRPr sz="144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latin typeface="Nunito"/>
              <a:ea typeface="Nunito"/>
              <a:cs typeface="Nunito"/>
              <a:sym typeface="Nunito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Nunito"/>
              <a:buChar char="-"/>
            </a:pPr>
            <a:r>
              <a:rPr lang="tr" sz="1440">
                <a:latin typeface="Nunito"/>
                <a:ea typeface="Nunito"/>
                <a:cs typeface="Nunito"/>
                <a:sym typeface="Nunito"/>
              </a:rPr>
              <a:t>Günümüzde OOP kategorisindeki dilleri öğrenirken buradan aldığınız temel birçok kavramı çabuk anlamanızı sağlayacaktır</a:t>
            </a:r>
            <a:endParaRPr sz="144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latin typeface="Nunito"/>
              <a:ea typeface="Nunito"/>
              <a:cs typeface="Nunito"/>
              <a:sym typeface="Nunito"/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Font typeface="Nunito"/>
              <a:buChar char="-"/>
            </a:pPr>
            <a:r>
              <a:rPr lang="tr" sz="1440">
                <a:latin typeface="Nunito"/>
                <a:ea typeface="Nunito"/>
                <a:cs typeface="Nunito"/>
                <a:sym typeface="Nunito"/>
              </a:rPr>
              <a:t>Üniversitelerin Bilgisayar Mühendisliği ya da Bilgisayar Programlamaya Giriş dersi veren herhangi bir bölümünde okuyorsanız derste öğrendiklerinizi pekiştirebilirsiniz</a:t>
            </a:r>
            <a:endParaRPr sz="144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448950" y="295825"/>
            <a:ext cx="40731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Eğitim </a:t>
            </a:r>
            <a:r>
              <a:rPr lang="tr">
                <a:latin typeface="Nunito"/>
                <a:ea typeface="Nunito"/>
                <a:cs typeface="Nunito"/>
                <a:sym typeface="Nunito"/>
              </a:rPr>
              <a:t>Programı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448950" y="1500200"/>
            <a:ext cx="42555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Tipler, Operatörler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Kontrol Yapıları (Şart Blokları ve Döngüler)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Fonksiyon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Diziler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Pointers Kavramı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Struct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Dosya İşlemleri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tr"/>
              <a:t>Algoritma ve Örnek Program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/>
        </p:nvSpPr>
        <p:spPr>
          <a:xfrm>
            <a:off x="353625" y="728675"/>
            <a:ext cx="46293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Escape sequences / Kaçış Dizileri </a:t>
            </a:r>
            <a:endParaRPr b="1"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476250" y="152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{1DD96DDA-783F-448E-8A31-E21721316822}</a:tableStyleId>
              </a:tblPr>
              <a:tblGrid>
                <a:gridCol w="1260850"/>
                <a:gridCol w="31831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\a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</a:rPr>
                        <a:t>alert (bell) character / Alarm</a:t>
                      </a:r>
                      <a:endParaRPr sz="1800">
                        <a:solidFill>
                          <a:srgbClr val="DFEFF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\\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</a:rPr>
                        <a:t>backslash / Ters Eğik Çizgi</a:t>
                      </a:r>
                      <a:endParaRPr sz="1800">
                        <a:solidFill>
                          <a:srgbClr val="DFEFF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\b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</a:rPr>
                        <a:t>backspace / Geri Silme</a:t>
                      </a:r>
                      <a:endParaRPr sz="1800">
                        <a:solidFill>
                          <a:srgbClr val="DFEFF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\?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question mark / Soru İşareti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\'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</a:rPr>
                        <a:t>single quote / Tek Tırnak</a:t>
                      </a:r>
                      <a:endParaRPr sz="1800">
                        <a:solidFill>
                          <a:srgbClr val="DFEFFB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\n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newline / Yeni Satır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\"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double quote / Çift Tırnak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\t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horizontal tab / Yatay Sekme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\0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DFEFFB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null / Boş</a:t>
                      </a:r>
                      <a:endParaRPr sz="1800">
                        <a:solidFill>
                          <a:srgbClr val="DFEFF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/>
        </p:nvSpPr>
        <p:spPr>
          <a:xfrm>
            <a:off x="417350" y="521425"/>
            <a:ext cx="3919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Types / Veri Tipleri </a:t>
            </a:r>
            <a:endParaRPr b="1"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" y="1351325"/>
            <a:ext cx="5095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395375" y="392250"/>
            <a:ext cx="5412600" cy="7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Format belirleyiciler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26" name="Google Shape;326;p21"/>
          <p:cNvGraphicFramePr/>
          <p:nvPr/>
        </p:nvGraphicFramePr>
        <p:xfrm>
          <a:off x="502550" y="17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{1DD96DDA-783F-448E-8A31-E21721316822}</a:tableStyleId>
              </a:tblPr>
              <a:tblGrid>
                <a:gridCol w="2152650"/>
                <a:gridCol w="20002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8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Değer Türü(Tipi)</a:t>
                      </a:r>
                      <a:endParaRPr b="1" sz="18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" sz="180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Format Belirleyici</a:t>
                      </a:r>
                      <a:endParaRPr b="1" sz="180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int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%d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unsigned int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%u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hexadecimal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%x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char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%c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float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%f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character string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%s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pointer address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800">
                          <a:solidFill>
                            <a:srgbClr val="66669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%p</a:t>
                      </a:r>
                      <a:endParaRPr sz="1800">
                        <a:solidFill>
                          <a:srgbClr val="66669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