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64" r:id="rId14"/>
    <p:sldId id="269" r:id="rId15"/>
    <p:sldId id="271" r:id="rId16"/>
    <p:sldId id="272" r:id="rId17"/>
    <p:sldId id="273" r:id="rId18"/>
    <p:sldId id="281" r:id="rId19"/>
    <p:sldId id="274" r:id="rId20"/>
    <p:sldId id="282" r:id="rId21"/>
    <p:sldId id="275" r:id="rId22"/>
    <p:sldId id="276" r:id="rId23"/>
    <p:sldId id="280" r:id="rId24"/>
    <p:sldId id="283" r:id="rId25"/>
    <p:sldId id="277" r:id="rId26"/>
    <p:sldId id="278" r:id="rId27"/>
    <p:sldId id="279" r:id="rId28"/>
    <p:sldId id="284" r:id="rId29"/>
    <p:sldId id="285" r:id="rId30"/>
    <p:sldId id="286" r:id="rId31"/>
    <p:sldId id="287" r:id="rId32"/>
    <p:sldId id="288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011F3-E9D4-4062-95CE-451C1B6F960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E5069-1E9F-4144-9289-8CB628D578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E5069-1E9F-4144-9289-8CB628D57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E5069-1E9F-4144-9289-8CB628D578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47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3C6BE-9F65-43B7-9FAD-0B80CFEC5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6C6FEE-C59E-4441-B561-DABB56853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4AF0F-A0CC-4C69-8CA7-58511F0B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CA5E9C-3BDC-4C01-97E1-A324F7E3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E6935D-C3FD-4844-A70B-D9EE3CF2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65853-979D-46EE-B03C-B04FA3E9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65959D-3D69-4672-866C-BBACA0D4E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6B0E75-CC99-4D68-BDDD-1A6DF30A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4DA088-8991-4B56-BEE4-D5A9A71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837034-FE5E-4238-A17F-B9792D8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DEF64E-1B16-4B57-B22A-4E8D39F08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743218-0B3E-46A4-8914-55D967000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5E29B-8476-4924-81EA-40304B27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205E8-9367-4090-B07A-3C4533FF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708B13-BE33-472C-A4A9-5F639EBA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0AEE5-1F0F-468E-85A5-9427891B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66CA6-C70C-466C-8A46-5EEEBA8A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56538D-19E1-4C1F-9BFE-6A18B6BE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14E1B2-A960-4F66-9356-54B9533F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53BFBD-4078-4636-9B94-299E39DB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6F920-CF58-488A-BCF7-2B0E1AA2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CDE859-E1C8-4EB5-9926-561AFA8B6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B87BEC-CD3F-4174-A389-F9A3685E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7C768A-76DC-4D39-A401-90E6D9D2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0D59C-ECBD-4E9D-82C0-40A28684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0B808-05E0-4EB4-85DD-16338D2C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15836-A8AA-43CA-AAF3-8CE172A33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D85166-287F-4C89-AF48-C33A084B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AFD7EF-4446-45BF-9D86-D7C66DDE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58D673-DFF7-40B4-A92A-202BBAC2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D35D07-CDA4-4795-BC09-7EFC5AC0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72E54-E60B-4F87-BCAA-70F4FA6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D44F9A-F679-45AE-966B-99390D01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E0389C-7FC9-4B8F-B88F-B1E0E840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DA54343-32E6-4D8C-A2B6-8BF34D9BE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DE3875-F643-47F3-840F-9BA6BC1D9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7CF4C3-F8E5-4FB1-8431-099B9A93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E5EF71-540D-4EF0-BB83-74BDD2D1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EB4524-2885-43AB-AA9D-A48ED707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1F503-35F0-45D4-AFD8-0304515A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F8B0F2-C559-4546-B97F-079F984D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F068F4-BA37-4E66-AD89-E2809CCD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5D1B3B-1685-4407-93EC-818D1EBA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88CF97-13FD-4C5A-9ADB-8EF55D6C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0FFD39-35E4-4E23-8559-00381F6B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9811BB-A97C-4D83-8025-D16805DC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1A0A7-D789-45B8-B191-34AAFBA2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5F662A-2F43-42BF-A772-2D303037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56C397-7F9B-490D-8D7E-8D13CAF5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975A4F-CAFF-468A-9C2D-F2743824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4CA1B3-5CAB-4E9F-B27C-F9E20A8E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69AFE3-32C9-4217-A842-DB11BF68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0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6BF4D-D6C4-4E3A-8448-00AB3C65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2B70A47-097F-4C32-A8C8-B36D05921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1B8335-F680-4CE0-B0A0-50232185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B64FE-E829-4AA1-8CE4-BD058E37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13F185-C9BF-49B4-8ABF-FA513DB5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B6C857-428B-4C6E-95E4-8905A7F9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B5108F-4796-4CFB-8DDB-A08DA7DF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71C2EA-9834-4685-9BB6-082B187F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1C3B0F-4D27-4AD3-9B78-C0CA78B49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B6C5-9EAA-4A37-88DB-1E919E13C49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155604-0908-4554-950E-8A972C8F5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7740D-F459-4723-8388-F96877050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5639-E9C2-4569-A69F-18121D03CB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ft.com/news-events/news/closing-the-case-on-payment-investigations" TargetMode="External"/><Relationship Id="rId2" Type="http://schemas.openxmlformats.org/officeDocument/2006/relationships/hyperlink" Target="https://www.paiementor.com/collecting-bank-and-remitting-bank-in-swift-category-4-mess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giconomist.net/bitcoin-energy-consump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B9DB1C-3998-460C-8C69-19D6E65A0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Nordic Blockchain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84EDFD-6EDA-49FC-97A1-1AECEC59E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 </a:t>
            </a:r>
            <a:r>
              <a:rPr lang="en-US" dirty="0" err="1"/>
              <a:t>Francioni</a:t>
            </a:r>
            <a:r>
              <a:rPr lang="en-US" dirty="0"/>
              <a:t> - 240068</a:t>
            </a:r>
          </a:p>
        </p:txBody>
      </p:sp>
    </p:spTree>
    <p:extLst>
      <p:ext uri="{BB962C8B-B14F-4D97-AF65-F5344CB8AC3E}">
        <p14:creationId xmlns:p14="http://schemas.microsoft.com/office/powerpoint/2010/main" val="215768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435FD2-CD36-4E76-91A0-C7B97C79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A problem with cryptocurrency’s blockchain usage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FB54A82-C6A5-43DC-86DB-B3867D27B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302"/>
            <a:ext cx="12192000" cy="5474751"/>
          </a:xfrm>
        </p:spPr>
      </p:pic>
    </p:spTree>
    <p:extLst>
      <p:ext uri="{BB962C8B-B14F-4D97-AF65-F5344CB8AC3E}">
        <p14:creationId xmlns:p14="http://schemas.microsoft.com/office/powerpoint/2010/main" val="170445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C3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554269-E994-442A-ABAA-7A878994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in the flow does this happen?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BTc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A1198F6-5ECF-4652-9D82-F7D95D295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558705"/>
            <a:ext cx="7153382" cy="57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3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E18214-9E93-4167-8F07-21BB7039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miner </a:t>
            </a:r>
          </a:p>
        </p:txBody>
      </p:sp>
      <p:pic>
        <p:nvPicPr>
          <p:cNvPr id="5" name="Segnaposto contenuto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180CA3A-8630-4821-A112-20F9AB00F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80994"/>
            <a:ext cx="7188199" cy="44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4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655CD0-6526-4B1C-ABC2-6D28D04E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Nordic Blockchain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528525-9EDD-4039-8FE7-A4C51A1CE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09" y="125291"/>
            <a:ext cx="8553291" cy="66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1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D49838-D374-4429-9476-D5D0A99F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Redesigned miner model in Nordic Blockchain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79559B7-CABA-484E-A83B-328D47F3D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464846"/>
            <a:ext cx="6873399" cy="59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2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8EBE73-87B7-453E-913D-0281A972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Overall Structure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B83B1F-62C9-4A3E-B9A5-62A956989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we need: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 networking system for communications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The blockchain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 hashing algorithm for tampering detection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Authentications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94ACB91C-B4E5-4BD6-BB45-59CB2232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73" y="1099932"/>
            <a:ext cx="7209486" cy="43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6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7FE29D-DEB2-4942-93A5-CF5E1190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Start with the base: Blockchain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AC4EEE6-EA6B-4721-AA29-84E11ED71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9" y="1388303"/>
            <a:ext cx="10366682" cy="54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4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EE8BB-3904-42B0-99A0-0F473CE5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structure</a:t>
            </a:r>
          </a:p>
        </p:txBody>
      </p:sp>
      <p:pic>
        <p:nvPicPr>
          <p:cNvPr id="5" name="Segnaposto contenuto 4" descr="Immagine che contiene screenshot, monitor, schermo, interni&#10;&#10;Descrizione generata automaticamente">
            <a:extLst>
              <a:ext uri="{FF2B5EF4-FFF2-40B4-BE49-F238E27FC236}">
                <a16:creationId xmlns:a16="http://schemas.microsoft.com/office/drawing/2014/main" id="{6492445C-F643-4A99-BB26-6CBDE5B1B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6" y="1216801"/>
            <a:ext cx="11438068" cy="442439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524DCED-8B44-4D09-B5BB-43495E297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68" y="5820673"/>
            <a:ext cx="6384864" cy="8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4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51390-1F9A-46E9-B921-4D6CEE5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194953E-0414-43C2-ADC0-8DC4F9A35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104" y="187087"/>
            <a:ext cx="5843791" cy="6483825"/>
          </a:xfrm>
        </p:spPr>
      </p:pic>
    </p:spTree>
    <p:extLst>
      <p:ext uri="{BB962C8B-B14F-4D97-AF65-F5344CB8AC3E}">
        <p14:creationId xmlns:p14="http://schemas.microsoft.com/office/powerpoint/2010/main" val="306952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A633F-5550-48A2-9C8A-511FE240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Hashing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screenshot, testo&#10;&#10;Descrizione generata automaticamente">
            <a:extLst>
              <a:ext uri="{FF2B5EF4-FFF2-40B4-BE49-F238E27FC236}">
                <a16:creationId xmlns:a16="http://schemas.microsoft.com/office/drawing/2014/main" id="{8D1B5522-9EDE-4E47-BEAA-AD2F1BA7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5" y="1935338"/>
            <a:ext cx="4757754" cy="47806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7C5A9CD-34BA-4E82-B1E1-D158B3D68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57222"/>
            <a:ext cx="5455917" cy="35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FF8F5B-C93E-483B-A837-FF0D8B6C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SWIFT CSM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id="{63BA69DB-07E4-469F-A50E-7DC00D4C7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52" y="104530"/>
            <a:ext cx="5977948" cy="44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Segnaposto contenuto 4" descr="Immagine che contiene cielo&#10;&#10;Descrizione generata automaticamente">
            <a:extLst>
              <a:ext uri="{FF2B5EF4-FFF2-40B4-BE49-F238E27FC236}">
                <a16:creationId xmlns:a16="http://schemas.microsoft.com/office/drawing/2014/main" id="{A65EC37E-3F08-40CE-A895-16F2CBC8A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75" y="307171"/>
            <a:ext cx="6080057" cy="3997637"/>
          </a:xfrm>
          <a:prstGeom prst="rect">
            <a:avLst/>
          </a:prstGeom>
        </p:spPr>
      </p:pic>
      <p:cxnSp>
        <p:nvCxnSpPr>
          <p:cNvPr id="103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5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9C9354-F5B6-40BD-853B-832CB1D0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A7AEFF0-AA09-4A07-8290-04BB2F42A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60" y="1690688"/>
            <a:ext cx="9063479" cy="4906479"/>
          </a:xfrm>
        </p:spPr>
      </p:pic>
    </p:spTree>
    <p:extLst>
      <p:ext uri="{BB962C8B-B14F-4D97-AF65-F5344CB8AC3E}">
        <p14:creationId xmlns:p14="http://schemas.microsoft.com/office/powerpoint/2010/main" val="117236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71497-D864-453E-88A8-1C04FDE2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Socketing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4D6889-F41C-46A4-9037-CFB127553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1" y="2685978"/>
            <a:ext cx="10545451" cy="2291418"/>
          </a:xfrm>
        </p:spPr>
      </p:pic>
    </p:spTree>
    <p:extLst>
      <p:ext uri="{BB962C8B-B14F-4D97-AF65-F5344CB8AC3E}">
        <p14:creationId xmlns:p14="http://schemas.microsoft.com/office/powerpoint/2010/main" val="336116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CD045-C6DC-47D5-86C1-7084313F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Handling messages</a:t>
            </a:r>
          </a:p>
        </p:txBody>
      </p:sp>
      <p:pic>
        <p:nvPicPr>
          <p:cNvPr id="5" name="Segnaposto contenuto 4" descr="Immagine che contiene screenshot, monitor, tavolo, sedendo&#10;&#10;Descrizione generata automaticamente">
            <a:extLst>
              <a:ext uri="{FF2B5EF4-FFF2-40B4-BE49-F238E27FC236}">
                <a16:creationId xmlns:a16="http://schemas.microsoft.com/office/drawing/2014/main" id="{F7289F95-9DE0-44C4-A200-837E5AB6A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44" y="1690688"/>
            <a:ext cx="9074111" cy="4748529"/>
          </a:xfrm>
        </p:spPr>
      </p:pic>
    </p:spTree>
    <p:extLst>
      <p:ext uri="{BB962C8B-B14F-4D97-AF65-F5344CB8AC3E}">
        <p14:creationId xmlns:p14="http://schemas.microsoft.com/office/powerpoint/2010/main" val="378794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5EBCF-6C20-43F9-AC41-A5DD6AC9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Serialization &amp; Deserialization</a:t>
            </a:r>
          </a:p>
        </p:txBody>
      </p:sp>
      <p:pic>
        <p:nvPicPr>
          <p:cNvPr id="5" name="Segnaposto contenuto 4" descr="Immagine che contiene screenshot, testo, mappa&#10;&#10;Descrizione generata automaticamente">
            <a:extLst>
              <a:ext uri="{FF2B5EF4-FFF2-40B4-BE49-F238E27FC236}">
                <a16:creationId xmlns:a16="http://schemas.microsoft.com/office/drawing/2014/main" id="{D043FC51-3D53-4F8B-BE52-4B56C2560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50" y="1229276"/>
            <a:ext cx="8421499" cy="5390645"/>
          </a:xfrm>
        </p:spPr>
      </p:pic>
    </p:spTree>
    <p:extLst>
      <p:ext uri="{BB962C8B-B14F-4D97-AF65-F5344CB8AC3E}">
        <p14:creationId xmlns:p14="http://schemas.microsoft.com/office/powerpoint/2010/main" val="38120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78E9C-BB2B-4535-BA7C-5FA5F0E7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DBF4C20-1199-4ED4-A99C-F08D21F80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85" y="457974"/>
            <a:ext cx="6360429" cy="5968555"/>
          </a:xfrm>
        </p:spPr>
      </p:pic>
    </p:spTree>
    <p:extLst>
      <p:ext uri="{BB962C8B-B14F-4D97-AF65-F5344CB8AC3E}">
        <p14:creationId xmlns:p14="http://schemas.microsoft.com/office/powerpoint/2010/main" val="165160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AD5292-0173-4024-930D-7EE80BF9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Networking: Serialization &amp; Deserialization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4A27022-3410-4307-A4B8-940A328E0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3" y="1396588"/>
            <a:ext cx="8524681" cy="53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02DE4-E177-4599-97B6-E32D18E0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Serialization &amp; Deserialization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1A8732-458E-46A2-AAEE-E0742A850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32" y="2503271"/>
            <a:ext cx="9545935" cy="2880726"/>
          </a:xfrm>
        </p:spPr>
      </p:pic>
    </p:spTree>
    <p:extLst>
      <p:ext uri="{BB962C8B-B14F-4D97-AF65-F5344CB8AC3E}">
        <p14:creationId xmlns:p14="http://schemas.microsoft.com/office/powerpoint/2010/main" val="278068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0CF03-8DC5-49B1-92E3-842AD375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</a:t>
            </a:r>
            <a:r>
              <a:rPr lang="en-US" dirty="0" err="1"/>
              <a:t>IOperations</a:t>
            </a:r>
            <a:endParaRPr lang="en-US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B63884-5F0D-47CD-AD3D-D12BC61A6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8" y="1467816"/>
            <a:ext cx="8778223" cy="5121418"/>
          </a:xfrm>
        </p:spPr>
      </p:pic>
    </p:spTree>
    <p:extLst>
      <p:ext uri="{BB962C8B-B14F-4D97-AF65-F5344CB8AC3E}">
        <p14:creationId xmlns:p14="http://schemas.microsoft.com/office/powerpoint/2010/main" val="2005184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453ACE-F05B-4E11-BA48-D0FF61F5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OperationTransaction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8B705C7-BF47-4DC6-9D33-FD29EB628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12" y="56411"/>
            <a:ext cx="7814807" cy="67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7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686F1-F968-4BF9-ABFC-E5761EEF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it!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3840E5-36BF-468A-8A85-E3E9B6D8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29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1C7DB-4291-4F50-90B4-9944D938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that a bank wants from this system?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E84FE2-2EEE-4914-956A-23D4852BD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7" y="1610830"/>
            <a:ext cx="5681115" cy="3239121"/>
          </a:xfrm>
        </p:spPr>
      </p:pic>
      <p:pic>
        <p:nvPicPr>
          <p:cNvPr id="11" name="Immagine 1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497EBD2-CBA9-4549-9FB3-05789BCBF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15" y="1684605"/>
            <a:ext cx="5473902" cy="41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8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70F90-85A3-4874-B07F-0ABBB047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20A8BE-121A-411B-B297-4A0BC534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Tests:</a:t>
            </a:r>
          </a:p>
          <a:p>
            <a:pPr lvl="1"/>
            <a:r>
              <a:rPr lang="en-US" dirty="0"/>
              <a:t>Testing the blockchain’s functionalities and structure, including components.</a:t>
            </a:r>
          </a:p>
          <a:p>
            <a:pPr lvl="1"/>
            <a:r>
              <a:rPr lang="en-US" dirty="0"/>
              <a:t>Testing the cryptographic components.</a:t>
            </a:r>
          </a:p>
          <a:p>
            <a:pPr lvl="1"/>
            <a:r>
              <a:rPr lang="en-US" dirty="0"/>
              <a:t>Test the network, both server and client and the components for protocol handling.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Test the Node trough a dedicated project</a:t>
            </a:r>
            <a:br>
              <a:rPr lang="en-US" dirty="0"/>
            </a:br>
            <a:r>
              <a:rPr lang="en-US" dirty="0"/>
              <a:t>Test the Miner trough a dedicated project</a:t>
            </a:r>
          </a:p>
        </p:txBody>
      </p:sp>
    </p:spTree>
    <p:extLst>
      <p:ext uri="{BB962C8B-B14F-4D97-AF65-F5344CB8AC3E}">
        <p14:creationId xmlns:p14="http://schemas.microsoft.com/office/powerpoint/2010/main" val="57081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7FBDE5-DD16-4DB5-9C0A-30536A9A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44D046-48D2-459F-AD60-A80ED841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does satisfy the requirements from the bank:</a:t>
            </a:r>
          </a:p>
          <a:p>
            <a:pPr lvl="1"/>
            <a:r>
              <a:rPr lang="en-US" dirty="0"/>
              <a:t>We can make transactions.</a:t>
            </a:r>
          </a:p>
          <a:p>
            <a:pPr lvl="1"/>
            <a:r>
              <a:rPr lang="en-US" dirty="0"/>
              <a:t>We can check the node’s status.</a:t>
            </a:r>
          </a:p>
          <a:p>
            <a:pPr lvl="1"/>
            <a:r>
              <a:rPr lang="en-US" dirty="0"/>
              <a:t>The miner can fetch and confirm transactions (or refuse them).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blockchain does work and does respect the internal security protocol.</a:t>
            </a:r>
          </a:p>
          <a:p>
            <a:pPr lvl="1"/>
            <a:r>
              <a:rPr lang="en-US" dirty="0"/>
              <a:t>The blockchain does create the genesis block.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7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B8B37-B05B-4FD9-9728-8C5DE911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there are still problems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B0DC58-BF75-4687-A34D-7E89C35D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authenticators don’t work properly and are not adopted: </a:t>
            </a:r>
            <a:r>
              <a:rPr lang="en-US" dirty="0" err="1"/>
              <a:t>ServerAuthenticator</a:t>
            </a:r>
            <a:r>
              <a:rPr lang="en-US" dirty="0"/>
              <a:t> does not work.</a:t>
            </a:r>
          </a:p>
          <a:p>
            <a:r>
              <a:rPr lang="en-US" dirty="0"/>
              <a:t>I did not encrypt the CLM packets.</a:t>
            </a:r>
          </a:p>
          <a:p>
            <a:r>
              <a:rPr lang="en-US" dirty="0"/>
              <a:t>There should be a better transaction identifier input basis.</a:t>
            </a:r>
          </a:p>
          <a:p>
            <a:r>
              <a:rPr lang="en-US" dirty="0"/>
              <a:t>The dedicated projects for testing should be removed and migrate the logic into the unit testing framework.</a:t>
            </a:r>
          </a:p>
          <a:p>
            <a:r>
              <a:rPr lang="en-US" dirty="0"/>
              <a:t>Transaction requests should be partially improved.</a:t>
            </a:r>
          </a:p>
          <a:p>
            <a:r>
              <a:rPr lang="en-US" dirty="0"/>
              <a:t>There is no wallet system/user identification system!</a:t>
            </a:r>
          </a:p>
          <a:p>
            <a:r>
              <a:rPr lang="en-US" dirty="0"/>
              <a:t>No node synchronization &amp; communication, </a:t>
            </a:r>
            <a:r>
              <a:rPr lang="en-US" dirty="0" err="1"/>
              <a:t>IBroadcast</a:t>
            </a:r>
            <a:r>
              <a:rPr lang="en-US" dirty="0"/>
              <a:t> is the only trace of attempted implementation.</a:t>
            </a:r>
          </a:p>
          <a:p>
            <a:r>
              <a:rPr lang="en-US" dirty="0" err="1"/>
              <a:t>SessionHandler</a:t>
            </a:r>
            <a:r>
              <a:rPr lang="en-US" dirty="0"/>
              <a:t> is not </a:t>
            </a:r>
            <a:r>
              <a:rPr lang="en-US"/>
              <a:t>properly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7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81C7A6-B139-438F-BF71-1BBCA183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4B6A67-2EF8-40BC-8E80-F3EA1162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Jean Paul, 6 December 2018. “</a:t>
            </a:r>
            <a:r>
              <a:rPr lang="en-US" sz="1800" i="1" dirty="0"/>
              <a:t>Collecting Bank and Remitting Bank in SWIFT Category 4 Messages</a:t>
            </a:r>
            <a:r>
              <a:rPr lang="en-US" sz="1800" dirty="0"/>
              <a:t>”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hlinkClick r:id="rId2"/>
              </a:rPr>
              <a:t>https://www.paiementor.com/collecting-bank-and-remitting-bank-in-swift-category-4-messages/</a:t>
            </a:r>
            <a:r>
              <a:rPr lang="en-US" sz="1800" dirty="0"/>
              <a:t> [Accessed 23/06/2019]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SWIFT, 26 September 2018. “</a:t>
            </a:r>
            <a:r>
              <a:rPr lang="en-US" sz="1800" i="1" dirty="0"/>
              <a:t>Closing the case on payment investigations</a:t>
            </a:r>
            <a:r>
              <a:rPr lang="en-US" sz="1800" dirty="0"/>
              <a:t>”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hlinkClick r:id="rId3"/>
              </a:rPr>
              <a:t>https://www.swift.com/news-events/news/closing-the-case-on-payment-investigations</a:t>
            </a:r>
            <a:r>
              <a:rPr lang="en-US" sz="1800" dirty="0"/>
              <a:t> [Accessed 23/06/2019]</a:t>
            </a:r>
          </a:p>
          <a:p>
            <a:pPr marL="0" indent="0">
              <a:buNone/>
            </a:pPr>
            <a:r>
              <a:rPr lang="en-US" sz="1800" dirty="0" err="1"/>
              <a:t>Digiconomist</a:t>
            </a:r>
            <a:r>
              <a:rPr lang="en-US" sz="1800" dirty="0"/>
              <a:t>, 2019. “</a:t>
            </a:r>
            <a:r>
              <a:rPr lang="en-US" sz="1800" i="1" dirty="0"/>
              <a:t>Bitcoin Energy Consumption Index</a:t>
            </a:r>
            <a:r>
              <a:rPr lang="en-US" sz="1800" dirty="0"/>
              <a:t>”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hlinkClick r:id="rId4"/>
              </a:rPr>
              <a:t>https://digiconomist.net/bitcoin-energy-consumption</a:t>
            </a:r>
            <a:r>
              <a:rPr lang="en-US" sz="1800" dirty="0"/>
              <a:t> [Accessed 23/06/2019]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61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33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2DE55A-B7F0-4D1C-9217-8278213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a Blockchain a suitable technology?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60851E5-3534-474D-BC3A-5829DC2B5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57" y="696854"/>
            <a:ext cx="8155659" cy="54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5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4AE439-3674-4D34-9BAB-182B03A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Ledger</a:t>
            </a:r>
          </a:p>
        </p:txBody>
      </p:sp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CAF3B37-B9DE-4714-A256-6B6950910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27660"/>
            <a:ext cx="7188199" cy="39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9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27E951-9158-49FB-950F-7746D045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are BCs already used?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7EE03F-2ECE-4F9A-9ED0-90CF5F952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0" y="1396588"/>
            <a:ext cx="11398987" cy="53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C54CA8-6FBC-405E-A1AA-1E1C142D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 healthcare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2DACB4-40E0-431C-AAC7-8213F79F4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23" y="1388303"/>
            <a:ext cx="10001553" cy="54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4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E3759-5C1D-4504-B70C-4B608F52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Constraints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B90A9-6660-4B2A-867C-94ABDC2B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Transparency</a:t>
            </a:r>
            <a:r>
              <a:rPr lang="en-US" dirty="0"/>
              <a:t> – The entire network (the banks) can see transactions in real-time.</a:t>
            </a:r>
          </a:p>
          <a:p>
            <a:r>
              <a:rPr lang="en-US" b="1" dirty="0"/>
              <a:t>Speed</a:t>
            </a:r>
            <a:r>
              <a:rPr lang="en-US" dirty="0"/>
              <a:t> – The more miners, the faster the queue elaboration (in NB).</a:t>
            </a:r>
          </a:p>
          <a:p>
            <a:r>
              <a:rPr lang="en-US" b="1" dirty="0"/>
              <a:t>Security</a:t>
            </a:r>
            <a:r>
              <a:rPr lang="en-US" dirty="0"/>
              <a:t> – Blockchain’s security standards offer great protection from tampering.</a:t>
            </a:r>
          </a:p>
          <a:p>
            <a:r>
              <a:rPr lang="en-US" b="1" dirty="0"/>
              <a:t>Integration</a:t>
            </a:r>
            <a:r>
              <a:rPr lang="en-US" dirty="0"/>
              <a:t> – Integrating such technology wouldn’t be that hard if designed with modularity in mind.</a:t>
            </a:r>
          </a:p>
          <a:p>
            <a:r>
              <a:rPr lang="en-US" dirty="0">
                <a:solidFill>
                  <a:srgbClr val="C00000"/>
                </a:solidFill>
              </a:rPr>
              <a:t>Sacrificing privacy, partially…</a:t>
            </a:r>
          </a:p>
          <a:p>
            <a:r>
              <a:rPr lang="en-US" dirty="0">
                <a:solidFill>
                  <a:srgbClr val="C00000"/>
                </a:solidFill>
              </a:rPr>
              <a:t>Requires further research and testing.</a:t>
            </a:r>
          </a:p>
          <a:p>
            <a:r>
              <a:rPr lang="en-US" dirty="0">
                <a:solidFill>
                  <a:srgbClr val="C00000"/>
                </a:solidFill>
              </a:rPr>
              <a:t>Energy consumption? Let’s see…</a:t>
            </a:r>
          </a:p>
        </p:txBody>
      </p:sp>
    </p:spTree>
    <p:extLst>
      <p:ext uri="{BB962C8B-B14F-4D97-AF65-F5344CB8AC3E}">
        <p14:creationId xmlns:p14="http://schemas.microsoft.com/office/powerpoint/2010/main" val="295143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435FD2-CD36-4E76-91A0-C7B97C79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A problem with cryptocurrency’s blockchain usage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9091FFB-93A9-4222-A3D5-E63E3AA92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96588"/>
            <a:ext cx="12204273" cy="54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79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422</Words>
  <Application>Microsoft Office PowerPoint</Application>
  <PresentationFormat>Widescreen</PresentationFormat>
  <Paragraphs>72</Paragraphs>
  <Slides>33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di Office</vt:lpstr>
      <vt:lpstr>Nordic Blockchain</vt:lpstr>
      <vt:lpstr>SWIFT CSM</vt:lpstr>
      <vt:lpstr>What is that a bank wants from this system?</vt:lpstr>
      <vt:lpstr>Is a Blockchain a suitable technology?</vt:lpstr>
      <vt:lpstr>The Ledger</vt:lpstr>
      <vt:lpstr>Where are BCs already used?</vt:lpstr>
      <vt:lpstr>Even healthcare</vt:lpstr>
      <vt:lpstr>Advantages &amp; Constraints</vt:lpstr>
      <vt:lpstr>A problem with cryptocurrency’s blockchain usage</vt:lpstr>
      <vt:lpstr>A problem with cryptocurrency’s blockchain usage</vt:lpstr>
      <vt:lpstr>Where in the flow does this happen? (BTc)</vt:lpstr>
      <vt:lpstr>The miner </vt:lpstr>
      <vt:lpstr>Nordic Blockchain</vt:lpstr>
      <vt:lpstr>Redesigned miner model in Nordic Blockchain</vt:lpstr>
      <vt:lpstr>Overall Structure</vt:lpstr>
      <vt:lpstr>Start with the base: Blockchain</vt:lpstr>
      <vt:lpstr>The basic structure</vt:lpstr>
      <vt:lpstr>Crypto</vt:lpstr>
      <vt:lpstr>Hashing</vt:lpstr>
      <vt:lpstr>Networking</vt:lpstr>
      <vt:lpstr>Networking: Socketing</vt:lpstr>
      <vt:lpstr>Networking: Handling messages</vt:lpstr>
      <vt:lpstr>Networking: Serialization &amp; Deserialization</vt:lpstr>
      <vt:lpstr> </vt:lpstr>
      <vt:lpstr>Networking: Serialization &amp; Deserialization</vt:lpstr>
      <vt:lpstr>Networking: Serialization &amp; Deserialization</vt:lpstr>
      <vt:lpstr>Networking: IOperations</vt:lpstr>
      <vt:lpstr>Example: OperationTransaction</vt:lpstr>
      <vt:lpstr>Run it!</vt:lpstr>
      <vt:lpstr>Testing the project</vt:lpstr>
      <vt:lpstr>Results</vt:lpstr>
      <vt:lpstr>Results: there are still problems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Nordic Blockchain</dc:title>
  <dc:creator>Is d3vil401</dc:creator>
  <cp:lastModifiedBy>Is d3vil401</cp:lastModifiedBy>
  <cp:revision>4</cp:revision>
  <dcterms:created xsi:type="dcterms:W3CDTF">2019-06-24T12:12:19Z</dcterms:created>
  <dcterms:modified xsi:type="dcterms:W3CDTF">2019-06-24T12:25:03Z</dcterms:modified>
</cp:coreProperties>
</file>