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88F2A-B66A-4C2B-8802-EEAF2B384974}" type="datetimeFigureOut">
              <a:rPr lang="en-IN" smtClean="0"/>
              <a:t>19-04-2021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75DB0-3D1E-4861-B528-D762B51A9C12}" type="slidenum">
              <a:rPr lang="en-IN" smtClean="0"/>
              <a:t>‹#›</a:t>
            </a:fld>
            <a:endParaRPr lang="en-IN"/>
          </a:p>
        </p:txBody>
      </p:sp>
    </p:spTree>
    <p:extLst>
      <p:ext uri="{BB962C8B-B14F-4D97-AF65-F5344CB8AC3E}">
        <p14:creationId xmlns:p14="http://schemas.microsoft.com/office/powerpoint/2010/main" val="137238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175DB0-3D1E-4861-B528-D762B51A9C12}" type="slidenum">
              <a:rPr lang="en-IN" smtClean="0"/>
              <a:t>1</a:t>
            </a:fld>
            <a:endParaRPr lang="en-IN"/>
          </a:p>
        </p:txBody>
      </p:sp>
    </p:spTree>
    <p:extLst>
      <p:ext uri="{BB962C8B-B14F-4D97-AF65-F5344CB8AC3E}">
        <p14:creationId xmlns:p14="http://schemas.microsoft.com/office/powerpoint/2010/main" val="125639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175DB0-3D1E-4861-B528-D762B51A9C12}" type="slidenum">
              <a:rPr lang="en-IN" smtClean="0"/>
              <a:t>4</a:t>
            </a:fld>
            <a:endParaRPr lang="en-IN"/>
          </a:p>
        </p:txBody>
      </p:sp>
    </p:spTree>
    <p:extLst>
      <p:ext uri="{BB962C8B-B14F-4D97-AF65-F5344CB8AC3E}">
        <p14:creationId xmlns:p14="http://schemas.microsoft.com/office/powerpoint/2010/main" val="384632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05-06-2020</a:t>
            </a:r>
            <a:endParaRPr lang="en-IN"/>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18029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05-06-2020</a:t>
            </a:r>
            <a:endParaRPr lang="en-IN"/>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179320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05-06-2020</a:t>
            </a:r>
            <a:endParaRPr lang="en-IN"/>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376606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05-06-2020</a:t>
            </a:r>
            <a:endParaRPr lang="en-IN"/>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24285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05-06-2020</a:t>
            </a:r>
            <a:endParaRPr lang="en-IN"/>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292365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05-06-2020</a:t>
            </a:r>
            <a:endParaRPr lang="en-IN"/>
          </a:p>
        </p:txBody>
      </p:sp>
      <p:sp>
        <p:nvSpPr>
          <p:cNvPr id="6" name="Footer Placeholder 5"/>
          <p:cNvSpPr>
            <a:spLocks noGrp="1"/>
          </p:cNvSpPr>
          <p:nvPr>
            <p:ph type="ftr" sz="quarter" idx="11"/>
          </p:nvPr>
        </p:nvSpPr>
        <p:spPr/>
        <p:txBody>
          <a:bodyPr/>
          <a:lstStyle/>
          <a:p>
            <a:r>
              <a:rPr lang="fr-FR" smtClean="0"/>
              <a:t>Environmental Sciences_Module_6_Dr. V. Sai Saraswathi</a:t>
            </a:r>
            <a:endParaRPr lang="en-IN"/>
          </a:p>
        </p:txBody>
      </p:sp>
      <p:sp>
        <p:nvSpPr>
          <p:cNvPr id="7" name="Slide Number Placeholder 6"/>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102343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05-06-2020</a:t>
            </a:r>
            <a:endParaRPr lang="en-IN"/>
          </a:p>
        </p:txBody>
      </p:sp>
      <p:sp>
        <p:nvSpPr>
          <p:cNvPr id="8" name="Footer Placeholder 7"/>
          <p:cNvSpPr>
            <a:spLocks noGrp="1"/>
          </p:cNvSpPr>
          <p:nvPr>
            <p:ph type="ftr" sz="quarter" idx="11"/>
          </p:nvPr>
        </p:nvSpPr>
        <p:spPr/>
        <p:txBody>
          <a:bodyPr/>
          <a:lstStyle/>
          <a:p>
            <a:r>
              <a:rPr lang="fr-FR" smtClean="0"/>
              <a:t>Environmental Sciences_Module_6_Dr. V. Sai Saraswathi</a:t>
            </a:r>
            <a:endParaRPr lang="en-IN"/>
          </a:p>
        </p:txBody>
      </p:sp>
      <p:sp>
        <p:nvSpPr>
          <p:cNvPr id="9" name="Slide Number Placeholder 8"/>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33140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05-06-2020</a:t>
            </a:r>
            <a:endParaRPr lang="en-IN"/>
          </a:p>
        </p:txBody>
      </p:sp>
      <p:sp>
        <p:nvSpPr>
          <p:cNvPr id="4" name="Footer Placeholder 3"/>
          <p:cNvSpPr>
            <a:spLocks noGrp="1"/>
          </p:cNvSpPr>
          <p:nvPr>
            <p:ph type="ftr" sz="quarter" idx="11"/>
          </p:nvPr>
        </p:nvSpPr>
        <p:spPr/>
        <p:txBody>
          <a:bodyPr/>
          <a:lstStyle/>
          <a:p>
            <a:r>
              <a:rPr lang="fr-FR" smtClean="0"/>
              <a:t>Environmental Sciences_Module_6_Dr. V. Sai Saraswathi</a:t>
            </a:r>
            <a:endParaRPr lang="en-IN"/>
          </a:p>
        </p:txBody>
      </p:sp>
      <p:sp>
        <p:nvSpPr>
          <p:cNvPr id="5" name="Slide Number Placeholder 4"/>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109386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05-06-2020</a:t>
            </a:r>
            <a:endParaRPr lang="en-IN"/>
          </a:p>
        </p:txBody>
      </p:sp>
      <p:sp>
        <p:nvSpPr>
          <p:cNvPr id="3" name="Footer Placeholder 2"/>
          <p:cNvSpPr>
            <a:spLocks noGrp="1"/>
          </p:cNvSpPr>
          <p:nvPr>
            <p:ph type="ftr" sz="quarter" idx="11"/>
          </p:nvPr>
        </p:nvSpPr>
        <p:spPr/>
        <p:txBody>
          <a:bodyPr/>
          <a:lstStyle/>
          <a:p>
            <a:r>
              <a:rPr lang="fr-FR" smtClean="0"/>
              <a:t>Environmental Sciences_Module_6_Dr. V. Sai Saraswathi</a:t>
            </a:r>
            <a:endParaRPr lang="en-IN"/>
          </a:p>
        </p:txBody>
      </p:sp>
      <p:sp>
        <p:nvSpPr>
          <p:cNvPr id="4" name="Slide Number Placeholder 3"/>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69002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05-06-2020</a:t>
            </a:r>
            <a:endParaRPr lang="en-IN"/>
          </a:p>
        </p:txBody>
      </p:sp>
      <p:sp>
        <p:nvSpPr>
          <p:cNvPr id="6" name="Footer Placeholder 5"/>
          <p:cNvSpPr>
            <a:spLocks noGrp="1"/>
          </p:cNvSpPr>
          <p:nvPr>
            <p:ph type="ftr" sz="quarter" idx="11"/>
          </p:nvPr>
        </p:nvSpPr>
        <p:spPr/>
        <p:txBody>
          <a:bodyPr/>
          <a:lstStyle/>
          <a:p>
            <a:r>
              <a:rPr lang="fr-FR" smtClean="0"/>
              <a:t>Environmental Sciences_Module_6_Dr. V. Sai Saraswathi</a:t>
            </a:r>
            <a:endParaRPr lang="en-IN"/>
          </a:p>
        </p:txBody>
      </p:sp>
      <p:sp>
        <p:nvSpPr>
          <p:cNvPr id="7" name="Slide Number Placeholder 6"/>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70006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05-06-2020</a:t>
            </a:r>
            <a:endParaRPr lang="en-IN"/>
          </a:p>
        </p:txBody>
      </p:sp>
      <p:sp>
        <p:nvSpPr>
          <p:cNvPr id="6" name="Footer Placeholder 5"/>
          <p:cNvSpPr>
            <a:spLocks noGrp="1"/>
          </p:cNvSpPr>
          <p:nvPr>
            <p:ph type="ftr" sz="quarter" idx="11"/>
          </p:nvPr>
        </p:nvSpPr>
        <p:spPr/>
        <p:txBody>
          <a:bodyPr/>
          <a:lstStyle/>
          <a:p>
            <a:r>
              <a:rPr lang="fr-FR" smtClean="0"/>
              <a:t>Environmental Sciences_Module_6_Dr. V. Sai Saraswathi</a:t>
            </a:r>
            <a:endParaRPr lang="en-IN"/>
          </a:p>
        </p:txBody>
      </p:sp>
      <p:sp>
        <p:nvSpPr>
          <p:cNvPr id="7" name="Slide Number Placeholder 6"/>
          <p:cNvSpPr>
            <a:spLocks noGrp="1"/>
          </p:cNvSpPr>
          <p:nvPr>
            <p:ph type="sldNum" sz="quarter" idx="12"/>
          </p:nvPr>
        </p:nvSpPr>
        <p:spPr/>
        <p:txBody>
          <a:bodyPr/>
          <a:lstStyle/>
          <a:p>
            <a:fld id="{8479E280-706C-4871-AC85-AA60D068AC6B}" type="slidenum">
              <a:rPr lang="en-IN" smtClean="0"/>
              <a:t>‹#›</a:t>
            </a:fld>
            <a:endParaRPr lang="en-IN"/>
          </a:p>
        </p:txBody>
      </p:sp>
    </p:spTree>
    <p:extLst>
      <p:ext uri="{BB962C8B-B14F-4D97-AF65-F5344CB8AC3E}">
        <p14:creationId xmlns:p14="http://schemas.microsoft.com/office/powerpoint/2010/main" val="362272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05-06-2020</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Environmental Sciences_Module_6_Dr. V. Sai Saraswathi</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9E280-706C-4871-AC85-AA60D068AC6B}" type="slidenum">
              <a:rPr lang="en-IN" smtClean="0"/>
              <a:t>‹#›</a:t>
            </a:fld>
            <a:endParaRPr lang="en-IN"/>
          </a:p>
        </p:txBody>
      </p:sp>
    </p:spTree>
    <p:extLst>
      <p:ext uri="{BB962C8B-B14F-4D97-AF65-F5344CB8AC3E}">
        <p14:creationId xmlns:p14="http://schemas.microsoft.com/office/powerpoint/2010/main" val="104750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cd.nic.in/schemes/general-grant-aid-scheme-field-women-and-child-development" TargetMode="External"/><Relationship Id="rId2" Type="http://schemas.openxmlformats.org/officeDocument/2006/relationships/hyperlink" Target="https://wcd.nic.in/schemes/general-grant-aid-gia-scheme-assistance-voluntary-organisations-field-women-and-chil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cd.nic.in/" TargetMode="External"/><Relationship Id="rId2" Type="http://schemas.openxmlformats.org/officeDocument/2006/relationships/hyperlink" Target="https://wcd.nic.in/act/23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5595" y="617395"/>
            <a:ext cx="10217624" cy="2387600"/>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IN" b="1" dirty="0" smtClean="0"/>
              <a:t>Module 6</a:t>
            </a:r>
            <a:br>
              <a:rPr lang="en-IN" b="1" dirty="0" smtClean="0"/>
            </a:br>
            <a:r>
              <a:rPr lang="en-IN" b="1" dirty="0" smtClean="0"/>
              <a:t>Human Population Change &amp; Environment </a:t>
            </a:r>
            <a:endParaRPr lang="en-IN" b="1" dirty="0"/>
          </a:p>
        </p:txBody>
      </p:sp>
      <p:sp>
        <p:nvSpPr>
          <p:cNvPr id="3" name="Subtitle 2"/>
          <p:cNvSpPr>
            <a:spLocks noGrp="1"/>
          </p:cNvSpPr>
          <p:nvPr>
            <p:ph type="subTitle" idx="1"/>
          </p:nvPr>
        </p:nvSpPr>
        <p:spPr/>
        <p:txBody>
          <a:bodyPr>
            <a:normAutofit lnSpcReduction="10000"/>
          </a:bodyPr>
          <a:lstStyle/>
          <a:p>
            <a:r>
              <a:rPr lang="en-IN" dirty="0" smtClean="0">
                <a:ln w="0"/>
                <a:effectLst>
                  <a:outerShdw blurRad="38100" dist="19050" dir="2700000" algn="tl" rotWithShape="0">
                    <a:schemeClr val="dk1">
                      <a:alpha val="40000"/>
                    </a:schemeClr>
                  </a:outerShdw>
                </a:effectLst>
              </a:rPr>
              <a:t>By </a:t>
            </a:r>
          </a:p>
          <a:p>
            <a:r>
              <a:rPr lang="en-IN" dirty="0" err="1" smtClean="0">
                <a:ln w="0"/>
                <a:effectLst>
                  <a:outerShdw blurRad="38100" dist="19050" dir="2700000" algn="tl" rotWithShape="0">
                    <a:schemeClr val="dk1">
                      <a:alpha val="40000"/>
                    </a:schemeClr>
                  </a:outerShdw>
                </a:effectLst>
              </a:rPr>
              <a:t>Dr.</a:t>
            </a:r>
            <a:r>
              <a:rPr lang="en-IN" dirty="0" smtClean="0">
                <a:ln w="0"/>
                <a:effectLst>
                  <a:outerShdw blurRad="38100" dist="19050" dir="2700000" algn="tl" rotWithShape="0">
                    <a:schemeClr val="dk1">
                      <a:alpha val="40000"/>
                    </a:schemeClr>
                  </a:outerShdw>
                </a:effectLst>
              </a:rPr>
              <a:t> V. Sai Saraswathi., </a:t>
            </a:r>
          </a:p>
          <a:p>
            <a:r>
              <a:rPr lang="en-IN" dirty="0" smtClean="0">
                <a:ln w="0"/>
                <a:effectLst>
                  <a:outerShdw blurRad="38100" dist="19050" dir="2700000" algn="tl" rotWithShape="0">
                    <a:schemeClr val="dk1">
                      <a:alpha val="40000"/>
                    </a:schemeClr>
                  </a:outerShdw>
                </a:effectLst>
              </a:rPr>
              <a:t>Asst. </a:t>
            </a:r>
            <a:r>
              <a:rPr lang="en-IN" dirty="0" err="1" smtClean="0">
                <a:ln w="0"/>
                <a:effectLst>
                  <a:outerShdw blurRad="38100" dist="19050" dir="2700000" algn="tl" rotWithShape="0">
                    <a:schemeClr val="dk1">
                      <a:alpha val="40000"/>
                    </a:schemeClr>
                  </a:outerShdw>
                </a:effectLst>
              </a:rPr>
              <a:t>Prof.</a:t>
            </a:r>
            <a:r>
              <a:rPr lang="en-IN" dirty="0" smtClean="0">
                <a:ln w="0"/>
                <a:effectLst>
                  <a:outerShdw blurRad="38100" dist="19050" dir="2700000" algn="tl" rotWithShape="0">
                    <a:schemeClr val="dk1">
                      <a:alpha val="40000"/>
                    </a:schemeClr>
                  </a:outerShdw>
                </a:effectLst>
              </a:rPr>
              <a:t> (Sr.).,</a:t>
            </a:r>
          </a:p>
          <a:p>
            <a:r>
              <a:rPr lang="en-IN" dirty="0" smtClean="0">
                <a:ln w="0"/>
                <a:effectLst>
                  <a:outerShdw blurRad="38100" dist="19050" dir="2700000" algn="tl" rotWithShape="0">
                    <a:schemeClr val="dk1">
                      <a:alpha val="40000"/>
                    </a:schemeClr>
                  </a:outerShdw>
                </a:effectLst>
              </a:rPr>
              <a:t>SAS, VIT, Vellore Campus.</a:t>
            </a: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1529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r>
              <a:rPr lang="en-IN" dirty="0" smtClean="0"/>
              <a:t>Welfare Scheme </a:t>
            </a:r>
            <a:endParaRPr lang="en-IN" dirty="0"/>
          </a:p>
        </p:txBody>
      </p:sp>
      <p:sp>
        <p:nvSpPr>
          <p:cNvPr id="3" name="Content Placeholder 2"/>
          <p:cNvSpPr>
            <a:spLocks noGrp="1"/>
          </p:cNvSpPr>
          <p:nvPr>
            <p:ph idx="1"/>
          </p:nvPr>
        </p:nvSpPr>
        <p:spPr/>
        <p:txBody>
          <a:bodyPr/>
          <a:lstStyle/>
          <a:p>
            <a:pPr algn="just"/>
            <a:r>
              <a:rPr lang="en-US" dirty="0"/>
              <a:t>General Grant-in-Aid Scheme in the field of Women and Child Development</a:t>
            </a:r>
          </a:p>
          <a:p>
            <a:pPr algn="just"/>
            <a:endParaRPr lang="en-IN" dirty="0" smtClean="0"/>
          </a:p>
          <a:p>
            <a:pPr algn="just"/>
            <a:r>
              <a:rPr lang="en-US" dirty="0"/>
              <a:t>General Grant-in-aid (GIA) Scheme for Assistance to Voluntary </a:t>
            </a:r>
            <a:r>
              <a:rPr lang="en-US" dirty="0" err="1"/>
              <a:t>Organisations</a:t>
            </a:r>
            <a:r>
              <a:rPr lang="en-US" dirty="0"/>
              <a:t> in the field of Women and Child </a:t>
            </a:r>
            <a:r>
              <a:rPr lang="en-US" dirty="0" smtClean="0"/>
              <a:t>Development</a:t>
            </a:r>
          </a:p>
          <a:p>
            <a:pPr algn="just"/>
            <a:r>
              <a:rPr lang="en-IN" sz="2000" dirty="0" smtClean="0">
                <a:hlinkClick r:id="rId2"/>
              </a:rPr>
              <a:t>https://wcd.nic.in/schemes/general-grant-aid-gia-scheme-assistance-voluntary-organisations-field-women-and-child</a:t>
            </a:r>
            <a:endParaRPr lang="en-US" sz="2000" dirty="0"/>
          </a:p>
          <a:p>
            <a:pPr algn="just"/>
            <a:endParaRPr lang="en-IN" sz="2000"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10</a:t>
            </a:fld>
            <a:endParaRPr lang="en-IN"/>
          </a:p>
        </p:txBody>
      </p:sp>
      <p:sp>
        <p:nvSpPr>
          <p:cNvPr id="7" name="Rectangle 6"/>
          <p:cNvSpPr/>
          <p:nvPr/>
        </p:nvSpPr>
        <p:spPr>
          <a:xfrm>
            <a:off x="973540" y="2778290"/>
            <a:ext cx="9903725" cy="369332"/>
          </a:xfrm>
          <a:prstGeom prst="rect">
            <a:avLst/>
          </a:prstGeom>
        </p:spPr>
        <p:txBody>
          <a:bodyPr wrap="square">
            <a:spAutoFit/>
          </a:bodyPr>
          <a:lstStyle/>
          <a:p>
            <a:r>
              <a:rPr lang="en-IN" dirty="0" smtClean="0">
                <a:hlinkClick r:id="rId3"/>
              </a:rPr>
              <a:t>https://wcd.nic.in/schemes/general-grant-aid-scheme-field-women-and-child-development</a:t>
            </a:r>
            <a:endParaRPr lang="en-IN" dirty="0"/>
          </a:p>
        </p:txBody>
      </p:sp>
    </p:spTree>
    <p:extLst>
      <p:ext uri="{BB962C8B-B14F-4D97-AF65-F5344CB8AC3E}">
        <p14:creationId xmlns:p14="http://schemas.microsoft.com/office/powerpoint/2010/main" val="172335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style>
          <a:lnRef idx="2">
            <a:schemeClr val="accent2"/>
          </a:lnRef>
          <a:fillRef idx="1">
            <a:schemeClr val="lt1"/>
          </a:fillRef>
          <a:effectRef idx="0">
            <a:schemeClr val="accent2"/>
          </a:effectRef>
          <a:fontRef idx="minor">
            <a:schemeClr val="dk1"/>
          </a:fontRef>
        </p:style>
        <p:txBody>
          <a:bodyPr/>
          <a:lstStyle/>
          <a:p>
            <a:pPr algn="ctr"/>
            <a:r>
              <a:rPr lang="en-IN" dirty="0" smtClean="0"/>
              <a:t>Child Welfare National &amp; International</a:t>
            </a:r>
            <a:endParaRPr lang="en-IN" dirty="0"/>
          </a:p>
        </p:txBody>
      </p:sp>
      <p:sp>
        <p:nvSpPr>
          <p:cNvPr id="3" name="Content Placeholder 2"/>
          <p:cNvSpPr>
            <a:spLocks noGrp="1"/>
          </p:cNvSpPr>
          <p:nvPr>
            <p:ph idx="1"/>
          </p:nvPr>
        </p:nvSpPr>
        <p:spPr>
          <a:xfrm>
            <a:off x="374176" y="1593613"/>
            <a:ext cx="11281012" cy="4351338"/>
          </a:xfrm>
        </p:spPr>
        <p:txBody>
          <a:bodyPr>
            <a:normAutofit lnSpcReduction="10000"/>
          </a:bodyPr>
          <a:lstStyle/>
          <a:p>
            <a:pPr algn="just"/>
            <a:r>
              <a:rPr lang="en-US" dirty="0" smtClean="0"/>
              <a:t>The Prohibition of Child Marriage Act, 2006 came into effect from 1st October 1929.</a:t>
            </a:r>
          </a:p>
          <a:p>
            <a:pPr algn="just"/>
            <a:r>
              <a:rPr lang="en-US" dirty="0" smtClean="0"/>
              <a:t>The Juvenile Justice Act 2000 and Amendment Act-2006 formulates laws relating to juveniles in conflict with law (juvenile who is alleged to have committed an offence) and provide proper care and protection for children in need.</a:t>
            </a:r>
          </a:p>
          <a:p>
            <a:pPr algn="just"/>
            <a:r>
              <a:rPr lang="en-US" dirty="0" smtClean="0"/>
              <a:t>The National Commission for Protection of Child Rights (NCPCR) was set up as a statutory body under Ministry of Women and Child Development in 2007 under the Commission for Protection of Child Rights (NCPCR) Act 2005 to protect, promote and defend child rights in the country. </a:t>
            </a:r>
          </a:p>
          <a:p>
            <a:pPr algn="just"/>
            <a:r>
              <a:rPr lang="en-US" dirty="0" smtClean="0"/>
              <a:t>The international agencies like UNICEF, USAID, DFID and CARE India</a:t>
            </a:r>
            <a:endParaRPr lang="en-IN"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11</a:t>
            </a:fld>
            <a:endParaRPr lang="en-IN"/>
          </a:p>
        </p:txBody>
      </p:sp>
    </p:spTree>
    <p:extLst>
      <p:ext uri="{BB962C8B-B14F-4D97-AF65-F5344CB8AC3E}">
        <p14:creationId xmlns:p14="http://schemas.microsoft.com/office/powerpoint/2010/main" val="220799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803340" cy="4351338"/>
          </a:xfrm>
        </p:spPr>
        <p:txBody>
          <a:bodyPr>
            <a:normAutofit/>
          </a:bodyPr>
          <a:lstStyle/>
          <a:p>
            <a:pPr marL="0" indent="0" algn="ctr">
              <a:buNone/>
            </a:pPr>
            <a:r>
              <a:rPr lang="en-US" sz="5400" dirty="0" smtClean="0"/>
              <a:t>January 24th </a:t>
            </a:r>
          </a:p>
          <a:p>
            <a:pPr marL="0" indent="0" algn="ctr">
              <a:buNone/>
            </a:pPr>
            <a:r>
              <a:rPr lang="en-US" sz="5400" dirty="0" smtClean="0"/>
              <a:t>declared</a:t>
            </a:r>
          </a:p>
          <a:p>
            <a:pPr marL="0" indent="0" algn="ctr">
              <a:buNone/>
            </a:pPr>
            <a:r>
              <a:rPr lang="en-US" sz="5400" dirty="0" smtClean="0"/>
              <a:t>“National Girl Child Day”</a:t>
            </a:r>
          </a:p>
          <a:p>
            <a:pPr marL="0" indent="0" algn="ctr">
              <a:buNone/>
            </a:pPr>
            <a:r>
              <a:rPr lang="en-US" sz="5400" dirty="0" smtClean="0"/>
              <a:t>“</a:t>
            </a:r>
            <a:r>
              <a:rPr lang="en-US" sz="4400" dirty="0" smtClean="0"/>
              <a:t>Ministry of Women and Child Development”</a:t>
            </a:r>
            <a:r>
              <a:rPr lang="en-US" sz="5400" dirty="0" smtClean="0"/>
              <a:t> </a:t>
            </a:r>
            <a:r>
              <a:rPr lang="en-US" sz="4000" dirty="0" smtClean="0"/>
              <a:t>since 2009</a:t>
            </a:r>
            <a:endParaRPr lang="en-IN" sz="4000"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12</a:t>
            </a:fld>
            <a:endParaRPr lang="en-IN"/>
          </a:p>
        </p:txBody>
      </p:sp>
    </p:spTree>
    <p:extLst>
      <p:ext uri="{BB962C8B-B14F-4D97-AF65-F5344CB8AC3E}">
        <p14:creationId xmlns:p14="http://schemas.microsoft.com/office/powerpoint/2010/main" val="425328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7200" b="1" dirty="0" smtClean="0">
              <a:ln w="22225">
                <a:solidFill>
                  <a:schemeClr val="accent2"/>
                </a:solidFill>
                <a:prstDash val="solid"/>
              </a:ln>
              <a:solidFill>
                <a:schemeClr val="accent2">
                  <a:lumMod val="40000"/>
                  <a:lumOff val="60000"/>
                </a:schemeClr>
              </a:solidFill>
            </a:endParaRPr>
          </a:p>
          <a:p>
            <a:pPr marL="0" indent="0" algn="ctr">
              <a:buNone/>
            </a:pPr>
            <a:r>
              <a:rPr lang="en-IN" sz="7200" b="1" dirty="0" smtClean="0">
                <a:ln w="22225">
                  <a:solidFill>
                    <a:schemeClr val="accent2"/>
                  </a:solidFill>
                  <a:prstDash val="solid"/>
                </a:ln>
                <a:solidFill>
                  <a:schemeClr val="accent2">
                    <a:lumMod val="40000"/>
                    <a:lumOff val="60000"/>
                  </a:schemeClr>
                </a:solidFill>
              </a:rPr>
              <a:t>Thank YOU </a:t>
            </a:r>
            <a:endParaRPr lang="en-IN" sz="7200"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55353020-18A7-4B45-ADF6-A28D0F6BC0BD}" type="slidenum">
              <a:rPr lang="en-IN" smtClean="0"/>
              <a:t>13</a:t>
            </a:fld>
            <a:endParaRPr lang="en-IN"/>
          </a:p>
        </p:txBody>
      </p:sp>
    </p:spTree>
    <p:extLst>
      <p:ext uri="{BB962C8B-B14F-4D97-AF65-F5344CB8AC3E}">
        <p14:creationId xmlns:p14="http://schemas.microsoft.com/office/powerpoint/2010/main" val="82327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r>
              <a:rPr lang="en-IN" b="1" dirty="0" smtClean="0"/>
              <a:t>Contents</a:t>
            </a:r>
            <a:endParaRPr lang="en-IN" b="1"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Urban environmental problems; </a:t>
            </a:r>
          </a:p>
          <a:p>
            <a:pPr>
              <a:lnSpc>
                <a:spcPct val="150000"/>
              </a:lnSpc>
            </a:pPr>
            <a:r>
              <a:rPr lang="en-US" dirty="0" smtClean="0"/>
              <a:t>Consumerism and waste products; </a:t>
            </a:r>
          </a:p>
          <a:p>
            <a:pPr>
              <a:lnSpc>
                <a:spcPct val="150000"/>
              </a:lnSpc>
            </a:pPr>
            <a:r>
              <a:rPr lang="en-US" dirty="0" smtClean="0"/>
              <a:t>Promotion of economic development </a:t>
            </a:r>
          </a:p>
          <a:p>
            <a:pPr>
              <a:lnSpc>
                <a:spcPct val="150000"/>
              </a:lnSpc>
            </a:pPr>
            <a:r>
              <a:rPr lang="en-US" dirty="0" smtClean="0"/>
              <a:t>Impact of population age structure </a:t>
            </a:r>
          </a:p>
          <a:p>
            <a:pPr>
              <a:lnSpc>
                <a:spcPct val="150000"/>
              </a:lnSpc>
            </a:pPr>
            <a:r>
              <a:rPr lang="en-US" dirty="0" smtClean="0"/>
              <a:t>Women and child welfare &amp; Women empowerment. </a:t>
            </a:r>
          </a:p>
          <a:p>
            <a:pPr>
              <a:lnSpc>
                <a:spcPct val="150000"/>
              </a:lnSpc>
            </a:pPr>
            <a:r>
              <a:rPr lang="en-US" dirty="0" smtClean="0"/>
              <a:t>Sustaining human societies: Economics, environment, policies and education. </a:t>
            </a:r>
            <a:endParaRPr lang="en-IN"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40069E6F-4BB2-4326-9E45-E2870591144B}" type="slidenum">
              <a:rPr lang="en-IN" smtClean="0"/>
              <a:t>2</a:t>
            </a:fld>
            <a:endParaRPr lang="en-IN"/>
          </a:p>
        </p:txBody>
      </p:sp>
    </p:spTree>
    <p:extLst>
      <p:ext uri="{BB962C8B-B14F-4D97-AF65-F5344CB8AC3E}">
        <p14:creationId xmlns:p14="http://schemas.microsoft.com/office/powerpoint/2010/main" val="3675445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smtClean="0"/>
              <a:t>Indian- Child Welfare</a:t>
            </a:r>
            <a:endParaRPr lang="en-IN" dirty="0"/>
          </a:p>
        </p:txBody>
      </p:sp>
      <p:sp>
        <p:nvSpPr>
          <p:cNvPr id="3" name="Content Placeholder 2"/>
          <p:cNvSpPr>
            <a:spLocks noGrp="1"/>
          </p:cNvSpPr>
          <p:nvPr>
            <p:ph idx="1"/>
          </p:nvPr>
        </p:nvSpPr>
        <p:spPr>
          <a:xfrm>
            <a:off x="592540" y="1525374"/>
            <a:ext cx="11171830" cy="4351338"/>
          </a:xfrm>
        </p:spPr>
        <p:txBody>
          <a:bodyPr/>
          <a:lstStyle/>
          <a:p>
            <a:endParaRPr lang="en-IN" dirty="0" smtClean="0">
              <a:hlinkClick r:id="rId2"/>
            </a:endParaRPr>
          </a:p>
          <a:p>
            <a:r>
              <a:rPr lang="en-IN" dirty="0" smtClean="0">
                <a:hlinkClick r:id="rId2"/>
              </a:rPr>
              <a:t>https://wcd.nic.in/act/2315</a:t>
            </a:r>
            <a:endParaRPr lang="en-IN" dirty="0" smtClean="0"/>
          </a:p>
          <a:p>
            <a:endParaRPr lang="en-IN" dirty="0" smtClean="0">
              <a:solidFill>
                <a:srgbClr val="FF0000"/>
              </a:solidFill>
              <a:hlinkClick r:id="rId2"/>
            </a:endParaRPr>
          </a:p>
        </p:txBody>
      </p:sp>
      <p:sp>
        <p:nvSpPr>
          <p:cNvPr id="4" name="Rectangle 3"/>
          <p:cNvSpPr/>
          <p:nvPr/>
        </p:nvSpPr>
        <p:spPr>
          <a:xfrm>
            <a:off x="838200" y="2719670"/>
            <a:ext cx="2920158" cy="523220"/>
          </a:xfrm>
          <a:prstGeom prst="rect">
            <a:avLst/>
          </a:prstGeom>
        </p:spPr>
        <p:txBody>
          <a:bodyPr wrap="none">
            <a:spAutoFit/>
          </a:bodyPr>
          <a:lstStyle/>
          <a:p>
            <a:r>
              <a:rPr lang="en-IN" sz="2800" dirty="0" smtClean="0">
                <a:hlinkClick r:id="rId3"/>
              </a:rPr>
              <a:t>https://wcd.nic.in/</a:t>
            </a:r>
            <a:endParaRPr lang="en-IN" sz="2800" dirty="0"/>
          </a:p>
        </p:txBody>
      </p:sp>
      <p:sp>
        <p:nvSpPr>
          <p:cNvPr id="5" name="Rectangle 4"/>
          <p:cNvSpPr/>
          <p:nvPr/>
        </p:nvSpPr>
        <p:spPr>
          <a:xfrm>
            <a:off x="838200" y="1525374"/>
            <a:ext cx="4261808" cy="461665"/>
          </a:xfrm>
          <a:prstGeom prst="rect">
            <a:avLst/>
          </a:prstGeom>
        </p:spPr>
        <p:txBody>
          <a:bodyPr wrap="none">
            <a:spAutoFit/>
          </a:bodyPr>
          <a:lstStyle/>
          <a:p>
            <a:r>
              <a:rPr lang="en-IN" sz="2400" dirty="0" smtClean="0"/>
              <a:t>Child related Rules &amp; Regulation </a:t>
            </a:r>
            <a:endParaRPr lang="en-IN" sz="2400" dirty="0"/>
          </a:p>
        </p:txBody>
      </p:sp>
      <p:sp>
        <p:nvSpPr>
          <p:cNvPr id="6" name="Rectangle 5"/>
          <p:cNvSpPr/>
          <p:nvPr/>
        </p:nvSpPr>
        <p:spPr>
          <a:xfrm>
            <a:off x="5704765" y="1525374"/>
            <a:ext cx="5649035" cy="3903504"/>
          </a:xfrm>
          <a:prstGeom prst="rect">
            <a:avLst/>
          </a:prstGeom>
        </p:spPr>
        <p:txBody>
          <a:bodyPr wrap="square">
            <a:spAutoFit/>
          </a:bodyPr>
          <a:lstStyle/>
          <a:p>
            <a:pPr algn="just">
              <a:lnSpc>
                <a:spcPct val="150000"/>
              </a:lnSpc>
            </a:pPr>
            <a:r>
              <a:rPr lang="en-IN" sz="2800" dirty="0" smtClean="0"/>
              <a:t>Keeping in view the problems and</a:t>
            </a:r>
          </a:p>
          <a:p>
            <a:pPr algn="just">
              <a:lnSpc>
                <a:spcPct val="150000"/>
              </a:lnSpc>
            </a:pPr>
            <a:r>
              <a:rPr lang="en-IN" sz="2800" dirty="0" smtClean="0"/>
              <a:t>challenges faced by children, laws have been introduced and various policies and programmes are</a:t>
            </a:r>
          </a:p>
          <a:p>
            <a:pPr algn="just">
              <a:lnSpc>
                <a:spcPct val="150000"/>
              </a:lnSpc>
            </a:pPr>
            <a:r>
              <a:rPr lang="en-IN" sz="2800" dirty="0" smtClean="0"/>
              <a:t>being implemented for the welfare of children in India</a:t>
            </a:r>
            <a:endParaRPr lang="en-IN" sz="2800" dirty="0"/>
          </a:p>
        </p:txBody>
      </p:sp>
      <p:sp>
        <p:nvSpPr>
          <p:cNvPr id="8" name="Footer Placeholder 7"/>
          <p:cNvSpPr>
            <a:spLocks noGrp="1"/>
          </p:cNvSpPr>
          <p:nvPr>
            <p:ph type="ftr" sz="quarter" idx="11"/>
          </p:nvPr>
        </p:nvSpPr>
        <p:spPr/>
        <p:txBody>
          <a:bodyPr/>
          <a:lstStyle/>
          <a:p>
            <a:r>
              <a:rPr lang="fr-FR" smtClean="0"/>
              <a:t>Environmental Sciences_Module_6_Dr. V. Sai Saraswathi</a:t>
            </a:r>
            <a:endParaRPr lang="en-IN"/>
          </a:p>
        </p:txBody>
      </p:sp>
      <p:sp>
        <p:nvSpPr>
          <p:cNvPr id="9" name="Slide Number Placeholder 8"/>
          <p:cNvSpPr>
            <a:spLocks noGrp="1"/>
          </p:cNvSpPr>
          <p:nvPr>
            <p:ph type="sldNum" sz="quarter" idx="12"/>
          </p:nvPr>
        </p:nvSpPr>
        <p:spPr/>
        <p:txBody>
          <a:bodyPr/>
          <a:lstStyle/>
          <a:p>
            <a:fld id="{8479E280-706C-4871-AC85-AA60D068AC6B}" type="slidenum">
              <a:rPr lang="en-IN" smtClean="0"/>
              <a:t>3</a:t>
            </a:fld>
            <a:endParaRPr lang="en-IN"/>
          </a:p>
        </p:txBody>
      </p:sp>
    </p:spTree>
    <p:extLst>
      <p:ext uri="{BB962C8B-B14F-4D97-AF65-F5344CB8AC3E}">
        <p14:creationId xmlns:p14="http://schemas.microsoft.com/office/powerpoint/2010/main" val="208694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313" y="105819"/>
            <a:ext cx="10515600" cy="494684"/>
          </a:xfrm>
        </p:spPr>
        <p:txBody>
          <a:bodyPr>
            <a:normAutofit fontScale="90000"/>
          </a:bodyPr>
          <a:lstStyle/>
          <a:p>
            <a:pPr algn="ctr"/>
            <a:r>
              <a:rPr lang="en-IN" b="1" dirty="0" smtClean="0">
                <a:ln w="22225">
                  <a:solidFill>
                    <a:schemeClr val="accent2"/>
                  </a:solidFill>
                  <a:prstDash val="solid"/>
                </a:ln>
                <a:solidFill>
                  <a:schemeClr val="accent2">
                    <a:lumMod val="40000"/>
                    <a:lumOff val="60000"/>
                  </a:schemeClr>
                </a:solidFill>
              </a:rPr>
              <a:t> Child Welfare</a:t>
            </a:r>
            <a:endParaRPr lang="en-IN" b="1" dirty="0">
              <a:ln w="22225">
                <a:solidFill>
                  <a:schemeClr val="accent2"/>
                </a:solidFill>
                <a:prstDash val="solid"/>
              </a:ln>
              <a:solidFill>
                <a:schemeClr val="accent2">
                  <a:lumMod val="40000"/>
                  <a:lumOff val="60000"/>
                </a:schemeClr>
              </a:solidFill>
            </a:endParaRPr>
          </a:p>
        </p:txBody>
      </p:sp>
      <p:sp>
        <p:nvSpPr>
          <p:cNvPr id="4" name="Rectangle 3"/>
          <p:cNvSpPr/>
          <p:nvPr/>
        </p:nvSpPr>
        <p:spPr>
          <a:xfrm>
            <a:off x="441846" y="1146413"/>
            <a:ext cx="11144534" cy="5262979"/>
          </a:xfrm>
          <a:prstGeom prst="rect">
            <a:avLst/>
          </a:prstGeom>
        </p:spPr>
        <p:txBody>
          <a:bodyPr wrap="square">
            <a:spAutoFit/>
          </a:bodyPr>
          <a:lstStyle/>
          <a:p>
            <a:pPr marL="342900" indent="-342900">
              <a:buFont typeface="Arial" panose="020B0604020202020204" pitchFamily="34" charset="0"/>
              <a:buChar char="•"/>
            </a:pPr>
            <a:r>
              <a:rPr lang="en-IN" sz="2400" dirty="0" smtClean="0"/>
              <a:t>The physical, mental and social well being of a child depends upon the family to which she/ he belongs. </a:t>
            </a:r>
          </a:p>
          <a:p>
            <a:pPr marL="342900" indent="-342900">
              <a:buFont typeface="Arial" panose="020B0604020202020204" pitchFamily="34" charset="0"/>
              <a:buChar char="•"/>
            </a:pPr>
            <a:r>
              <a:rPr lang="en-IN" sz="2400" dirty="0" smtClean="0"/>
              <a:t>In the process of socialisation during childhood the family and school are two important institutions which play significant role for integrated development of the child. </a:t>
            </a:r>
          </a:p>
          <a:p>
            <a:pPr marL="342900" indent="-342900">
              <a:buFont typeface="Arial" panose="020B0604020202020204" pitchFamily="34" charset="0"/>
              <a:buChar char="•"/>
            </a:pPr>
            <a:r>
              <a:rPr lang="en-IN" sz="2400" dirty="0" smtClean="0"/>
              <a:t>According to the United Nations Convention on the Rights of Child, child means a person male or female who is below 18 years of age. </a:t>
            </a:r>
          </a:p>
          <a:p>
            <a:pPr marL="342900" indent="-342900">
              <a:buFont typeface="Arial" panose="020B0604020202020204" pitchFamily="34" charset="0"/>
              <a:buChar char="•"/>
            </a:pPr>
            <a:r>
              <a:rPr lang="en-IN" sz="2400" dirty="0" smtClean="0"/>
              <a:t>While casting glance over Indian situation, it is found that, around 440 million are children which constitute around 40 percent of country’s population. </a:t>
            </a:r>
          </a:p>
          <a:p>
            <a:pPr marL="342900" indent="-342900">
              <a:buFont typeface="Arial" panose="020B0604020202020204" pitchFamily="34" charset="0"/>
              <a:buChar char="•"/>
            </a:pPr>
            <a:r>
              <a:rPr lang="en-IN" sz="2400" dirty="0" smtClean="0"/>
              <a:t>India has high rate of neo-natal deaths which is around 35 percent in the world.</a:t>
            </a:r>
          </a:p>
          <a:p>
            <a:pPr marL="342900" indent="-342900">
              <a:buFont typeface="Arial" panose="020B0604020202020204" pitchFamily="34" charset="0"/>
              <a:buChar char="•"/>
            </a:pPr>
            <a:r>
              <a:rPr lang="en-IN" sz="2400" dirty="0" smtClean="0"/>
              <a:t>Around 50 percent of child mortality occurs in the country. Keeping in view the problems and challenges faced by the Indian children, laws have been introduced and various policies and programmes are being</a:t>
            </a:r>
          </a:p>
          <a:p>
            <a:pPr marL="342900" indent="-342900">
              <a:buFont typeface="Arial" panose="020B0604020202020204" pitchFamily="34" charset="0"/>
              <a:buChar char="•"/>
            </a:pPr>
            <a:r>
              <a:rPr lang="en-IN" sz="2400" dirty="0" smtClean="0"/>
              <a:t>implemented for the welfare of children in India.</a:t>
            </a:r>
          </a:p>
        </p:txBody>
      </p:sp>
      <p:sp>
        <p:nvSpPr>
          <p:cNvPr id="6" name="Footer Placeholder 5"/>
          <p:cNvSpPr>
            <a:spLocks noGrp="1"/>
          </p:cNvSpPr>
          <p:nvPr>
            <p:ph type="ftr" sz="quarter" idx="11"/>
          </p:nvPr>
        </p:nvSpPr>
        <p:spPr/>
        <p:txBody>
          <a:bodyPr/>
          <a:lstStyle/>
          <a:p>
            <a:r>
              <a:rPr lang="fr-FR" smtClean="0"/>
              <a:t>Environmental Sciences_Module_6_Dr. V. Sai Saraswathi</a:t>
            </a:r>
            <a:endParaRPr lang="en-IN"/>
          </a:p>
        </p:txBody>
      </p:sp>
      <p:sp>
        <p:nvSpPr>
          <p:cNvPr id="7" name="Slide Number Placeholder 6"/>
          <p:cNvSpPr>
            <a:spLocks noGrp="1"/>
          </p:cNvSpPr>
          <p:nvPr>
            <p:ph type="sldNum" sz="quarter" idx="12"/>
          </p:nvPr>
        </p:nvSpPr>
        <p:spPr/>
        <p:txBody>
          <a:bodyPr/>
          <a:lstStyle/>
          <a:p>
            <a:fld id="{8479E280-706C-4871-AC85-AA60D068AC6B}" type="slidenum">
              <a:rPr lang="en-IN" smtClean="0"/>
              <a:t>4</a:t>
            </a:fld>
            <a:endParaRPr lang="en-IN"/>
          </a:p>
        </p:txBody>
      </p:sp>
    </p:spTree>
    <p:extLst>
      <p:ext uri="{BB962C8B-B14F-4D97-AF65-F5344CB8AC3E}">
        <p14:creationId xmlns:p14="http://schemas.microsoft.com/office/powerpoint/2010/main" val="320022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594"/>
          </a:xfrm>
        </p:spPr>
        <p:style>
          <a:lnRef idx="2">
            <a:schemeClr val="accent2"/>
          </a:lnRef>
          <a:fillRef idx="1">
            <a:schemeClr val="lt1"/>
          </a:fillRef>
          <a:effectRef idx="0">
            <a:schemeClr val="accent2"/>
          </a:effectRef>
          <a:fontRef idx="minor">
            <a:schemeClr val="dk1"/>
          </a:fontRef>
        </p:style>
        <p:txBody>
          <a:bodyPr/>
          <a:lstStyle/>
          <a:p>
            <a:pPr algn="ctr"/>
            <a:r>
              <a:rPr lang="en-IN" dirty="0" smtClean="0"/>
              <a:t>National Policy for Children- 1974</a:t>
            </a:r>
            <a:endParaRPr lang="en-IN" dirty="0"/>
          </a:p>
        </p:txBody>
      </p:sp>
      <p:sp>
        <p:nvSpPr>
          <p:cNvPr id="3" name="Content Placeholder 2"/>
          <p:cNvSpPr>
            <a:spLocks noGrp="1"/>
          </p:cNvSpPr>
          <p:nvPr>
            <p:ph idx="1"/>
          </p:nvPr>
        </p:nvSpPr>
        <p:spPr>
          <a:xfrm>
            <a:off x="592540" y="1539022"/>
            <a:ext cx="11199126" cy="4351338"/>
          </a:xfrm>
        </p:spPr>
        <p:txBody>
          <a:bodyPr/>
          <a:lstStyle/>
          <a:p>
            <a:pPr algn="just"/>
            <a:r>
              <a:rPr lang="en-US" dirty="0" smtClean="0"/>
              <a:t>The National Policy for Children, 1974 was adopted on 22nd August 1974 in order to address the emerging challenges relating to child rights. </a:t>
            </a:r>
          </a:p>
          <a:p>
            <a:pPr algn="just"/>
            <a:r>
              <a:rPr lang="en-US" dirty="0" smtClean="0"/>
              <a:t>An advisory and Drafting Committee had been formed for the purpose. The regional consultations regarding drafting of working paper on Policy of Children had been held across the country with concerned Ministries and Departments from States and Union Territories, civil society </a:t>
            </a:r>
            <a:r>
              <a:rPr lang="en-US" dirty="0" err="1" smtClean="0"/>
              <a:t>organisations</a:t>
            </a:r>
            <a:r>
              <a:rPr lang="en-US" dirty="0" smtClean="0"/>
              <a:t>, government and non government </a:t>
            </a:r>
            <a:r>
              <a:rPr lang="en-US" dirty="0" err="1" smtClean="0"/>
              <a:t>organisations</a:t>
            </a:r>
            <a:r>
              <a:rPr lang="en-US" dirty="0" smtClean="0"/>
              <a:t>, academicians and experts etc. </a:t>
            </a:r>
            <a:endParaRPr lang="en-IN"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5</a:t>
            </a:fld>
            <a:endParaRPr lang="en-IN"/>
          </a:p>
        </p:txBody>
      </p:sp>
    </p:spTree>
    <p:extLst>
      <p:ext uri="{BB962C8B-B14F-4D97-AF65-F5344CB8AC3E}">
        <p14:creationId xmlns:p14="http://schemas.microsoft.com/office/powerpoint/2010/main" val="334354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style>
          <a:lnRef idx="2">
            <a:schemeClr val="accent2"/>
          </a:lnRef>
          <a:fillRef idx="1">
            <a:schemeClr val="lt1"/>
          </a:fillRef>
          <a:effectRef idx="0">
            <a:schemeClr val="accent2"/>
          </a:effectRef>
          <a:fontRef idx="minor">
            <a:schemeClr val="dk1"/>
          </a:fontRef>
        </p:style>
        <p:txBody>
          <a:bodyPr/>
          <a:lstStyle/>
          <a:p>
            <a:pPr algn="ctr"/>
            <a:r>
              <a:rPr lang="en-US" dirty="0" smtClean="0"/>
              <a:t>Thrust Areas of the Policy</a:t>
            </a:r>
            <a:endParaRPr lang="en-IN" dirty="0"/>
          </a:p>
        </p:txBody>
      </p:sp>
      <p:sp>
        <p:nvSpPr>
          <p:cNvPr id="3" name="Content Placeholder 2"/>
          <p:cNvSpPr>
            <a:spLocks noGrp="1"/>
          </p:cNvSpPr>
          <p:nvPr>
            <p:ph idx="1"/>
          </p:nvPr>
        </p:nvSpPr>
        <p:spPr>
          <a:xfrm>
            <a:off x="660778" y="1470783"/>
            <a:ext cx="10980761" cy="4351338"/>
          </a:xfrm>
        </p:spPr>
        <p:txBody>
          <a:bodyPr>
            <a:normAutofit fontScale="92500" lnSpcReduction="10000"/>
          </a:bodyPr>
          <a:lstStyle/>
          <a:p>
            <a:pPr algn="just"/>
            <a:r>
              <a:rPr lang="en-US" dirty="0" smtClean="0"/>
              <a:t>Reducing Infant Mortality Rate. </a:t>
            </a:r>
            <a:endParaRPr lang="en-US" dirty="0"/>
          </a:p>
          <a:p>
            <a:pPr algn="just"/>
            <a:r>
              <a:rPr lang="en-US" dirty="0" smtClean="0"/>
              <a:t>Reducing Maternal Mortality Rate </a:t>
            </a:r>
          </a:p>
          <a:p>
            <a:pPr algn="just"/>
            <a:r>
              <a:rPr lang="en-US" dirty="0" smtClean="0"/>
              <a:t>Reducing Malnutrition among children </a:t>
            </a:r>
          </a:p>
          <a:p>
            <a:pPr algn="just"/>
            <a:r>
              <a:rPr lang="en-US" dirty="0" smtClean="0"/>
              <a:t>Achieving 100 percent civil registration of births </a:t>
            </a:r>
          </a:p>
          <a:p>
            <a:pPr algn="just"/>
            <a:r>
              <a:rPr lang="en-US" dirty="0" err="1" smtClean="0"/>
              <a:t>Universalisation</a:t>
            </a:r>
            <a:r>
              <a:rPr lang="en-US" dirty="0" smtClean="0"/>
              <a:t> of early childhood care and development and quality education for all children; </a:t>
            </a:r>
          </a:p>
          <a:p>
            <a:pPr algn="just"/>
            <a:r>
              <a:rPr lang="en-US" dirty="0" smtClean="0"/>
              <a:t>Achieving 100 percent access and retention in schools including pre-schools; </a:t>
            </a:r>
          </a:p>
          <a:p>
            <a:pPr algn="just"/>
            <a:r>
              <a:rPr lang="en-US" dirty="0" smtClean="0"/>
              <a:t>Complete abolition of female </a:t>
            </a:r>
            <a:r>
              <a:rPr lang="en-US" dirty="0" err="1" smtClean="0"/>
              <a:t>foeticide</a:t>
            </a:r>
            <a:r>
              <a:rPr lang="en-US" dirty="0" smtClean="0"/>
              <a:t>, </a:t>
            </a:r>
          </a:p>
          <a:p>
            <a:pPr algn="just"/>
            <a:r>
              <a:rPr lang="en-US" dirty="0"/>
              <a:t>F</a:t>
            </a:r>
            <a:r>
              <a:rPr lang="en-US" dirty="0" smtClean="0"/>
              <a:t>emale infanticide and child marriage and ensuring the survival, </a:t>
            </a:r>
          </a:p>
          <a:p>
            <a:pPr algn="just"/>
            <a:r>
              <a:rPr lang="en-US" dirty="0" smtClean="0"/>
              <a:t>Development and protection of the girl child;</a:t>
            </a:r>
            <a:endParaRPr lang="en-IN"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6</a:t>
            </a:fld>
            <a:endParaRPr lang="en-IN"/>
          </a:p>
        </p:txBody>
      </p:sp>
    </p:spTree>
    <p:extLst>
      <p:ext uri="{BB962C8B-B14F-4D97-AF65-F5344CB8AC3E}">
        <p14:creationId xmlns:p14="http://schemas.microsoft.com/office/powerpoint/2010/main" val="210119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8" y="1671247"/>
            <a:ext cx="11103591" cy="4351338"/>
          </a:xfrm>
        </p:spPr>
        <p:txBody>
          <a:bodyPr>
            <a:normAutofit/>
          </a:bodyPr>
          <a:lstStyle/>
          <a:p>
            <a:pPr algn="just"/>
            <a:r>
              <a:rPr lang="en-US" dirty="0" smtClean="0"/>
              <a:t>Improving water and sanitation coverage both in rural and urban areas.</a:t>
            </a:r>
          </a:p>
          <a:p>
            <a:pPr algn="just"/>
            <a:r>
              <a:rPr lang="en-US" dirty="0" smtClean="0"/>
              <a:t>Securing for children all legal and social protection from all kinds of abuse, exploitation and neglect. </a:t>
            </a:r>
            <a:endParaRPr lang="en-US" dirty="0"/>
          </a:p>
          <a:p>
            <a:pPr algn="just"/>
            <a:r>
              <a:rPr lang="en-US" dirty="0" smtClean="0"/>
              <a:t>Complete abolition of child </a:t>
            </a:r>
            <a:r>
              <a:rPr lang="en-US" dirty="0" err="1" smtClean="0"/>
              <a:t>labour</a:t>
            </a:r>
            <a:r>
              <a:rPr lang="en-US" dirty="0" smtClean="0"/>
              <a:t> with the aim of progressively eliminating all forms of economic exploitation of children. </a:t>
            </a:r>
            <a:endParaRPr lang="en-US" dirty="0"/>
          </a:p>
          <a:p>
            <a:pPr algn="just"/>
            <a:r>
              <a:rPr lang="en-US" dirty="0" smtClean="0"/>
              <a:t>Monitoring, review and Reform of policies, </a:t>
            </a:r>
            <a:r>
              <a:rPr lang="en-US" dirty="0" err="1" smtClean="0"/>
              <a:t>programmes</a:t>
            </a:r>
            <a:r>
              <a:rPr lang="en-US" dirty="0" smtClean="0"/>
              <a:t> and laws to ensure protection of children’s interest and rights. </a:t>
            </a:r>
            <a:endParaRPr lang="en-US" dirty="0"/>
          </a:p>
          <a:p>
            <a:pPr algn="just"/>
            <a:r>
              <a:rPr lang="en-US" dirty="0" smtClean="0"/>
              <a:t>Ensuring child participation and choice in matters and decision affecting their lives.</a:t>
            </a:r>
            <a:endParaRPr lang="en-IN"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7</a:t>
            </a:fld>
            <a:endParaRPr lang="en-IN"/>
          </a:p>
        </p:txBody>
      </p:sp>
      <p:sp>
        <p:nvSpPr>
          <p:cNvPr id="7" name="Title 1"/>
          <p:cNvSpPr txBox="1">
            <a:spLocks/>
          </p:cNvSpPr>
          <p:nvPr/>
        </p:nvSpPr>
        <p:spPr>
          <a:xfrm>
            <a:off x="838200" y="365126"/>
            <a:ext cx="10515600" cy="97235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mtClean="0"/>
              <a:t>Thrust Areas of the Policy</a:t>
            </a:r>
            <a:endParaRPr lang="en-IN" dirty="0"/>
          </a:p>
        </p:txBody>
      </p:sp>
    </p:spTree>
    <p:extLst>
      <p:ext uri="{BB962C8B-B14F-4D97-AF65-F5344CB8AC3E}">
        <p14:creationId xmlns:p14="http://schemas.microsoft.com/office/powerpoint/2010/main" val="282824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style>
          <a:lnRef idx="2">
            <a:schemeClr val="accent2"/>
          </a:lnRef>
          <a:fillRef idx="1">
            <a:schemeClr val="lt1"/>
          </a:fillRef>
          <a:effectRef idx="0">
            <a:schemeClr val="accent2"/>
          </a:effectRef>
          <a:fontRef idx="minor">
            <a:schemeClr val="dk1"/>
          </a:fontRef>
        </p:style>
        <p:txBody>
          <a:bodyPr/>
          <a:lstStyle/>
          <a:p>
            <a:r>
              <a:rPr lang="en-US" dirty="0" smtClean="0"/>
              <a:t>Constitutional Safeguards for Indian Children</a:t>
            </a:r>
            <a:endParaRPr lang="en-IN" dirty="0"/>
          </a:p>
        </p:txBody>
      </p:sp>
      <p:sp>
        <p:nvSpPr>
          <p:cNvPr id="3" name="Content Placeholder 2"/>
          <p:cNvSpPr>
            <a:spLocks noGrp="1"/>
          </p:cNvSpPr>
          <p:nvPr>
            <p:ph idx="1"/>
          </p:nvPr>
        </p:nvSpPr>
        <p:spPr>
          <a:xfrm>
            <a:off x="585148" y="1712190"/>
            <a:ext cx="11021704" cy="4351338"/>
          </a:xfrm>
        </p:spPr>
        <p:txBody>
          <a:bodyPr>
            <a:normAutofit/>
          </a:bodyPr>
          <a:lstStyle/>
          <a:p>
            <a:pPr>
              <a:lnSpc>
                <a:spcPct val="150000"/>
              </a:lnSpc>
            </a:pPr>
            <a:r>
              <a:rPr lang="en-US" sz="2400" b="1" dirty="0" smtClean="0"/>
              <a:t>Article-15 &amp; 15(1) </a:t>
            </a:r>
            <a:r>
              <a:rPr lang="en-US" sz="2400" dirty="0" smtClean="0"/>
              <a:t>The State shall prohibit discrimination against any citizen on the grounds of religion, race, caste, sex. Nothing in this article prevents the State from making any special provision for women and children. </a:t>
            </a:r>
          </a:p>
          <a:p>
            <a:pPr>
              <a:lnSpc>
                <a:spcPct val="150000"/>
              </a:lnSpc>
            </a:pPr>
            <a:r>
              <a:rPr lang="en-US" sz="2400" b="1" dirty="0" smtClean="0"/>
              <a:t>Article -21 A </a:t>
            </a:r>
            <a:r>
              <a:rPr lang="en-US" sz="2400" dirty="0" smtClean="0"/>
              <a:t>: The State shall provide free and compulsory education to all children of the age 6- 14years in such manner as the State may, by law determine.</a:t>
            </a:r>
          </a:p>
          <a:p>
            <a:pPr>
              <a:lnSpc>
                <a:spcPct val="150000"/>
              </a:lnSpc>
            </a:pPr>
            <a:r>
              <a:rPr lang="en-US" sz="2400" b="1" dirty="0" smtClean="0"/>
              <a:t>Article-24: </a:t>
            </a:r>
            <a:r>
              <a:rPr lang="en-US" sz="2400" dirty="0" smtClean="0"/>
              <a:t>No child below the age of 14years shall be employed to work in any factory or mine or engaged in any other hazardous employment.</a:t>
            </a:r>
            <a:endParaRPr lang="en-IN" sz="2400"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8</a:t>
            </a:fld>
            <a:endParaRPr lang="en-IN"/>
          </a:p>
        </p:txBody>
      </p:sp>
    </p:spTree>
    <p:extLst>
      <p:ext uri="{BB962C8B-B14F-4D97-AF65-F5344CB8AC3E}">
        <p14:creationId xmlns:p14="http://schemas.microsoft.com/office/powerpoint/2010/main" val="10865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733805"/>
            <a:ext cx="11076296" cy="5271210"/>
          </a:xfrm>
        </p:spPr>
        <p:txBody>
          <a:bodyPr>
            <a:normAutofit/>
          </a:bodyPr>
          <a:lstStyle/>
          <a:p>
            <a:pPr algn="just">
              <a:lnSpc>
                <a:spcPct val="150000"/>
              </a:lnSpc>
            </a:pPr>
            <a:r>
              <a:rPr lang="en-US" sz="2400" b="1" dirty="0" smtClean="0"/>
              <a:t>Article-39(f): </a:t>
            </a:r>
            <a:r>
              <a:rPr lang="en-US" sz="2400" dirty="0" smtClean="0"/>
              <a:t>enjoins the State to ensure that children are given opportunities and facilities to develop in a healthy manner and in conditions of freedom and dignity and that the childhood and youth are protected against exploitation and against moral and material abandonment. </a:t>
            </a:r>
          </a:p>
          <a:p>
            <a:pPr algn="just">
              <a:lnSpc>
                <a:spcPct val="150000"/>
              </a:lnSpc>
            </a:pPr>
            <a:r>
              <a:rPr lang="en-US" sz="2400" b="1" dirty="0" smtClean="0"/>
              <a:t>Article-45:</a:t>
            </a:r>
            <a:r>
              <a:rPr lang="en-US" sz="2400" dirty="0" smtClean="0"/>
              <a:t> The State shall </a:t>
            </a:r>
            <a:r>
              <a:rPr lang="en-US" sz="2400" dirty="0" err="1" smtClean="0"/>
              <a:t>endeavour</a:t>
            </a:r>
            <a:r>
              <a:rPr lang="en-US" sz="2400" dirty="0" smtClean="0"/>
              <a:t> to provide early childhood care and education for all children until they complete the age of six years. </a:t>
            </a:r>
          </a:p>
          <a:p>
            <a:pPr algn="just">
              <a:lnSpc>
                <a:spcPct val="150000"/>
              </a:lnSpc>
            </a:pPr>
            <a:r>
              <a:rPr lang="en-US" sz="2400" b="1" dirty="0" smtClean="0"/>
              <a:t>Article-243 G: </a:t>
            </a:r>
            <a:r>
              <a:rPr lang="en-US" sz="2400" dirty="0" smtClean="0"/>
              <a:t>Provides for </a:t>
            </a:r>
            <a:r>
              <a:rPr lang="en-US" sz="2400" dirty="0" err="1" smtClean="0"/>
              <a:t>institutionalisation</a:t>
            </a:r>
            <a:r>
              <a:rPr lang="en-US" sz="2400" dirty="0" smtClean="0"/>
              <a:t> of child care by seeking to entrust </a:t>
            </a:r>
            <a:r>
              <a:rPr lang="en-US" sz="2400" dirty="0" err="1" smtClean="0"/>
              <a:t>programmes</a:t>
            </a:r>
            <a:r>
              <a:rPr lang="en-US" sz="2400" dirty="0" smtClean="0"/>
              <a:t> of women and child development to Panchayat (item 25 of Schedule 11) </a:t>
            </a:r>
            <a:endParaRPr lang="en-IN" sz="2400" dirty="0"/>
          </a:p>
        </p:txBody>
      </p:sp>
      <p:sp>
        <p:nvSpPr>
          <p:cNvPr id="5" name="Footer Placeholder 4"/>
          <p:cNvSpPr>
            <a:spLocks noGrp="1"/>
          </p:cNvSpPr>
          <p:nvPr>
            <p:ph type="ftr" sz="quarter" idx="11"/>
          </p:nvPr>
        </p:nvSpPr>
        <p:spPr/>
        <p:txBody>
          <a:bodyPr/>
          <a:lstStyle/>
          <a:p>
            <a:r>
              <a:rPr lang="fr-FR" smtClean="0"/>
              <a:t>Environmental Sciences_Module_6_Dr. V. Sai Saraswathi</a:t>
            </a:r>
            <a:endParaRPr lang="en-IN"/>
          </a:p>
        </p:txBody>
      </p:sp>
      <p:sp>
        <p:nvSpPr>
          <p:cNvPr id="6" name="Slide Number Placeholder 5"/>
          <p:cNvSpPr>
            <a:spLocks noGrp="1"/>
          </p:cNvSpPr>
          <p:nvPr>
            <p:ph type="sldNum" sz="quarter" idx="12"/>
          </p:nvPr>
        </p:nvSpPr>
        <p:spPr/>
        <p:txBody>
          <a:bodyPr/>
          <a:lstStyle/>
          <a:p>
            <a:fld id="{8479E280-706C-4871-AC85-AA60D068AC6B}" type="slidenum">
              <a:rPr lang="en-IN" smtClean="0"/>
              <a:t>9</a:t>
            </a:fld>
            <a:endParaRPr lang="en-IN"/>
          </a:p>
        </p:txBody>
      </p:sp>
    </p:spTree>
    <p:extLst>
      <p:ext uri="{BB962C8B-B14F-4D97-AF65-F5344CB8AC3E}">
        <p14:creationId xmlns:p14="http://schemas.microsoft.com/office/powerpoint/2010/main" val="263008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1003</Words>
  <Application>Microsoft Office PowerPoint</Application>
  <PresentationFormat>Widescreen</PresentationFormat>
  <Paragraphs>97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Module 6 Human Population Change &amp; Environment </vt:lpstr>
      <vt:lpstr>Contents</vt:lpstr>
      <vt:lpstr>Indian- Child Welfare</vt:lpstr>
      <vt:lpstr> Child Welfare</vt:lpstr>
      <vt:lpstr>National Policy for Children- 1974</vt:lpstr>
      <vt:lpstr>Thrust Areas of the Policy</vt:lpstr>
      <vt:lpstr>PowerPoint Presentation</vt:lpstr>
      <vt:lpstr>Constitutional Safeguards for Indian Children</vt:lpstr>
      <vt:lpstr>PowerPoint Presentation</vt:lpstr>
      <vt:lpstr>Welfare Scheme </vt:lpstr>
      <vt:lpstr>Child Welfare National &amp; International</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Human Population Change &amp; Environment </dc:title>
  <dc:creator>Admin</dc:creator>
  <cp:lastModifiedBy>Admin</cp:lastModifiedBy>
  <cp:revision>24</cp:revision>
  <dcterms:created xsi:type="dcterms:W3CDTF">2020-06-05T05:26:22Z</dcterms:created>
  <dcterms:modified xsi:type="dcterms:W3CDTF">2021-04-19T03:31:36Z</dcterms:modified>
</cp:coreProperties>
</file>