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9"/>
  </p:notesMasterIdLst>
  <p:sldIdLst>
    <p:sldId id="256" r:id="rId2"/>
    <p:sldId id="258" r:id="rId3"/>
    <p:sldId id="280" r:id="rId4"/>
    <p:sldId id="260" r:id="rId5"/>
    <p:sldId id="261" r:id="rId6"/>
    <p:sldId id="262" r:id="rId7"/>
    <p:sldId id="263" r:id="rId8"/>
    <p:sldId id="277" r:id="rId9"/>
    <p:sldId id="264" r:id="rId10"/>
    <p:sldId id="282" r:id="rId11"/>
    <p:sldId id="285" r:id="rId12"/>
    <p:sldId id="278" r:id="rId13"/>
    <p:sldId id="286" r:id="rId14"/>
    <p:sldId id="287" r:id="rId15"/>
    <p:sldId id="289" r:id="rId16"/>
    <p:sldId id="29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3" autoAdjust="0"/>
    <p:restoredTop sz="94660"/>
  </p:normalViewPr>
  <p:slideViewPr>
    <p:cSldViewPr snapToGrid="0">
      <p:cViewPr>
        <p:scale>
          <a:sx n="69" d="100"/>
          <a:sy n="69" d="100"/>
        </p:scale>
        <p:origin x="-84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42C5A-357E-49BD-B371-0C787F5F83C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F955D-3767-47C8-A4E1-FB8E43A53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5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9077" y="3134279"/>
            <a:ext cx="1693845" cy="172912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4716" y="6459785"/>
            <a:ext cx="6054153" cy="365125"/>
          </a:xfrm>
        </p:spPr>
        <p:txBody>
          <a:bodyPr/>
          <a:lstStyle>
            <a:lvl1pPr>
              <a:defRPr sz="1600" cap="none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mbria" panose="02040503050406030204" pitchFamily="18" charset="0"/>
              </a:defRPr>
            </a:lvl1pPr>
          </a:lstStyle>
          <a:p>
            <a:fld id="{DAAC32C0-F8A8-48E9-92BA-867094258A9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505901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5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7449-8E0E-4D9B-8720-C0BA01F5A4B2}" type="datetime1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8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09AA-CD31-474B-B22A-44148F4DF35F}" type="datetime1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5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36323-C665-4600-BE13-5C6468FFA0C8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839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2967" y="6426675"/>
            <a:ext cx="6847203" cy="365125"/>
          </a:xfrm>
        </p:spPr>
        <p:txBody>
          <a:bodyPr/>
          <a:lstStyle>
            <a:lvl1pPr>
              <a:defRPr sz="1600" cap="none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832" y="6426675"/>
            <a:ext cx="1443403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fld id="{DAAC32C0-F8A8-48E9-92BA-867094258A9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34316"/>
            <a:ext cx="2294715" cy="54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5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D4E2-DB64-4EF2-9846-9AE726881FEC}" type="datetime1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4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F994-1817-42C8-8807-4006A49D96AC}" type="datetime1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4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F94-5B8B-435E-8A5B-D693670FF0CA}" type="datetime1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1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EC83-E48E-4B20-9DD0-9C59E156C61C}" type="datetime1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70F-9424-454D-AFA0-E752160AE1E4}" type="datetime1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6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3AA006-71DF-4E9E-BFD1-A8994BB10A42}" type="datetime1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9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B526-40AD-4F07-9C72-E1269DA41EC2}" type="datetime1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6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D10B9F-E4F6-4D83-B5DF-96E164172A41}" type="datetime1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Department of Mathematics, Vellore Institute of Technology, Vellore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AC32C0-F8A8-48E9-92BA-867094258A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03926" y="309282"/>
            <a:ext cx="7700682" cy="1976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>Introduction </a:t>
            </a:r>
            <a:b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>to </a:t>
            </a:r>
            <a:b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</a:rPr>
              <a:t>MATLAB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1907522" y="5257796"/>
            <a:ext cx="8991600" cy="119007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Department of Mathematics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School of Advanced Sciences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Vellore Institute of Technology, Vellore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07522" y="2366028"/>
            <a:ext cx="9144000" cy="78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solidFill>
                  <a:srgbClr val="7030A0"/>
                </a:solidFill>
              </a:rPr>
              <a:t>MAT 1011 – Calculus for Engineers</a:t>
            </a:r>
            <a:endParaRPr lang="en-IN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1409" y="954741"/>
            <a:ext cx="7065085" cy="709930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Cambria" panose="02040503050406030204" pitchFamily="18" charset="0"/>
              </a:rPr>
              <a:t>Symbolic math computations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10</a:t>
            </a:fld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39360"/>
              </p:ext>
            </p:extLst>
          </p:nvPr>
        </p:nvGraphicFramePr>
        <p:xfrm>
          <a:off x="1371600" y="1901825"/>
          <a:ext cx="9718675" cy="431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4" imgW="6121594" imgH="3937668" progId="Word.Document.12">
                  <p:embed/>
                </p:oleObj>
              </mc:Choice>
              <mc:Fallback>
                <p:oleObj name="Document" r:id="rId4" imgW="6121594" imgH="3937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1901825"/>
                        <a:ext cx="9718675" cy="4310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2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1410" y="968188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mbria" panose="02040503050406030204" pitchFamily="18" charset="0"/>
              </a:rPr>
              <a:t>Creating Symbolic Variables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11</a:t>
            </a:fld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9911" y="1817323"/>
            <a:ext cx="10914184" cy="47919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latin typeface="Cambria" panose="02040503050406030204" pitchFamily="18" charset="0"/>
              </a:rPr>
              <a:t>There </a:t>
            </a:r>
            <a:r>
              <a:rPr lang="en-IN" dirty="0">
                <a:latin typeface="Cambria" panose="02040503050406030204" pitchFamily="18" charset="0"/>
              </a:rPr>
              <a:t>are two ways to create symbolic variables,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IN" dirty="0">
                <a:latin typeface="Cambria" panose="02040503050406030204" pitchFamily="18" charset="0"/>
              </a:rPr>
              <a:t> and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IN" dirty="0">
                <a:latin typeface="Cambria" panose="02040503050406030204" pitchFamily="18" charset="0"/>
              </a:rPr>
              <a:t>. </a:t>
            </a:r>
            <a:r>
              <a:rPr lang="en-IN" dirty="0" smtClean="0">
                <a:latin typeface="Cambria" panose="02040503050406030204" pitchFamily="18" charset="0"/>
              </a:rPr>
              <a:t> 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     To </a:t>
            </a:r>
            <a:r>
              <a:rPr lang="en-IN" dirty="0">
                <a:latin typeface="Cambria" panose="02040503050406030204" pitchFamily="18" charset="0"/>
              </a:rPr>
              <a:t>create symbolic variables x and y using </a:t>
            </a:r>
            <a:r>
              <a:rPr lang="en-IN" dirty="0" err="1">
                <a:latin typeface="Cambria" panose="02040503050406030204" pitchFamily="18" charset="0"/>
              </a:rPr>
              <a:t>syms</a:t>
            </a:r>
            <a:r>
              <a:rPr lang="en-IN" dirty="0">
                <a:latin typeface="Cambria" panose="02040503050406030204" pitchFamily="18" charset="0"/>
              </a:rPr>
              <a:t> and </a:t>
            </a:r>
            <a:r>
              <a:rPr lang="en-IN" dirty="0" err="1">
                <a:latin typeface="Cambria" panose="02040503050406030204" pitchFamily="18" charset="0"/>
              </a:rPr>
              <a:t>sym</a:t>
            </a:r>
            <a:r>
              <a:rPr lang="en-IN" dirty="0">
                <a:latin typeface="Cambria" panose="02040503050406030204" pitchFamily="18" charset="0"/>
              </a:rPr>
              <a:t> respectively.</a:t>
            </a:r>
          </a:p>
          <a:p>
            <a:pPr marL="0" indent="0">
              <a:buNone/>
            </a:pPr>
            <a:r>
              <a:rPr lang="en-IN" dirty="0" smtClean="0">
                <a:latin typeface="Cambria" panose="02040503050406030204" pitchFamily="18" charset="0"/>
              </a:rPr>
              <a:t>       	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&gt;&gt;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('y')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   With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IN" dirty="0">
                <a:latin typeface="Cambria" panose="02040503050406030204" pitchFamily="18" charset="0"/>
              </a:rPr>
              <a:t>, you can create multiple variables in one command. Create the variables a, </a:t>
            </a:r>
            <a:r>
              <a:rPr lang="en-IN" dirty="0" err="1">
                <a:latin typeface="Cambria" panose="02040503050406030204" pitchFamily="18" charset="0"/>
              </a:rPr>
              <a:t>b,and</a:t>
            </a:r>
            <a:r>
              <a:rPr lang="en-IN" dirty="0">
                <a:latin typeface="Cambria" panose="02040503050406030204" pitchFamily="18" charset="0"/>
              </a:rPr>
              <a:t> c.</a:t>
            </a:r>
          </a:p>
          <a:p>
            <a:pPr marL="0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&gt;&gt;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 b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   To </a:t>
            </a:r>
            <a:r>
              <a:rPr lang="en-IN" dirty="0">
                <a:latin typeface="Cambria" panose="02040503050406030204" pitchFamily="18" charset="0"/>
              </a:rPr>
              <a:t>create many numbered variables, namely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a1, ..., a10 </a:t>
            </a:r>
            <a:r>
              <a:rPr lang="en-IN" dirty="0">
                <a:latin typeface="Cambria" panose="02040503050406030204" pitchFamily="18" charset="0"/>
              </a:rPr>
              <a:t>try as below:</a:t>
            </a:r>
          </a:p>
          <a:p>
            <a:pPr marL="0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&gt;&gt;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('a', [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1,10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a1, a2, a3, a4, a5, a6, a7, a8, a9, a10]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18673" y="863068"/>
            <a:ext cx="8928984" cy="69648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mbria" panose="02040503050406030204" pitchFamily="18" charset="0"/>
              </a:rPr>
              <a:t>Transcendental functions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387998"/>
                  </p:ext>
                </p:extLst>
              </p:nvPr>
            </p:nvGraphicFramePr>
            <p:xfrm>
              <a:off x="1243832" y="1957577"/>
              <a:ext cx="9612855" cy="42068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8400"/>
                    <a:gridCol w="3305998"/>
                    <a:gridCol w="3708457"/>
                  </a:tblGrid>
                  <a:tr h="366058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ambria" panose="02040503050406030204" pitchFamily="18" charset="0"/>
                            </a:rPr>
                            <a:t>Operation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ambria" panose="02040503050406030204" pitchFamily="18" charset="0"/>
                            </a:rPr>
                            <a:t>Syntax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ambria" panose="02040503050406030204" pitchFamily="18" charset="0"/>
                            </a:rPr>
                            <a:t>Remarks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610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</a:t>
                          </a:r>
                          <a:r>
                            <a:rPr lang="en-IN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exp</a:t>
                          </a:r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endParaRPr lang="en-IN" i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10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I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log(x)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i="0" kern="120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Base e</a:t>
                          </a:r>
                          <a:endParaRPr lang="en-IN" sz="1800" i="1" kern="1200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610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I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log10(x)</a:t>
                          </a:r>
                          <a:endParaRPr lang="en-IN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Base 10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1044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sin </a:t>
                          </a:r>
                          <a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sin(x)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IN" baseline="0" dirty="0" smtClean="0">
                              <a:latin typeface="Cambria" panose="02040503050406030204" pitchFamily="18" charset="0"/>
                            </a:rPr>
                            <a:t>Here </a:t>
                          </a:r>
                          <a:r>
                            <a:rPr lang="en-IN" i="1" baseline="0" dirty="0" smtClean="0">
                              <a:latin typeface="Cambria" panose="02040503050406030204" pitchFamily="18" charset="0"/>
                            </a:rPr>
                            <a:t>x</a:t>
                          </a:r>
                          <a:r>
                            <a:rPr lang="en-IN" baseline="0" dirty="0" smtClean="0">
                              <a:latin typeface="Cambria" panose="02040503050406030204" pitchFamily="18" charset="0"/>
                            </a:rPr>
                            <a:t> is in radians.</a:t>
                          </a:r>
                        </a:p>
                        <a:p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When </a:t>
                          </a:r>
                          <a:r>
                            <a:rPr lang="en-IN" i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is in degrees, we can use </a:t>
                          </a:r>
                        </a:p>
                        <a:p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sind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(x), </a:t>
                          </a:r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cosd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(x), </a:t>
                          </a:r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tand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(x), </a:t>
                          </a:r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secd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(x), </a:t>
                          </a:r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cscd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(x).</a:t>
                          </a:r>
                          <a:endParaRPr lang="en-IN" i="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366058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cos </a:t>
                          </a:r>
                          <a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endParaRPr lang="en-IN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cos(x)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1044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tan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IN" i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endParaRPr lang="en-IN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tan(x)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1044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sec </a:t>
                          </a:r>
                          <a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endParaRPr lang="en-IN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sec(x)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1044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cosec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IN" i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endParaRPr lang="en-IN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</a:t>
                          </a:r>
                          <a:r>
                            <a:rPr lang="en-IN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csc</a:t>
                          </a:r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1044">
                    <a:tc>
                      <a:txBody>
                        <a:bodyPr/>
                        <a:lstStyle/>
                        <a:p>
                          <a:r>
                            <a:rPr lang="en-IN" i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Inverse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trigonometric functions</a:t>
                          </a:r>
                          <a:endParaRPr lang="en-IN" i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IN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asin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  <a:p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</a:t>
                          </a:r>
                          <a:r>
                            <a:rPr lang="en-IN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acos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  <a:p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</a:t>
                          </a:r>
                          <a:r>
                            <a:rPr lang="en-IN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atan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i="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387998"/>
                  </p:ext>
                </p:extLst>
              </p:nvPr>
            </p:nvGraphicFramePr>
            <p:xfrm>
              <a:off x="1243832" y="1957577"/>
              <a:ext cx="9612855" cy="42068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8400"/>
                    <a:gridCol w="3305998"/>
                    <a:gridCol w="3708457"/>
                  </a:tblGrid>
                  <a:tr h="366058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ambria" panose="02040503050406030204" pitchFamily="18" charset="0"/>
                            </a:rPr>
                            <a:t>Operation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ambria" panose="02040503050406030204" pitchFamily="18" charset="0"/>
                            </a:rPr>
                            <a:t>Syntax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ambria" panose="02040503050406030204" pitchFamily="18" charset="0"/>
                            </a:rPr>
                            <a:t>Remarks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9" t="-110000" r="-270892" b="-9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</a:t>
                          </a:r>
                          <a:r>
                            <a:rPr lang="en-IN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exp</a:t>
                          </a:r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aseline="0" dirty="0" smtClean="0">
                              <a:latin typeface="Cambria" panose="02040503050406030204" pitchFamily="18" charset="0"/>
                            </a:rPr>
                            <a:t> </a:t>
                          </a:r>
                          <a:endParaRPr lang="en-IN" i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9" t="-210000" r="-270892" b="-8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log(x)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i="0" kern="120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+mn-ea"/>
                              <a:cs typeface="+mn-cs"/>
                            </a:rPr>
                            <a:t>Base e</a:t>
                          </a:r>
                          <a:endParaRPr lang="en-IN" sz="1800" i="1" kern="1200" baseline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9" t="-310000" r="-270892" b="-7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log10(x)</a:t>
                          </a:r>
                          <a:endParaRPr lang="en-IN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Base 10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sin </a:t>
                          </a:r>
                          <a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sin(x)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IN" baseline="0" dirty="0" smtClean="0">
                              <a:latin typeface="Cambria" panose="02040503050406030204" pitchFamily="18" charset="0"/>
                            </a:rPr>
                            <a:t>Here </a:t>
                          </a:r>
                          <a:r>
                            <a:rPr lang="en-IN" i="1" baseline="0" dirty="0" smtClean="0">
                              <a:latin typeface="Cambria" panose="02040503050406030204" pitchFamily="18" charset="0"/>
                            </a:rPr>
                            <a:t>x</a:t>
                          </a:r>
                          <a:r>
                            <a:rPr lang="en-IN" baseline="0" dirty="0" smtClean="0">
                              <a:latin typeface="Cambria" panose="02040503050406030204" pitchFamily="18" charset="0"/>
                            </a:rPr>
                            <a:t> is in radians.</a:t>
                          </a:r>
                        </a:p>
                        <a:p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When </a:t>
                          </a:r>
                          <a:r>
                            <a:rPr lang="en-IN" i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is in degrees, we can use </a:t>
                          </a:r>
                        </a:p>
                        <a:p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sind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(x), </a:t>
                          </a:r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cosd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(x), </a:t>
                          </a:r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tand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(x), </a:t>
                          </a:r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secd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(x), </a:t>
                          </a:r>
                          <a:r>
                            <a:rPr lang="en-IN" i="0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cscd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(x).</a:t>
                          </a:r>
                          <a:endParaRPr lang="en-IN" i="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366058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cos </a:t>
                          </a:r>
                          <a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endParaRPr lang="en-IN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cos(x)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tan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IN" i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endParaRPr lang="en-IN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tan(x)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sec </a:t>
                          </a:r>
                          <a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endParaRPr lang="en-IN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sec(x)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cosec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IN" i="1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x</a:t>
                          </a:r>
                          <a:endParaRPr lang="en-IN" i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</a:t>
                          </a:r>
                          <a:r>
                            <a:rPr lang="en-IN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csc</a:t>
                          </a:r>
                          <a:r>
                            <a:rPr lang="en-IN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 dirty="0" smtClean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IN" i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Inverse</a:t>
                          </a:r>
                          <a:r>
                            <a:rPr lang="en-IN" i="0" baseline="0" dirty="0" smtClean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a:t> trigonometric functions</a:t>
                          </a:r>
                          <a:endParaRPr lang="en-IN" i="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IN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asin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  <a:p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</a:t>
                          </a:r>
                          <a:r>
                            <a:rPr lang="en-IN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acos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  <a:p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&gt;&gt; </a:t>
                          </a:r>
                          <a:r>
                            <a:rPr lang="en-IN" baseline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atan</a:t>
                          </a:r>
                          <a:r>
                            <a:rPr lang="en-IN" baseline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(x)</a:t>
                          </a:r>
                          <a:endParaRPr lang="en-IN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i="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1410" y="968188"/>
            <a:ext cx="6110344" cy="696483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Cambria" panose="02040503050406030204" pitchFamily="18" charset="0"/>
              </a:rPr>
              <a:t>Creating Symbolic Expressions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13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5816" y="1771909"/>
                <a:ext cx="10914184" cy="47919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 smtClean="0">
                    <a:latin typeface="Cambria" panose="02040503050406030204" pitchFamily="18" charset="0"/>
                  </a:rPr>
                  <a:t>Suppose we want to study the quadratic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IN" dirty="0" smtClean="0">
                    <a:latin typeface="Cambria" panose="02040503050406030204" pitchFamily="18" charset="0"/>
                  </a:rPr>
                  <a:t>we first create the symbolic variables a, b, c and x.  </a:t>
                </a:r>
                <a:endParaRPr lang="en-I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I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 </a:t>
                </a:r>
                <a:r>
                  <a:rPr lang="en-I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syms</a:t>
                </a:r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 c x</a:t>
                </a:r>
              </a:p>
              <a:p>
                <a:r>
                  <a:rPr lang="en-IN" dirty="0">
                    <a:latin typeface="Cambria" panose="02040503050406030204" pitchFamily="18" charset="0"/>
                  </a:rPr>
                  <a:t>Then, assign the expression to f:</a:t>
                </a:r>
              </a:p>
              <a:p>
                <a:r>
                  <a:rPr lang="en-I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 f = a*x^2 + b*x + </a:t>
                </a:r>
                <a:r>
                  <a:rPr lang="en-I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solve an equation symbolically using the symbolic solver</a:t>
                </a:r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altLang="en-US" dirty="0">
                    <a:solidFill>
                      <a:schemeClr val="tx1"/>
                    </a:solidFill>
                    <a:latin typeface="Arial Unicode MS" panose="020B0604020202020204" pitchFamily="34" charset="-128"/>
                    <a:ea typeface="Calibri" panose="020F0502020204030204" pitchFamily="34" charset="0"/>
                    <a:cs typeface="Courier New" panose="02070309020205020404" pitchFamily="49" charset="0"/>
                  </a:rPr>
                  <a:t>solve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	&gt;&gt;</a:t>
                </a:r>
                <a:r>
                  <a:rPr lang="en-US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syms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a b c x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	&gt;&gt;</a:t>
                </a:r>
                <a:r>
                  <a:rPr lang="en-US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eqn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= a*x^2 + b*x + c == 0;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	&gt;&gt;</a:t>
                </a:r>
                <a:r>
                  <a:rPr lang="en-US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solx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= solve(</a:t>
                </a:r>
                <a:r>
                  <a:rPr lang="en-US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eqn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, x)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These results </a:t>
                </a:r>
                <a:r>
                  <a:rPr lang="en-US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are</a:t>
                </a: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	</a:t>
                </a:r>
                <a:r>
                  <a:rPr lang="en-US" altLang="en-US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solx</a:t>
                </a: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=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	-(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b + (b^2 - 4*a*c)^(1/2))/(2*a)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	-(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b - (b^2 - 4*a*c)^(1/2))/(2*a)</a:t>
                </a:r>
                <a:endParaRPr lang="en-US" altLang="en-US" sz="32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6" y="1771909"/>
                <a:ext cx="10914184" cy="4791914"/>
              </a:xfrm>
              <a:prstGeom prst="rect">
                <a:avLst/>
              </a:prstGeom>
              <a:blipFill rotWithShape="0">
                <a:blip r:embed="rId2"/>
                <a:stretch>
                  <a:fillRect l="-615" t="-1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8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1410" y="968188"/>
            <a:ext cx="6110344" cy="69648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 Math" panose="02040503050406030204" pitchFamily="18" charset="0"/>
              </a:rPr>
              <a:t>Calculus with Symbolic Math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14</a:t>
            </a:fld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10" y="1788459"/>
            <a:ext cx="8745966" cy="45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15</a:t>
            </a:fld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988919" y="433107"/>
            <a:ext cx="11017374" cy="4873269"/>
            <a:chOff x="988919" y="433107"/>
            <a:chExt cx="11017374" cy="48732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919" y="433107"/>
              <a:ext cx="10199034" cy="17341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9167" y="2064574"/>
              <a:ext cx="8181691" cy="324180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0858" y="2866185"/>
              <a:ext cx="2275053" cy="16385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1106" y="4504765"/>
              <a:ext cx="2055187" cy="718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1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16</a:t>
            </a:fld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5300" y="330573"/>
            <a:ext cx="10880912" cy="5209615"/>
            <a:chOff x="495300" y="330573"/>
            <a:chExt cx="10880912" cy="52096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330573"/>
              <a:ext cx="10880912" cy="294187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621" y="3386418"/>
              <a:ext cx="10043123" cy="2153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2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1410" y="968188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mbria" panose="02040503050406030204" pitchFamily="18" charset="0"/>
              </a:rPr>
              <a:t>Exercise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17</a:t>
            </a:fld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051280" y="1892393"/>
            <a:ext cx="9847799" cy="4313263"/>
            <a:chOff x="1051280" y="1892393"/>
            <a:chExt cx="9847799" cy="43132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1410" y="1892393"/>
              <a:ext cx="9707669" cy="23837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280" y="4175872"/>
              <a:ext cx="9847799" cy="2029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08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1410" y="968188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Desktop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2</a:t>
            </a:fld>
            <a:endParaRPr lang="en-IN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4746" y="1845459"/>
            <a:ext cx="12050376" cy="4396341"/>
            <a:chOff x="154746" y="1845459"/>
            <a:chExt cx="12050376" cy="43963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3982" y="1845459"/>
              <a:ext cx="8271904" cy="4396341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54746" y="2096086"/>
              <a:ext cx="19976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Current Folder </a:t>
              </a:r>
            </a:p>
            <a:p>
              <a:r>
                <a:rPr lang="en-IN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(Access your files </a:t>
              </a:r>
            </a:p>
            <a:p>
              <a:r>
                <a:rPr lang="en-IN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from here)</a:t>
              </a:r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1000084" y="2974783"/>
              <a:ext cx="1448972" cy="769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4746" y="3946949"/>
              <a:ext cx="19976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Workspace</a:t>
              </a:r>
            </a:p>
            <a:p>
              <a:r>
                <a:rPr lang="en-IN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(Explore data that you create or import from files)</a:t>
              </a:r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387475" y="5147278"/>
              <a:ext cx="1061581" cy="4476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587512" y="4547113"/>
              <a:ext cx="2617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Command Window</a:t>
              </a:r>
            </a:p>
            <a:p>
              <a:r>
                <a:rPr lang="en-IN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(Enter commands here)</a:t>
              </a:r>
              <a:endPara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4389120" y="3502855"/>
              <a:ext cx="5735921" cy="10442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7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4882" y="1707778"/>
            <a:ext cx="106500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scalar is a 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sym typeface="Symbol"/>
              </a:rPr>
              <a:t>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1 matrix.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 row vector of length (say 5)  is a 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sym typeface="Symbol"/>
              </a:rPr>
              <a:t>5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matrix.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 column vector of length (say 5)  is a 5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sym typeface="Symbol"/>
              </a:rPr>
              <a:t>1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matrix.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MATLAB can work as a calculator.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The below table summarizes the arithmetic operators available in MATLAB.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3927" y="931439"/>
            <a:ext cx="708911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IN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Basic arithmetic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253150"/>
                  </p:ext>
                </p:extLst>
              </p:nvPr>
            </p:nvGraphicFramePr>
            <p:xfrm>
              <a:off x="1834774" y="4154370"/>
              <a:ext cx="7551274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9746"/>
                    <a:gridCol w="2345890"/>
                    <a:gridCol w="1193802"/>
                    <a:gridCol w="25818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Operation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Description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Operation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Description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+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Addition (</a:t>
                          </a:r>
                          <a:r>
                            <a:rPr lang="en-IN" dirty="0" err="1" smtClean="0"/>
                            <a:t>a+b</a:t>
                          </a:r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/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Right division (a/b)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-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Subtraction (a-b)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\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Left division (a\b)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Multiplication (a*b)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^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Exponentiation (</a:t>
                          </a:r>
                          <a:r>
                            <a:rPr lang="en-IN" dirty="0" err="1" smtClean="0"/>
                            <a:t>a^b</a:t>
                          </a:r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err="1" smtClean="0"/>
                            <a:t>sqrt</a:t>
                          </a:r>
                          <a:r>
                            <a:rPr lang="en-IN" dirty="0" smtClean="0"/>
                            <a:t>(x)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Square</a:t>
                          </a:r>
                          <a:r>
                            <a:rPr lang="en-IN" baseline="0" dirty="0" smtClean="0"/>
                            <a:t> root of 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b="0" i="1" baseline="0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IN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253150"/>
                  </p:ext>
                </p:extLst>
              </p:nvPr>
            </p:nvGraphicFramePr>
            <p:xfrm>
              <a:off x="1834774" y="4154370"/>
              <a:ext cx="7551274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9746"/>
                    <a:gridCol w="2345890"/>
                    <a:gridCol w="1193802"/>
                    <a:gridCol w="258183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Operation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Description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Operation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Description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+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Addition (</a:t>
                          </a:r>
                          <a:r>
                            <a:rPr lang="en-IN" dirty="0" err="1" smtClean="0"/>
                            <a:t>a+b</a:t>
                          </a:r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/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Right division (a/b)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-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Subtraction (a-b)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\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Left division (a\b)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*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Multiplication (a*b)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^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Exponentiation (</a:t>
                          </a:r>
                          <a:r>
                            <a:rPr lang="en-IN" dirty="0" err="1" smtClean="0"/>
                            <a:t>a^b</a:t>
                          </a:r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err="1" smtClean="0"/>
                            <a:t>sqrt</a:t>
                          </a:r>
                          <a:r>
                            <a:rPr lang="en-IN" dirty="0" smtClean="0"/>
                            <a:t>(x)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299" t="-408197" r="-16155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39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1410" y="968188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Basic MATLAB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344706" y="1734670"/>
            <a:ext cx="10385332" cy="469200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For assigning a variable to an expression, the syntax is </a:t>
            </a:r>
          </a:p>
          <a:p>
            <a:pPr marL="201168" lvl="1" indent="0">
              <a:buNone/>
            </a:pPr>
            <a:r>
              <a:rPr lang="en-IN" sz="2000" dirty="0" smtClean="0">
                <a:latin typeface="Cambria" panose="02040503050406030204" pitchFamily="18" charset="0"/>
                <a:cs typeface="Courier New" panose="02070309020205020404" pitchFamily="49" charset="0"/>
              </a:rPr>
              <a:t>     </a:t>
            </a:r>
            <a:r>
              <a:rPr lang="en-IN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IN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 value (or an expression)</a:t>
            </a:r>
          </a:p>
          <a:p>
            <a:pPr marL="201168" lvl="1" indent="0">
              <a:buNone/>
            </a:pP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2000" dirty="0" err="1">
                <a:latin typeface="Cambria" panose="02040503050406030204" pitchFamily="18" charset="0"/>
              </a:rPr>
              <a:t>Eg</a:t>
            </a:r>
            <a:r>
              <a:rPr lang="en-IN" sz="2000" dirty="0">
                <a:latin typeface="Cambria" panose="02040503050406030204" pitchFamily="18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x=5</a:t>
            </a:r>
            <a:r>
              <a:rPr lang="en-IN" sz="2000" dirty="0" smtClean="0">
                <a:latin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IN" sz="2000" dirty="0" smtClean="0">
                <a:latin typeface="Cambria" panose="02040503050406030204" pitchFamily="18" charset="0"/>
              </a:rPr>
              <a:t>(Assigns the number 5 to the variable x)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To overwrite on a variable which has been already created, </a:t>
            </a:r>
          </a:p>
          <a:p>
            <a:pPr marL="201168" lvl="1" indent="0">
              <a:buNone/>
            </a:pP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dirty="0" smtClean="0">
                <a:latin typeface="Cambria" panose="02040503050406030204" pitchFamily="18" charset="0"/>
              </a:rPr>
              <a:t>   </a:t>
            </a:r>
            <a:r>
              <a:rPr lang="en-IN" sz="2000" dirty="0" err="1" smtClean="0">
                <a:latin typeface="Cambria" panose="02040503050406030204" pitchFamily="18" charset="0"/>
              </a:rPr>
              <a:t>Eg</a:t>
            </a:r>
            <a:r>
              <a:rPr lang="en-IN" sz="2000" dirty="0" smtClean="0">
                <a:latin typeface="Cambria" panose="02040503050406030204" pitchFamily="18" charset="0"/>
              </a:rPr>
              <a:t>. &gt;&gt; </a:t>
            </a:r>
            <a:r>
              <a:rPr lang="en-IN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x=x+1 </a:t>
            </a:r>
            <a:r>
              <a:rPr lang="en-IN" sz="2000" dirty="0" smtClean="0">
                <a:latin typeface="Cambria" panose="02040503050406030204" pitchFamily="18" charset="0"/>
              </a:rPr>
              <a:t>(Rewrites x by incrementing by 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Semicolon (;) suppresses the output being displayed.     </a:t>
            </a:r>
            <a:r>
              <a:rPr lang="en-IN" sz="2000" dirty="0" err="1" smtClean="0">
                <a:latin typeface="Cambria" panose="02040503050406030204" pitchFamily="18" charset="0"/>
              </a:rPr>
              <a:t>Eg</a:t>
            </a:r>
            <a:r>
              <a:rPr lang="en-IN" sz="2000" dirty="0" smtClean="0">
                <a:latin typeface="Cambria" panose="02040503050406030204" pitchFamily="18" charset="0"/>
              </a:rPr>
              <a:t>. </a:t>
            </a: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dirty="0" smtClean="0">
                <a:latin typeface="Cambria" panose="02040503050406030204" pitchFamily="18" charset="0"/>
              </a:rPr>
              <a:t>&gt;&gt; </a:t>
            </a:r>
            <a:r>
              <a:rPr lang="en-IN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x=x+1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MATLAB does numerical calculations in double precision, which is 15 digits.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    To display in short we can use the command </a:t>
            </a:r>
          </a:p>
          <a:p>
            <a:pPr marL="201168" lvl="1" indent="0">
              <a:buNone/>
            </a:pP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dirty="0" smtClean="0">
                <a:latin typeface="Cambria" panose="02040503050406030204" pitchFamily="18" charset="0"/>
              </a:rPr>
              <a:t>             </a:t>
            </a:r>
            <a:r>
              <a:rPr lang="en-IN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short </a:t>
            </a: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&gt;&gt; 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x=-163.6667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To see all the 15 digits use the command format long </a:t>
            </a: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&gt;&gt; 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long</a:t>
            </a: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&gt;&gt; 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 -1.636666666666667e+002</a:t>
            </a:r>
          </a:p>
        </p:txBody>
      </p:sp>
    </p:spTree>
    <p:extLst>
      <p:ext uri="{BB962C8B-B14F-4D97-AF65-F5344CB8AC3E}">
        <p14:creationId xmlns:p14="http://schemas.microsoft.com/office/powerpoint/2010/main" val="14027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1410" y="968188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Workspace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5</a:t>
            </a:fld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0229" y="1734671"/>
            <a:ext cx="10711541" cy="47919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algn="just" defTabSz="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   The </a:t>
            </a:r>
            <a:r>
              <a:rPr lang="en-US" dirty="0">
                <a:latin typeface="Cambria" panose="02040503050406030204" pitchFamily="18" charset="0"/>
              </a:rPr>
              <a:t>workspace contains variables that you create within or import into MATLAB from </a:t>
            </a:r>
            <a:r>
              <a:rPr lang="en-US" dirty="0" smtClean="0">
                <a:latin typeface="Cambria" panose="02040503050406030204" pitchFamily="18" charset="0"/>
              </a:rPr>
              <a:t>       	        </a:t>
            </a:r>
          </a:p>
          <a:p>
            <a:pPr marL="52560" indent="0" algn="just" defTabSz="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     data </a:t>
            </a:r>
            <a:r>
              <a:rPr lang="en-US" dirty="0">
                <a:latin typeface="Cambria" panose="02040503050406030204" pitchFamily="18" charset="0"/>
              </a:rPr>
              <a:t>files or </a:t>
            </a:r>
            <a:r>
              <a:rPr lang="en-US" dirty="0" smtClean="0">
                <a:latin typeface="Cambria" panose="02040503050406030204" pitchFamily="18" charset="0"/>
              </a:rPr>
              <a:t>other programs</a:t>
            </a:r>
            <a:r>
              <a:rPr lang="en-US" dirty="0">
                <a:latin typeface="Cambria" panose="02040503050406030204" pitchFamily="18" charset="0"/>
              </a:rPr>
              <a:t>. </a:t>
            </a:r>
            <a:r>
              <a:rPr lang="en-IN" dirty="0" smtClean="0">
                <a:latin typeface="Cambria" panose="02040503050406030204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     You </a:t>
            </a:r>
            <a:r>
              <a:rPr lang="en-US" dirty="0">
                <a:latin typeface="Cambria" panose="02040503050406030204" pitchFamily="18" charset="0"/>
              </a:rPr>
              <a:t>can view the contents of the workspace using </a:t>
            </a:r>
          </a:p>
          <a:p>
            <a:pPr marL="0" indent="0" algn="just" defTabSz="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&gt;&gt;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(which gives the detailed information of the variables in the workspace)</a:t>
            </a:r>
          </a:p>
          <a:p>
            <a:pPr marL="0" indent="0" algn="just" defTabSz="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Cambria" panose="02040503050406030204" pitchFamily="18" charset="0"/>
              </a:rPr>
              <a:t>       while </a:t>
            </a:r>
            <a:r>
              <a:rPr lang="en-US" dirty="0">
                <a:latin typeface="Cambria" panose="02040503050406030204" pitchFamily="18" charset="0"/>
              </a:rPr>
              <a:t>the variables in short can be viewed with the command 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who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 defTabSz="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     The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dirty="0">
                <a:latin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function clears the Command Window (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algn="just" defTabSz="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     To </a:t>
            </a:r>
            <a:r>
              <a:rPr lang="en-US" dirty="0">
                <a:latin typeface="Cambria" panose="02040503050406030204" pitchFamily="18" charset="0"/>
              </a:rPr>
              <a:t>clear all the variables from the workspace, use the </a:t>
            </a:r>
            <a:r>
              <a:rPr lang="en-US" dirty="0">
                <a:latin typeface="Cambria" panose="02040503050406030204" pitchFamily="18" charset="0"/>
                <a:cs typeface="Courier New" panose="02070309020205020404" pitchFamily="49" charset="0"/>
              </a:rPr>
              <a:t>clear</a:t>
            </a:r>
            <a:r>
              <a:rPr lang="en-US" dirty="0">
                <a:latin typeface="Cambria" panose="02040503050406030204" pitchFamily="18" charset="0"/>
              </a:rPr>
              <a:t> command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(&gt;&gt; clear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algn="just" defTabSz="360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     To </a:t>
            </a:r>
            <a:r>
              <a:rPr lang="en-US" dirty="0">
                <a:latin typeface="Cambria" panose="02040503050406030204" pitchFamily="18" charset="0"/>
              </a:rPr>
              <a:t>get help on any command of </a:t>
            </a:r>
            <a:r>
              <a:rPr lang="en-US" dirty="0" smtClean="0">
                <a:latin typeface="Cambria" panose="02040503050406030204" pitchFamily="18" charset="0"/>
              </a:rPr>
              <a:t>MATLAB, type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 a command&gt;</a:t>
            </a:r>
            <a:r>
              <a:rPr lang="en-US" dirty="0" smtClean="0">
                <a:latin typeface="Cambria" panose="02040503050406030204" pitchFamily="18" charset="0"/>
                <a:cs typeface="Courier New" panose="02070309020205020404" pitchFamily="49" charset="0"/>
              </a:rPr>
              <a:t>.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4857" y="988125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Matrices and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0612" y="1761565"/>
            <a:ext cx="10811435" cy="47919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3600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    All </a:t>
            </a:r>
            <a:r>
              <a:rPr lang="en-US" dirty="0">
                <a:latin typeface="Cambria" panose="02040503050406030204" pitchFamily="18" charset="0"/>
              </a:rPr>
              <a:t>MATLAB variables are multidimensional arrays, no matter what type of data. 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  <a:p>
            <a:pPr marL="363538" indent="-363538" algn="just" defTabSz="3600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To </a:t>
            </a:r>
            <a:r>
              <a:rPr lang="en-US" dirty="0">
                <a:latin typeface="Cambria" panose="02040503050406030204" pitchFamily="18" charset="0"/>
              </a:rPr>
              <a:t>create an array with four elements in a single row, separate the elements </a:t>
            </a:r>
            <a:r>
              <a:rPr lang="en-US" dirty="0" smtClean="0">
                <a:latin typeface="Cambria" panose="02040503050406030204" pitchFamily="18" charset="0"/>
              </a:rPr>
              <a:t>                              with either </a:t>
            </a:r>
            <a:r>
              <a:rPr lang="en-IN" dirty="0">
                <a:latin typeface="Cambria" panose="02040503050406030204" pitchFamily="18" charset="0"/>
              </a:rPr>
              <a:t>a </a:t>
            </a:r>
            <a:r>
              <a:rPr lang="en-IN" dirty="0" smtClean="0">
                <a:latin typeface="Cambria" panose="02040503050406030204" pitchFamily="18" charset="0"/>
              </a:rPr>
              <a:t>	comma ( , ) </a:t>
            </a:r>
            <a:r>
              <a:rPr lang="en-IN" dirty="0">
                <a:latin typeface="Cambria" panose="02040503050406030204" pitchFamily="18" charset="0"/>
              </a:rPr>
              <a:t>or </a:t>
            </a:r>
            <a:r>
              <a:rPr lang="en-IN" dirty="0" smtClean="0">
                <a:latin typeface="Cambria" panose="02040503050406030204" pitchFamily="18" charset="0"/>
              </a:rPr>
              <a:t>a </a:t>
            </a:r>
            <a:r>
              <a:rPr lang="en-IN" dirty="0">
                <a:latin typeface="Cambria" panose="02040503050406030204" pitchFamily="18" charset="0"/>
              </a:rPr>
              <a:t>space</a:t>
            </a:r>
            <a:r>
              <a:rPr lang="en-IN" dirty="0" smtClean="0">
                <a:latin typeface="Cambria" panose="02040503050406030204" pitchFamily="18" charset="0"/>
              </a:rPr>
              <a:t>.</a:t>
            </a:r>
          </a:p>
          <a:p>
            <a:pPr marL="0" indent="0" algn="just" defTabSz="36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a = [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smtClean="0">
                <a:latin typeface="Cambria" panose="02040503050406030204" pitchFamily="18" charset="0"/>
              </a:rPr>
              <a:t>	or    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&gt;&gt; a = [1 2 3 4]</a:t>
            </a:r>
            <a:endParaRPr lang="en-IN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3600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     To </a:t>
            </a:r>
            <a:r>
              <a:rPr lang="en-US" dirty="0">
                <a:latin typeface="Cambria" panose="02040503050406030204" pitchFamily="18" charset="0"/>
              </a:rPr>
              <a:t>create a matrix that has multiple rows, separate the rows with semicolons.</a:t>
            </a:r>
          </a:p>
          <a:p>
            <a:pPr marL="0" indent="0" algn="just" defTabSz="360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 smtClean="0">
                <a:latin typeface="Cambria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a = [1,2,3;4,5,6;7,8,10] </a:t>
            </a:r>
            <a:r>
              <a:rPr lang="pt-BR" dirty="0">
                <a:latin typeface="Cambria" panose="02040503050406030204" pitchFamily="18" charset="0"/>
              </a:rPr>
              <a:t>or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a = [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3;4 5 6;7 8 10]</a:t>
            </a:r>
            <a:endParaRPr lang="pt-B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3600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     Some </a:t>
            </a:r>
            <a:r>
              <a:rPr lang="en-US" dirty="0">
                <a:latin typeface="Cambria" panose="02040503050406030204" pitchFamily="18" charset="0"/>
              </a:rPr>
              <a:t>inbuilt functions, namely, </a:t>
            </a:r>
            <a:r>
              <a:rPr lang="en-US" dirty="0" smtClean="0">
                <a:latin typeface="Cambria" panose="02040503050406030204" pitchFamily="18" charset="0"/>
                <a:cs typeface="Courier New" panose="02070309020205020404" pitchFamily="49" charset="0"/>
              </a:rPr>
              <a:t>ones, zeros and eye</a:t>
            </a:r>
            <a:r>
              <a:rPr lang="en-US" dirty="0" smtClean="0">
                <a:latin typeface="Cambria" panose="02040503050406030204" pitchFamily="18" charset="0"/>
              </a:rPr>
              <a:t> etc., may </a:t>
            </a:r>
            <a:r>
              <a:rPr lang="en-US" dirty="0">
                <a:latin typeface="Cambria" panose="02040503050406030204" pitchFamily="18" charset="0"/>
              </a:rPr>
              <a:t>be also </a:t>
            </a:r>
            <a:r>
              <a:rPr lang="en-US" dirty="0" smtClean="0">
                <a:latin typeface="Cambria" panose="02040503050406030204" pitchFamily="18" charset="0"/>
              </a:rPr>
              <a:t>used. </a:t>
            </a:r>
            <a:endParaRPr lang="en-US" dirty="0">
              <a:latin typeface="Cambria" panose="02040503050406030204" pitchFamily="18" charset="0"/>
            </a:endParaRPr>
          </a:p>
          <a:p>
            <a:pPr marL="0" indent="0" algn="just" defTabSz="3600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For </a:t>
            </a:r>
            <a:r>
              <a:rPr lang="en-US" dirty="0">
                <a:latin typeface="Cambria" panose="02040503050406030204" pitchFamily="18" charset="0"/>
              </a:rPr>
              <a:t>example </a:t>
            </a:r>
            <a:r>
              <a:rPr lang="en-US" dirty="0" smtClean="0">
                <a:latin typeface="Cambria" panose="02040503050406030204" pitchFamily="18" charset="0"/>
              </a:rPr>
              <a:t>to </a:t>
            </a:r>
            <a:r>
              <a:rPr lang="en-US" dirty="0">
                <a:latin typeface="Cambria" panose="02040503050406030204" pitchFamily="18" charset="0"/>
              </a:rPr>
              <a:t>create a 5x1 matrix of zeros, we type 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zeros(5,1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algn="just" defTabSz="3600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latin typeface="Cambria" panose="02040503050406030204" pitchFamily="18" charset="0"/>
              </a:rPr>
              <a:t>	 To </a:t>
            </a:r>
            <a:r>
              <a:rPr lang="en-US" dirty="0">
                <a:latin typeface="Cambria" panose="02040503050406030204" pitchFamily="18" charset="0"/>
              </a:rPr>
              <a:t>create a 5x1 matrix of </a:t>
            </a:r>
            <a:r>
              <a:rPr lang="en-US" dirty="0" smtClean="0">
                <a:latin typeface="Cambria" panose="02040503050406030204" pitchFamily="18" charset="0"/>
              </a:rPr>
              <a:t>ones, </a:t>
            </a:r>
            <a:r>
              <a:rPr lang="en-US" dirty="0">
                <a:latin typeface="Cambria" panose="02040503050406030204" pitchFamily="18" charset="0"/>
              </a:rPr>
              <a:t>we type 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ones(5,1)</a:t>
            </a:r>
          </a:p>
          <a:p>
            <a:pPr marL="0" indent="0" algn="just" defTabSz="3600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>
                <a:latin typeface="Cambria" panose="02040503050406030204" pitchFamily="18" charset="0"/>
              </a:rPr>
              <a:t>To create an identity matrix of order 3, we type </a:t>
            </a:r>
            <a:r>
              <a:rPr lang="en-IN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IN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eye(3)</a:t>
            </a:r>
            <a:endParaRPr lang="en-IN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5818" y="1002745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mbria" panose="02040503050406030204" pitchFamily="18" charset="0"/>
              </a:rPr>
              <a:t>Matrix Operations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7</a:t>
            </a:fld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12946"/>
              </p:ext>
            </p:extLst>
          </p:nvPr>
        </p:nvGraphicFramePr>
        <p:xfrm>
          <a:off x="561659" y="2021977"/>
          <a:ext cx="11078798" cy="375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4870"/>
                <a:gridCol w="2070847"/>
                <a:gridCol w="567308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</a:rPr>
                        <a:t>Operation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</a:rPr>
                        <a:t>Syntax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</a:rPr>
                        <a:t>Remarks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</a:rPr>
                        <a:t>Addition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C=A+B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latin typeface="Cambria" panose="02040503050406030204" pitchFamily="18" charset="0"/>
                        </a:rPr>
                        <a:t>Matrices A and B must be of same order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Subtraction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D=A-B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>
                          <a:latin typeface="Cambria" panose="02040503050406030204" pitchFamily="18" charset="0"/>
                        </a:rPr>
                        <a:t>Matrices A and B must be of same order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Mulitiplication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C=A*B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Matrices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A and B must be compatible for multiplication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(A is of order </a:t>
                      </a:r>
                      <a:r>
                        <a:rPr lang="en-IN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mxp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and B is </a:t>
                      </a:r>
                      <a:r>
                        <a:rPr lang="en-IN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pxn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, then C is of order </a:t>
                      </a:r>
                      <a:r>
                        <a:rPr lang="en-IN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mxn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.)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Element-wise multiplication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C=A.*B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Eg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. A=[x,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y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]; B=[a, b], then A.*B=[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xa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,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yb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]</a:t>
                      </a:r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Matrices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A and B must be of same order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25748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Element-wise division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C=A./B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Eg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. A=[x,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y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]; B=[a, b], then A./B=[x/a, y/b]</a:t>
                      </a:r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Matrices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A and B must be of same order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257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Element-wise 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C=</a:t>
                      </a:r>
                      <a:r>
                        <a:rPr lang="en-I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A.^p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Eg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. A=[x,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y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]; p=2;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then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A.^p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=[x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, y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] </a:t>
                      </a:r>
                    </a:p>
                  </a:txBody>
                  <a:tcPr/>
                </a:tc>
              </a:tr>
              <a:tr h="25748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Matrix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Transpose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C=A’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latin typeface="Cambria" panose="02040503050406030204" pitchFamily="18" charset="0"/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6401" y="972371"/>
            <a:ext cx="8280334" cy="696483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Generating/Referencing </a:t>
            </a: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 Elements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8</a:t>
            </a:fld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59820"/>
              </p:ext>
            </p:extLst>
          </p:nvPr>
        </p:nvGraphicFramePr>
        <p:xfrm>
          <a:off x="638628" y="2031708"/>
          <a:ext cx="11315464" cy="3916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1943"/>
                <a:gridCol w="3308788"/>
                <a:gridCol w="5524733"/>
              </a:tblGrid>
              <a:tr h="38804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</a:rPr>
                        <a:t>Operation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</a:rPr>
                        <a:t>Syntax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</a:rPr>
                        <a:t>Remarks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8042">
                <a:tc rowSpan="2"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To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create an array  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x=</a:t>
                      </a:r>
                      <a:r>
                        <a:rPr lang="en-I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(x1,</a:t>
                      </a:r>
                      <a:r>
                        <a:rPr lang="en-IN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xn,n)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>
                          <a:latin typeface="Cambria" panose="02040503050406030204" pitchFamily="18" charset="0"/>
                        </a:rPr>
                        <a:t>Creates an array of </a:t>
                      </a:r>
                      <a:r>
                        <a:rPr lang="en-IN" i="1" baseline="0" dirty="0" smtClean="0">
                          <a:latin typeface="Cambria" panose="02040503050406030204" pitchFamily="18" charset="0"/>
                        </a:rPr>
                        <a:t>n </a:t>
                      </a:r>
                      <a:r>
                        <a:rPr lang="en-IN" i="0" baseline="0" dirty="0" smtClean="0">
                          <a:latin typeface="Cambria" panose="02040503050406030204" pitchFamily="18" charset="0"/>
                        </a:rPr>
                        <a:t>numbers from x1 to </a:t>
                      </a:r>
                      <a:r>
                        <a:rPr lang="en-IN" i="0" baseline="0" dirty="0" err="1" smtClean="0">
                          <a:latin typeface="Cambria" panose="02040503050406030204" pitchFamily="18" charset="0"/>
                        </a:rPr>
                        <a:t>xn</a:t>
                      </a:r>
                      <a:r>
                        <a:rPr lang="en-IN" i="0" baseline="0" dirty="0" smtClean="0">
                          <a:latin typeface="Cambria" panose="02040503050406030204" pitchFamily="18" charset="0"/>
                        </a:rPr>
                        <a:t>.</a:t>
                      </a:r>
                      <a:endParaRPr lang="en-IN" i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88042">
                <a:tc v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C=</a:t>
                      </a:r>
                      <a:r>
                        <a:rPr lang="en-I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a:h:b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Creates an array from </a:t>
                      </a:r>
                      <a:r>
                        <a:rPr lang="en-IN" sz="1800" i="1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800" i="0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to </a:t>
                      </a:r>
                      <a:r>
                        <a:rPr lang="en-IN" sz="1800" i="1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 </a:t>
                      </a:r>
                      <a:r>
                        <a:rPr lang="en-IN" sz="1800" i="0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with spacing </a:t>
                      </a:r>
                      <a:r>
                        <a:rPr lang="en-IN" sz="1800" i="1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h.</a:t>
                      </a:r>
                      <a:endParaRPr lang="en-IN" sz="1800" i="1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804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Length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of a vector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n=length(X)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Displays the number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of elements in the vector X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8804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Size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of an Array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[</a:t>
                      </a:r>
                      <a:r>
                        <a:rPr lang="en-IN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m,n</a:t>
                      </a:r>
                      <a:r>
                        <a:rPr lang="en-IN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]=size(A)</a:t>
                      </a:r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Displays the number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of rows &amp; columns of the matrix.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8804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Referencing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an element</a:t>
                      </a:r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A(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i,j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pick out the  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j)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of matrix A.</a:t>
                      </a:r>
                    </a:p>
                  </a:txBody>
                  <a:tcPr/>
                </a:tc>
              </a:tr>
              <a:tr h="67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Referencing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a column 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A(:,j) 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reference all the elements in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column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A. Similarly, a row can be referenced by &gt;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A(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,:)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908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Referencing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some rows/columns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A(</a:t>
                      </a:r>
                      <a:r>
                        <a:rPr lang="en-IN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k:m,j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To reference 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jth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column, restricted to rows k to m.  Similarly numbers of columns can be restricted.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03596" y="888091"/>
            <a:ext cx="6110344" cy="69648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Cambria" panose="02040503050406030204" pitchFamily="18" charset="0"/>
              </a:rPr>
              <a:t>Scripts </a:t>
            </a:r>
            <a:endParaRPr lang="en-IN" sz="4000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Mathematics, Vellore Institute of Technology, Vellore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C32C0-F8A8-48E9-92BA-867094258A9F}" type="slidenum">
              <a:rPr lang="en-IN" smtClean="0"/>
              <a:t>9</a:t>
            </a:fld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5119" y="1842247"/>
            <a:ext cx="4997660" cy="40099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algn="just" defTabSz="3600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We can write </a:t>
            </a:r>
            <a:r>
              <a:rPr lang="en-US" dirty="0">
                <a:latin typeface="Cambria" panose="02040503050406030204" pitchFamily="18" charset="0"/>
              </a:rPr>
              <a:t>a series of commands to a </a:t>
            </a:r>
            <a:r>
              <a:rPr lang="en-US" dirty="0" smtClean="0">
                <a:latin typeface="Cambria" panose="02040503050406030204" pitchFamily="18" charset="0"/>
              </a:rPr>
              <a:t>file called a script file (*.m) that then execute.  </a:t>
            </a:r>
          </a:p>
          <a:p>
            <a:pPr algn="just" defTabSz="3600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    Use </a:t>
            </a:r>
            <a:r>
              <a:rPr lang="en-US" dirty="0">
                <a:latin typeface="Cambria" panose="02040503050406030204" pitchFamily="18" charset="0"/>
              </a:rPr>
              <a:t>the MATLAB Editor </a:t>
            </a:r>
            <a:r>
              <a:rPr lang="en-US" dirty="0" smtClean="0">
                <a:latin typeface="Cambria" panose="02040503050406030204" pitchFamily="18" charset="0"/>
              </a:rPr>
              <a:t> to </a:t>
            </a:r>
            <a:r>
              <a:rPr lang="en-US" dirty="0">
                <a:latin typeface="Cambria" panose="02040503050406030204" pitchFamily="18" charset="0"/>
              </a:rPr>
              <a:t>create your </a:t>
            </a:r>
            <a:r>
              <a:rPr lang="en-US" dirty="0" smtClean="0">
                <a:latin typeface="Cambria" panose="02040503050406030204" pitchFamily="18" charset="0"/>
              </a:rPr>
              <a:t>  	own scripts.  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2052" name="Picture 4" descr="http://www.engineer101.com/wp-content/uploads/2014/05/ScriptEditorWindo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" r="683" b="61767"/>
          <a:stretch/>
        </p:blipFill>
        <p:spPr bwMode="auto">
          <a:xfrm>
            <a:off x="619052" y="4405745"/>
            <a:ext cx="5297574" cy="14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10" y="1836675"/>
            <a:ext cx="6198061" cy="4137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1667" y="3503103"/>
            <a:ext cx="25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Create a new script file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388211" y="2667492"/>
            <a:ext cx="1638517" cy="962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650256" y="2503371"/>
            <a:ext cx="1527449" cy="747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26728" y="3148931"/>
            <a:ext cx="36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Upload a script file to MATLAB drive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237235" y="3550831"/>
            <a:ext cx="1306165" cy="441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80147" y="3847203"/>
            <a:ext cx="381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The existing script files in MATLAB drive can be opened from here.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884</TotalTime>
  <Words>1049</Words>
  <Application>Microsoft Office PowerPoint</Application>
  <PresentationFormat>Custom</PresentationFormat>
  <Paragraphs>218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Retrospect</vt:lpstr>
      <vt:lpstr>Document</vt:lpstr>
      <vt:lpstr>PowerPoint Presentation</vt:lpstr>
      <vt:lpstr>Desktop Basics</vt:lpstr>
      <vt:lpstr>PowerPoint Presentation</vt:lpstr>
      <vt:lpstr>Basic MATLAB Commands</vt:lpstr>
      <vt:lpstr>Workspace Variables</vt:lpstr>
      <vt:lpstr>Matrices and Arrays</vt:lpstr>
      <vt:lpstr>Matrix Operations</vt:lpstr>
      <vt:lpstr>Generating/Referencing Matrix Elements</vt:lpstr>
      <vt:lpstr>Scripts </vt:lpstr>
      <vt:lpstr>Symbolic math computations</vt:lpstr>
      <vt:lpstr>Creating Symbolic Variables</vt:lpstr>
      <vt:lpstr>Transcendental functions</vt:lpstr>
      <vt:lpstr>Creating Symbolic Expressions</vt:lpstr>
      <vt:lpstr>Calculus with Symbolic Math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91</cp:revision>
  <dcterms:created xsi:type="dcterms:W3CDTF">2018-07-07T06:15:02Z</dcterms:created>
  <dcterms:modified xsi:type="dcterms:W3CDTF">2021-03-15T08:39:37Z</dcterms:modified>
</cp:coreProperties>
</file>