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7"/>
  </p:notesMasterIdLst>
  <p:sldIdLst>
    <p:sldId id="256" r:id="rId2"/>
    <p:sldId id="285" r:id="rId3"/>
    <p:sldId id="287" r:id="rId4"/>
    <p:sldId id="288" r:id="rId5"/>
    <p:sldId id="289" r:id="rId6"/>
    <p:sldId id="290" r:id="rId7"/>
    <p:sldId id="291" r:id="rId8"/>
    <p:sldId id="293" r:id="rId9"/>
    <p:sldId id="302" r:id="rId10"/>
    <p:sldId id="300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3" autoAdjust="0"/>
    <p:restoredTop sz="94660"/>
  </p:normalViewPr>
  <p:slideViewPr>
    <p:cSldViewPr snapToGrid="0">
      <p:cViewPr>
        <p:scale>
          <a:sx n="77" d="100"/>
          <a:sy n="77" d="100"/>
        </p:scale>
        <p:origin x="-5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42C5A-357E-49BD-B371-0C787F5F83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F955D-3767-47C8-A4E1-FB8E43A53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9077" y="3134279"/>
            <a:ext cx="1693845" cy="17291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4716" y="6459785"/>
            <a:ext cx="6054153" cy="365125"/>
          </a:xfrm>
        </p:spPr>
        <p:txBody>
          <a:bodyPr/>
          <a:lstStyle>
            <a:lvl1pPr>
              <a:defRPr sz="1600" cap="none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mbria" panose="02040503050406030204" pitchFamily="18" charset="0"/>
              </a:defRPr>
            </a:lvl1pPr>
          </a:lstStyle>
          <a:p>
            <a:fld id="{DAAC32C0-F8A8-48E9-92BA-867094258A9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05901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5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49-8E0E-4D9B-8720-C0BA01F5A4B2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09AA-CD31-474B-B22A-44148F4DF35F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2967" y="6426675"/>
            <a:ext cx="6847203" cy="365125"/>
          </a:xfrm>
        </p:spPr>
        <p:txBody>
          <a:bodyPr/>
          <a:lstStyle>
            <a:lvl1pPr>
              <a:defRPr sz="1600" cap="none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832" y="6426675"/>
            <a:ext cx="1443403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fld id="{DAAC32C0-F8A8-48E9-92BA-867094258A9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34316"/>
            <a:ext cx="2294715" cy="5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D4E2-DB64-4EF2-9846-9AE726881FEC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F994-1817-42C8-8807-4006A49D96AC}" type="datetime1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4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F94-5B8B-435E-8A5B-D693670FF0CA}" type="datetime1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1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C83-E48E-4B20-9DD0-9C59E156C61C}" type="datetime1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70F-9424-454D-AFA0-E752160AE1E4}" type="datetime1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AA006-71DF-4E9E-BFD1-A8994BB10A42}" type="datetime1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9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B526-40AD-4F07-9C72-E1269DA41EC2}" type="datetime1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D10B9F-E4F6-4D83-B5DF-96E164172A41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03926" y="309282"/>
            <a:ext cx="7700682" cy="1976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solidFill>
                  <a:srgbClr val="0070C0"/>
                </a:solidFill>
                <a:latin typeface="Cambria" panose="02040503050406030204" pitchFamily="18" charset="0"/>
              </a:rPr>
              <a:t>Plotting of Curves</a:t>
            </a: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IN" dirty="0" smtClean="0">
                <a:solidFill>
                  <a:srgbClr val="0070C0"/>
                </a:solidFill>
                <a:latin typeface="Cambria" panose="02040503050406030204" pitchFamily="18" charset="0"/>
              </a:rPr>
              <a:t>in</a:t>
            </a: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MATLAB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1907522" y="5257796"/>
            <a:ext cx="8991600" cy="119007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Department of Mathematics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School of Advanced Sciences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Vellore Institute of Technology, Vellore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07522" y="2366028"/>
            <a:ext cx="9144000" cy="78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solidFill>
                  <a:srgbClr val="7030A0"/>
                </a:solidFill>
              </a:rPr>
              <a:t>MAT 1011 – Calculus for Engineers</a:t>
            </a:r>
            <a:endParaRPr lang="en-IN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IN" sz="4000" dirty="0">
                <a:latin typeface="Cambria" panose="02040503050406030204" pitchFamily="18" charset="0"/>
              </a:rPr>
              <a:t>Plotting multiple </a:t>
            </a:r>
            <a:r>
              <a:rPr lang="en-IN" sz="4000" dirty="0" smtClean="0">
                <a:latin typeface="Cambria" panose="02040503050406030204" pitchFamily="18" charset="0"/>
              </a:rPr>
              <a:t>graphs: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10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1453" y="1705009"/>
            <a:ext cx="10617798" cy="4601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 smtClean="0">
                <a:latin typeface="Cambria" panose="02040503050406030204" pitchFamily="18" charset="0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>
                <a:latin typeface="Cambria" panose="02040503050406030204" pitchFamily="18" charset="0"/>
              </a:rPr>
              <a:t>There are two methods to plot multiple graphs in one figure. One is by using the plot command, the other is by using the hold on, hold off commands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latin typeface="Cambria" panose="02040503050406030204" pitchFamily="18" charset="0"/>
              </a:rPr>
              <a:t>Using the plot command:  </a:t>
            </a:r>
            <a:r>
              <a:rPr lang="en-IN" sz="2000" dirty="0">
                <a:latin typeface="Cambria" panose="02040503050406030204" pitchFamily="18" charset="0"/>
              </a:rPr>
              <a:t>Two or more graphs can be created in the same plot by typing pairs of vectors inside the plot command. For example: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x,y,u,v,s,t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>
                <a:latin typeface="Cambria" panose="02040503050406030204" pitchFamily="18" charset="0"/>
              </a:rPr>
              <a:t>creates 3 graphs: y vs x, v vs u, and t vs s, all in the same plot. The vector of each pair must have the same length. MATLAB automatically plots the graphs in different </a:t>
            </a:r>
            <a:r>
              <a:rPr lang="en-IN" sz="2000" dirty="0" err="1">
                <a:latin typeface="Cambria" panose="02040503050406030204" pitchFamily="18" charset="0"/>
              </a:rPr>
              <a:t>colors</a:t>
            </a:r>
            <a:r>
              <a:rPr lang="en-IN" sz="2000" dirty="0">
                <a:latin typeface="Cambria" panose="02040503050406030204" pitchFamily="18" charset="0"/>
              </a:rPr>
              <a:t> so that they can be identified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>
                <a:latin typeface="Cambria" panose="02040503050406030204" pitchFamily="18" charset="0"/>
              </a:rPr>
              <a:t>It is also possible to add line specifiers following each pair. For example: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,'-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,'--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',s,t,'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000" dirty="0">
                <a:latin typeface="Cambria" panose="02040503050406030204" pitchFamily="18" charset="0"/>
              </a:rPr>
              <a:t>plots y vs x with a solid blue line and circles, v vs u with a dashed red lines with cross signs, t vs s with a dotted green line and square markers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IN" sz="4000" dirty="0">
                <a:latin typeface="Cambria" panose="02040503050406030204" pitchFamily="18" charset="0"/>
              </a:rPr>
              <a:t>Plotting multiple </a:t>
            </a:r>
            <a:r>
              <a:rPr lang="en-IN" sz="4000" dirty="0" smtClean="0">
                <a:latin typeface="Cambria" panose="02040503050406030204" pitchFamily="18" charset="0"/>
              </a:rPr>
              <a:t>graphs: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11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894206" y="1648453"/>
                <a:ext cx="10777841" cy="29225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we plot the function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−26</m:t>
                    </m:r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+10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its first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−26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nd second derivatives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ambria" panose="02040503050406030204" pitchFamily="18" charset="0"/>
                    <a:ea typeface="Calibri" panose="020F050202020403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Lucida Sans Unicode" panose="020B0602030504020204" pitchFamily="34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1800" i="1">
                            <a:solidFill>
                              <a:schemeClr val="tx1"/>
                            </a:solidFill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IN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=18</m:t>
                    </m:r>
                    <m:r>
                      <a:rPr lang="en-IN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Lucida Sans Unicode" panose="020B0602030504020204" pitchFamily="34" charset="0"/>
                  </a:rPr>
                  <a:t>-2≤x≤4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Lucida Sans Unicode" panose="020B0602030504020204" pitchFamily="34" charset="0"/>
                  </a:rPr>
                  <a:t> 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ambria" panose="02040503050406030204" pitchFamily="18" charset="0"/>
                    <a:ea typeface="Calibri" panose="020F0502020204030204" pitchFamily="34" charset="0"/>
                    <a:cs typeface="Lucida Sans Unicode" panose="020B0602030504020204" pitchFamily="34" charset="0"/>
                  </a:rPr>
                  <a:t>,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in the same plot. A script file that creates these graphs can be written as: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x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linspace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(-2,4,20);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y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3*x.^3-26*x+10;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dy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9*x.^2-26;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ddy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18*x;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ddy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18*x;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plot(</a:t>
                </a:r>
                <a:r>
                  <a:rPr lang="en-US" altLang="en-US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x,y,x,dy,x,ddy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);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legend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('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y','first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derivative','second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derivative');</a:t>
                </a:r>
                <a:endParaRPr lang="en-IN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06" y="1648453"/>
                <a:ext cx="10777841" cy="2922531"/>
              </a:xfrm>
              <a:prstGeom prst="rect">
                <a:avLst/>
              </a:prstGeom>
              <a:blipFill rotWithShape="0">
                <a:blip r:embed="rId2"/>
                <a:stretch>
                  <a:fillRect l="-622" b="-3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54" y="2344936"/>
            <a:ext cx="4075022" cy="35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IN" sz="4000" dirty="0">
                <a:latin typeface="Cambria" panose="02040503050406030204" pitchFamily="18" charset="0"/>
              </a:rPr>
              <a:t>Plotting multiple </a:t>
            </a:r>
            <a:r>
              <a:rPr lang="en-IN" sz="4000" dirty="0" smtClean="0">
                <a:latin typeface="Cambria" panose="02040503050406030204" pitchFamily="18" charset="0"/>
              </a:rPr>
              <a:t>graphs: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12</a:t>
            </a:fld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0166" y="1646870"/>
            <a:ext cx="1128228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 hold on, hold off command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plot several graphs using the hold on, hold off commands, one graph is plotted first with the plot command.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hold on command is typed.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keeps the Figure Window with the first plot open,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the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axis properties and the formatting.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graphs can be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 with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plot commands that are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next. The hold off command </a:t>
            </a:r>
            <a:endParaRPr lang="en-US" altLang="en-US" sz="20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stops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process. </a:t>
            </a:r>
            <a:endParaRPr lang="en-US" altLang="en-US" sz="20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returns MATLAB to the default mode in which the plot 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erases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previous plot and resets the axis 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from the previous example, we can plot y and its </a:t>
            </a:r>
            <a:endParaRPr lang="en-US" altLang="en-US" sz="20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derivatives </a:t>
            </a:r>
            <a:r>
              <a:rPr lang="en-US" altLang="en-U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typing commands shown in the script</a:t>
            </a:r>
            <a:r>
              <a:rPr lang="en-US" altLang="en-US" sz="2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plot(</a:t>
            </a:r>
            <a:r>
              <a:rPr lang="en-US" altLang="en-US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,'-b</a:t>
            </a:r>
            <a:r>
              <a:rPr lang="en-US" alt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hold </a:t>
            </a: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plot(</a:t>
            </a:r>
            <a:r>
              <a:rPr lang="en-US" altLang="en-US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x,dy</a:t>
            </a: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,'--r');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plot(x,</a:t>
            </a:r>
            <a:r>
              <a:rPr lang="en-US" altLang="en-US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ddy</a:t>
            </a: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,':k');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hold </a:t>
            </a:r>
            <a:r>
              <a:rPr lang="en-US" alt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off</a:t>
            </a:r>
            <a:endParaRPr lang="en-US" altLang="en-US" sz="2000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mbria" panose="020405030504060302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685383"/>
            <a:ext cx="20313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133165"/>
            <a:ext cx="3960055" cy="3052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US" altLang="en-US" sz="4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Polar </a:t>
            </a:r>
            <a:r>
              <a:rPr lang="en-US" altLang="en-US" sz="4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r>
              <a:rPr lang="en-IN" sz="4000" dirty="0" smtClean="0">
                <a:latin typeface="Cambria" panose="02040503050406030204" pitchFamily="18" charset="0"/>
              </a:rPr>
              <a:t>: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13</a:t>
            </a:fld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1000101" y="1941743"/>
                <a:ext cx="10191797" cy="5169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polar command is used to plot functions in polar coordinates. The command has the form:</a:t>
                </a:r>
                <a:endParaRPr lang="en-US" altLang="en-US" sz="2000" dirty="0">
                  <a:latin typeface="Cambria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polar(theta,radius,'</a:t>
                </a:r>
                <a:r>
                  <a:rPr lang="en-US" altLang="en-US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linespec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 theta and radius are vectors whose elements define the coordinates of the points to be plotted. The line specifiers are the same as in the plot command. To plot a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in a certain domain, a vector for values of </a:t>
                </a:r>
                <a14:m>
                  <m:oMath xmlns:m="http://schemas.openxmlformats.org/officeDocument/2006/math">
                    <m:r>
                      <a:rPr lang="en-I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IN" sz="2000" dirty="0">
                    <a:latin typeface="Cambria" panose="02040503050406030204" pitchFamily="18" charset="0"/>
                  </a:rPr>
                  <a:t> is created first, and then a vector </a:t>
                </a:r>
                <a:r>
                  <a:rPr lang="en-IN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IN" sz="2000" dirty="0">
                    <a:latin typeface="Cambria" panose="02040503050406030204" pitchFamily="18" charset="0"/>
                  </a:rPr>
                  <a:t>with the corresponding values of </a:t>
                </a:r>
                <a:r>
                  <a:rPr lang="en-IN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alt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alt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IN" alt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Cambria" panose="02040503050406030204" pitchFamily="18" charset="0"/>
                  </a:rPr>
                  <a:t>is created using element-wise calculation</a:t>
                </a:r>
                <a:r>
                  <a:rPr lang="en-IN" sz="2000" dirty="0" smtClean="0">
                    <a:latin typeface="Cambria" panose="02040503050406030204" pitchFamily="18" charset="0"/>
                  </a:rPr>
                  <a:t>. For example,  a plot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IN" alt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I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alt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altLang="en-US" sz="20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I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IN" sz="2000" dirty="0" smtClean="0">
                    <a:latin typeface="Cambria" panose="02040503050406030204" pitchFamily="18" charset="0"/>
                  </a:rPr>
                  <a:t>  for </a:t>
                </a:r>
                <a14:m>
                  <m:oMath xmlns:m="http://schemas.openxmlformats.org/officeDocument/2006/math">
                    <m:r>
                      <a:rPr lang="en-I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I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IN" sz="2000" dirty="0">
                    <a:latin typeface="Cambria" panose="02040503050406030204" pitchFamily="18" charset="0"/>
                  </a:rPr>
                  <a:t> </a:t>
                </a:r>
                <a:r>
                  <a:rPr lang="en-IN" sz="2000" dirty="0" smtClean="0">
                    <a:latin typeface="Cambria" panose="02040503050406030204" pitchFamily="18" charset="0"/>
                  </a:rPr>
                  <a:t>.</a:t>
                </a:r>
                <a:endParaRPr lang="en-IN" sz="2000" dirty="0">
                  <a:latin typeface="Cambria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done by:</a:t>
                </a:r>
                <a:endParaRPr lang="en-US" altLang="en-US" sz="20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	theta 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</a:t>
                </a:r>
                <a:r>
                  <a:rPr lang="en-US" altLang="en-US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linspace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(0,2*pi,200);</a:t>
                </a:r>
                <a:endParaRPr lang="en-US" altLang="en-US" sz="20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	r 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3*cos(theta/2).^2+theta;</a:t>
                </a:r>
                <a:endParaRPr lang="en-US" altLang="en-US" sz="20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	polar(</a:t>
                </a:r>
                <a:r>
                  <a:rPr lang="en-US" altLang="en-US" sz="2000" dirty="0" err="1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theta,r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) </a:t>
                </a:r>
                <a:endParaRPr lang="en-US" altLang="en-US" sz="2000" dirty="0"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000" dirty="0">
                  <a:latin typeface="Cambria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000" dirty="0"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101" y="1941743"/>
                <a:ext cx="10191797" cy="5169620"/>
              </a:xfrm>
              <a:prstGeom prst="rect">
                <a:avLst/>
              </a:prstGeom>
              <a:blipFill rotWithShape="0">
                <a:blip r:embed="rId2"/>
                <a:stretch>
                  <a:fillRect l="-598" t="-2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2732" y="1060167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 Subplots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14</a:t>
            </a:fld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8639" y="1664578"/>
            <a:ext cx="110150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 smtClean="0">
                <a:latin typeface="Cambria" panose="02040503050406030204" pitchFamily="18" charset="0"/>
              </a:rPr>
              <a:t>Multiple </a:t>
            </a:r>
            <a:r>
              <a:rPr lang="en-IN" sz="2000" dirty="0">
                <a:latin typeface="Cambria" panose="02040503050406030204" pitchFamily="18" charset="0"/>
              </a:rPr>
              <a:t>plots on the same page can be created with the subplot command, which has the form: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subplot(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m,n,p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The command divides the Figure Window into </a:t>
            </a:r>
            <a:r>
              <a:rPr lang="en-IN" sz="2000" dirty="0" err="1">
                <a:latin typeface="Cambria" panose="02040503050406030204" pitchFamily="18" charset="0"/>
              </a:rPr>
              <a:t>mxn</a:t>
            </a:r>
            <a:r>
              <a:rPr lang="en-IN" sz="2000" dirty="0">
                <a:latin typeface="Cambria" panose="02040503050406030204" pitchFamily="18" charset="0"/>
              </a:rPr>
              <a:t> rectangular subplots where plots will be created. The subplots are arranged like elements in a </a:t>
            </a:r>
            <a:r>
              <a:rPr lang="en-IN" sz="2000" dirty="0" err="1">
                <a:latin typeface="Cambria" panose="02040503050406030204" pitchFamily="18" charset="0"/>
              </a:rPr>
              <a:t>mxn</a:t>
            </a:r>
            <a:r>
              <a:rPr lang="en-IN" sz="2000" dirty="0">
                <a:latin typeface="Cambria" panose="02040503050406030204" pitchFamily="18" charset="0"/>
              </a:rPr>
              <a:t> matrix where each element is a subplot. The subplots are numbered from 1 through </a:t>
            </a:r>
            <a:r>
              <a:rPr lang="en-IN" sz="2000" dirty="0" err="1">
                <a:latin typeface="Cambria" panose="02040503050406030204" pitchFamily="18" charset="0"/>
              </a:rPr>
              <a:t>mn</a:t>
            </a:r>
            <a:r>
              <a:rPr lang="en-IN" sz="2000" dirty="0">
                <a:latin typeface="Cambria" panose="02040503050406030204" pitchFamily="18" charset="0"/>
              </a:rPr>
              <a:t>. </a:t>
            </a:r>
            <a:endParaRPr lang="en-IN" sz="2000" dirty="0" smtClean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number increases from left to right within a row, from the </a:t>
            </a:r>
            <a:endParaRPr lang="en-IN" sz="2000" dirty="0" smtClean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first </a:t>
            </a:r>
            <a:r>
              <a:rPr lang="en-IN" sz="2000" dirty="0">
                <a:latin typeface="Cambria" panose="02040503050406030204" pitchFamily="18" charset="0"/>
              </a:rPr>
              <a:t>row to the last. The command subplot(</a:t>
            </a:r>
            <a:r>
              <a:rPr lang="en-IN" sz="2000" dirty="0" err="1">
                <a:latin typeface="Cambria" panose="02040503050406030204" pitchFamily="18" charset="0"/>
              </a:rPr>
              <a:t>m,n,p</a:t>
            </a:r>
            <a:r>
              <a:rPr lang="en-IN" sz="2000" dirty="0">
                <a:latin typeface="Cambria" panose="02040503050406030204" pitchFamily="18" charset="0"/>
              </a:rPr>
              <a:t>) makes the </a:t>
            </a:r>
            <a:endParaRPr lang="en-IN" sz="2000" dirty="0" smtClean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subplot</a:t>
            </a:r>
            <a:r>
              <a:rPr lang="en-IN" sz="2000" dirty="0">
                <a:latin typeface="Cambria" panose="02040503050406030204" pitchFamily="18" charset="0"/>
              </a:rPr>
              <a:t> p current. This means that the next plot command will </a:t>
            </a:r>
            <a:endParaRPr lang="en-IN" sz="2000" dirty="0" smtClean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create </a:t>
            </a:r>
            <a:r>
              <a:rPr lang="en-IN" sz="2000" dirty="0">
                <a:latin typeface="Cambria" panose="02040503050406030204" pitchFamily="18" charset="0"/>
              </a:rPr>
              <a:t>a plot in this subplot</a:t>
            </a:r>
            <a:endParaRPr lang="en-US" altLang="en-US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For example, we create a plot that has 2 rows and 2 columns: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subplot(2,2,1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ezplot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('sin(x)');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subplot(2,2,2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ezplot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(-x)');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subplot(2,2,3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ezplot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('x^2');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subplot(2,2,4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ezplot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('sin(x)/x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685383"/>
            <a:ext cx="20313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32" y="2874442"/>
            <a:ext cx="4560352" cy="34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2732" y="1060167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 Exercise 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15</a:t>
            </a:fld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1477108" y="1939466"/>
                <a:ext cx="9751186" cy="3785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Read the </a:t>
                </a:r>
                <a:r>
                  <a:rPr lang="en-US" sz="2000" dirty="0">
                    <a:latin typeface="Cambria" panose="02040503050406030204" pitchFamily="18" charset="0"/>
                  </a:rPr>
                  <a:t>variable </a:t>
                </a:r>
                <a:r>
                  <a:rPr lang="en-US" sz="2000" i="1" dirty="0" smtClean="0">
                    <a:latin typeface="Cambria" panose="02040503050406030204" pitchFamily="18" charset="0"/>
                  </a:rPr>
                  <a:t>x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as a symbol, read the function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I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  <a:r>
                  <a:rPr lang="en-IN" sz="2000" dirty="0" smtClean="0">
                    <a:latin typeface="Cambria" panose="02040503050406030204" pitchFamily="18" charset="0"/>
                  </a:rPr>
                  <a:t> </a:t>
                </a:r>
                <a:endParaRPr lang="en-US" sz="2000" dirty="0" smtClean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(ii)  Plot </a:t>
                </a:r>
                <a:r>
                  <a:rPr lang="en-US" sz="2000" dirty="0">
                    <a:latin typeface="Cambria" panose="02040503050406030204" pitchFamily="18" charset="0"/>
                  </a:rPr>
                  <a:t>the graph of the function using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'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ezplot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'.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(iii) Taking the domain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, plot the graph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marL="514350" indent="-514350">
                  <a:buAutoNum type="romanLcParenBoth" startAt="4"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Indicate </a:t>
                </a:r>
                <a:r>
                  <a:rPr lang="en-US" sz="2000" dirty="0">
                    <a:latin typeface="Cambria" panose="02040503050406030204" pitchFamily="18" charset="0"/>
                  </a:rPr>
                  <a:t>the x-label, y-label, title of the graph. Set the thickness of the line as 2 points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marL="514350" indent="-514350">
                  <a:buAutoNum type="romanLcParenBoth" startAt="4"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2.  For </a:t>
                </a:r>
                <a:r>
                  <a:rPr lang="en-US" sz="2000" dirty="0">
                    <a:latin typeface="Cambria" panose="02040503050406030204" pitchFamily="18" charset="0"/>
                  </a:rPr>
                  <a:t>the domain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(</a:t>
                </a:r>
                <a:r>
                  <a:rPr lang="en-US" sz="2000" dirty="0" err="1" smtClean="0">
                    <a:latin typeface="Cambria" panose="02040503050406030204" pitchFamily="18" charset="0"/>
                  </a:rPr>
                  <a:t>i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)  Plot </a:t>
                </a:r>
                <a:r>
                  <a:rPr lang="en-US" sz="2000" dirty="0">
                    <a:latin typeface="Cambria" panose="02040503050406030204" pitchFamily="18" charset="0"/>
                  </a:rPr>
                  <a:t>the curve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y=sin x.</a:t>
                </a:r>
              </a:p>
              <a:p>
                <a:pPr marL="514350" indent="-514350">
                  <a:buAutoNum type="romanLcParenBoth" startAt="2"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On </a:t>
                </a:r>
                <a:r>
                  <a:rPr lang="en-US" sz="2000" dirty="0">
                    <a:latin typeface="Cambria" panose="02040503050406030204" pitchFamily="18" charset="0"/>
                  </a:rPr>
                  <a:t>the same graph superimpose the curve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y=cos x.</a:t>
                </a:r>
              </a:p>
              <a:p>
                <a:pPr marL="514350" indent="-514350">
                  <a:buAutoNum type="romanLcParenBoth" startAt="2"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Indicate </a:t>
                </a:r>
                <a:r>
                  <a:rPr lang="en-US" sz="2000" dirty="0">
                    <a:latin typeface="Cambria" panose="02040503050406030204" pitchFamily="18" charset="0"/>
                  </a:rPr>
                  <a:t>the x-label, y-label, legend, title of the graph. Set the thickness of the line as 2 points.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(iv) Show the curves in two different colors.  </a:t>
                </a:r>
                <a:endParaRPr lang="en-IN" sz="2000" dirty="0">
                  <a:latin typeface="Cambria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108" y="1939466"/>
                <a:ext cx="9751186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625" t="-322" r="-563" b="-24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685383"/>
            <a:ext cx="20313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0045" y="902626"/>
            <a:ext cx="8934225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Plotting </a:t>
            </a:r>
            <a:r>
              <a:rPr lang="en-IN" sz="4000" dirty="0" smtClean="0">
                <a:latin typeface="Cambria" panose="02040503050406030204" pitchFamily="18" charset="0"/>
              </a:rPr>
              <a:t>Graphs: 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5816" y="1771909"/>
            <a:ext cx="10914184" cy="47919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Cambria" panose="02040503050406030204" pitchFamily="18" charset="0"/>
              </a:rPr>
              <a:t>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35281" y="575876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5816" y="1718121"/>
                <a:ext cx="11583419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en-US" sz="2000" b="1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Easy plots: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simplest built-in function for plotting an explicit function is </a:t>
                </a:r>
                <a:r>
                  <a:rPr lang="en-US" altLang="en-US" sz="2000" dirty="0" err="1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ezplot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 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command. For example, we want to plot a parabola </a:t>
                </a:r>
                <a14:m>
                  <m:oMath xmlns:m="http://schemas.openxmlformats.org/officeDocument/2006/math"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altLang="en-US" sz="2000" b="0" i="1" smtClean="0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alt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interval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[-1,1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],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w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command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altLang="en-US" sz="2000" dirty="0">
                  <a:latin typeface="Cambria" panose="02040503050406030204" pitchFamily="18" charset="0"/>
                </a:endParaRPr>
              </a:p>
              <a:p>
                <a:pPr lvl="0" algn="just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	</a:t>
                </a:r>
                <a:r>
                  <a:rPr lang="en-US" altLang="en-US" sz="2000" dirty="0" err="1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ezplot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('x^2',[-</a:t>
                </a: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1,1])  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interval of interest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optional.  </a:t>
                </a:r>
                <a:endPara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IN" sz="2000" b="1" dirty="0">
                    <a:latin typeface="Cambria" panose="02040503050406030204" pitchFamily="18" charset="0"/>
                  </a:rPr>
                  <a:t>Plot command</a:t>
                </a:r>
                <a:r>
                  <a:rPr lang="en-US" altLang="en-US" sz="2000" b="1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 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plot command 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plot(</a:t>
                </a:r>
                <a:r>
                  <a:rPr lang="en-US" altLang="en-US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x,y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)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,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 to create a two-dimensional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plot, where x</a:t>
                </a:r>
                <a:r>
                  <a:rPr lang="en-US" altLang="en-US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and y are  vectors of sa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 length. For example, to plot </a:t>
                </a:r>
                <a14:m>
                  <m:oMath xmlns:m="http://schemas.openxmlformats.org/officeDocument/2006/math">
                    <m:r>
                      <a:rPr lang="en-IN" alt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altLang="en-US" sz="2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alt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en-US" sz="2000" dirty="0">
                  <a:latin typeface="Cambria" panose="02040503050406030204" pitchFamily="18" charset="0"/>
                </a:endParaRPr>
              </a:p>
              <a:p>
                <a:pPr lvl="0" algn="just" eaLnBrk="0" fontAlgn="base" hangingPunct="0">
                  <a:spcAft>
                    <a:spcPct val="0"/>
                  </a:spcAft>
                </a:pP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</a:t>
                </a: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 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0:0.1:5;</a:t>
                </a:r>
                <a:endPara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just" eaLnBrk="0" fontAlgn="base" hangingPunct="0">
                  <a:spcAft>
                    <a:spcPct val="0"/>
                  </a:spcAft>
                </a:pP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</a:t>
                </a: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y 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 </a:t>
                </a:r>
                <a:r>
                  <a:rPr lang="en-US" altLang="en-US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exp</a:t>
                </a: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(-x);</a:t>
                </a:r>
                <a:endPara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just" eaLnBrk="0" fontAlgn="base" hangingPunct="0">
                  <a:spcAft>
                    <a:spcPct val="0"/>
                  </a:spcAft>
                </a:pPr>
                <a:r>
                  <a:rPr lang="en-US" altLang="en-US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</a:t>
                </a: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plot(</a:t>
                </a:r>
                <a:r>
                  <a:rPr lang="en-US" altLang="en-US" sz="2000" dirty="0" err="1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x,y</a:t>
                </a:r>
                <a:r>
                  <a:rPr lang="en-US" altLang="en-US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)</a:t>
                </a:r>
                <a:endParaRPr lang="en-US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6" y="1718121"/>
                <a:ext cx="11583419" cy="2708434"/>
              </a:xfrm>
              <a:prstGeom prst="rect">
                <a:avLst/>
              </a:prstGeom>
              <a:blipFill rotWithShape="0">
                <a:blip r:embed="rId2"/>
                <a:stretch>
                  <a:fillRect l="-579" t="-1351" b="-3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5816" y="4314199"/>
                <a:ext cx="11371385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en-US" sz="2000" b="1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fplot: 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fplot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(f)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plots the curve defined by the function y = f(x) over the default interval [-5, 5] for x</a:t>
                </a:r>
                <a:r>
                  <a:rPr lang="en-IN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fplot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(f, [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xmin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, 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xmax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]) 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plots over the specified interval [</a:t>
                </a:r>
                <a:r>
                  <a:rPr lang="en-IN" sz="20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xmin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xmax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].  </a:t>
                </a:r>
              </a:p>
              <a:p>
                <a:pPr lvl="0"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IN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example to plot the curve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IN" altLang="en-U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the interval [-2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,2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en-US" altLang="en-US" sz="2000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].</a:t>
                </a:r>
                <a:endParaRPr lang="en-US" alt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01700"/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syms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x</a:t>
                </a:r>
              </a:p>
              <a:p>
                <a:pPr marL="901700"/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f(x)=sin(x)</a:t>
                </a:r>
              </a:p>
              <a:p>
                <a:pPr marL="901700"/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fplot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(f(x),[-2*pi, 2*pi])  </a:t>
                </a:r>
                <a:endParaRPr lang="en-US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6" y="4314199"/>
                <a:ext cx="11371385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590" t="-2624" b="-49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981632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Line Specifiers (</a:t>
            </a:r>
            <a:r>
              <a:rPr lang="en-IN" sz="4000" dirty="0" err="1">
                <a:latin typeface="Cambria" panose="02040503050406030204" pitchFamily="18" charset="0"/>
              </a:rPr>
              <a:t>linespec</a:t>
            </a:r>
            <a:r>
              <a:rPr lang="en-IN" sz="4000" dirty="0">
                <a:latin typeface="Cambria" panose="02040503050406030204" pitchFamily="18" charset="0"/>
              </a:rPr>
              <a:t>):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3</a:t>
            </a:fld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83430"/>
              </p:ext>
            </p:extLst>
          </p:nvPr>
        </p:nvGraphicFramePr>
        <p:xfrm>
          <a:off x="1196786" y="2837325"/>
          <a:ext cx="324074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012"/>
                <a:gridCol w="1465729"/>
              </a:tblGrid>
              <a:tr h="325449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ambria" panose="02040503050406030204" pitchFamily="18" charset="0"/>
                        </a:rPr>
                        <a:t>Line</a:t>
                      </a:r>
                      <a:r>
                        <a:rPr lang="en-IN" sz="2000" baseline="0" dirty="0" smtClean="0">
                          <a:latin typeface="Cambria" panose="02040503050406030204" pitchFamily="18" charset="0"/>
                        </a:rPr>
                        <a:t> style</a:t>
                      </a:r>
                      <a:endParaRPr lang="en-IN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Specifier</a:t>
                      </a:r>
                      <a:endParaRPr lang="en-IN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099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solid (default)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dashed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dotted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dash-dot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</a:t>
                      </a:r>
                    </a:p>
                  </a:txBody>
                  <a:tcPr marL="47625" marR="76200" marT="9525" marB="9525" anchor="ctr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169891" y="1586750"/>
            <a:ext cx="10932459" cy="981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Cambria" panose="02040503050406030204" pitchFamily="18" charset="0"/>
              </a:rPr>
              <a:t>Line specifiers are optional and can b</a:t>
            </a:r>
            <a:r>
              <a:rPr lang="en-IN" sz="2000" dirty="0" smtClean="0">
                <a:latin typeface="Cambria" panose="02040503050406030204" pitchFamily="18" charset="0"/>
              </a:rPr>
              <a:t>e </a:t>
            </a:r>
            <a:r>
              <a:rPr lang="en-IN" sz="2000" dirty="0">
                <a:latin typeface="Cambria" panose="02040503050406030204" pitchFamily="18" charset="0"/>
              </a:rPr>
              <a:t>used to define the style and </a:t>
            </a:r>
            <a:r>
              <a:rPr lang="en-IN" sz="2000" dirty="0" err="1">
                <a:latin typeface="Cambria" panose="02040503050406030204" pitchFamily="18" charset="0"/>
              </a:rPr>
              <a:t>color</a:t>
            </a:r>
            <a:r>
              <a:rPr lang="en-IN" sz="2000" dirty="0">
                <a:latin typeface="Cambria" panose="02040503050406030204" pitchFamily="18" charset="0"/>
              </a:rPr>
              <a:t> of the line and the type of markers (if markers are desired).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14317"/>
              </p:ext>
            </p:extLst>
          </p:nvPr>
        </p:nvGraphicFramePr>
        <p:xfrm>
          <a:off x="5272570" y="2430412"/>
          <a:ext cx="3750406" cy="3326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165"/>
                <a:gridCol w="1696241"/>
              </a:tblGrid>
              <a:tr h="325449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Specifier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magenta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47625" marR="76200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47625" marR="76200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2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Marker type Specifiers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4705" y="1813367"/>
            <a:ext cx="10932459" cy="1225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specifiers are typed inside the plot command as strings. Within the string, the specifiers can be typed in any order and the specifiers are optional. For example: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0:5; y = 2.^x; plot(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,'-or')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This command creates a plot with solid red line and the marker is a circle.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0465"/>
              </p:ext>
            </p:extLst>
          </p:nvPr>
        </p:nvGraphicFramePr>
        <p:xfrm>
          <a:off x="1166776" y="3254180"/>
          <a:ext cx="10236331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9218"/>
                <a:gridCol w="1668971"/>
                <a:gridCol w="3603811"/>
                <a:gridCol w="1694331"/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Marker Type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Specifier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Marker Type</a:t>
                      </a:r>
                    </a:p>
                  </a:txBody>
                  <a:tcPr marL="9525" marR="9525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Specifier</a:t>
                      </a:r>
                    </a:p>
                  </a:txBody>
                  <a:tcPr marL="9525" marR="9525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plus sign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square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9525" marR="9525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diamond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9525" marR="9525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asterisk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five-pointed star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525" marR="9525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sixed-pointed star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9525" marR="9525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triangle (pointed left)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 </a:t>
                      </a:r>
                    </a:p>
                  </a:txBody>
                  <a:tcPr marL="9525" marR="9525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triangle (pointed up)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triangle (pointed right)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</a:txBody>
                  <a:tcPr marL="9525" marR="9525" marT="9525" marB="9525" anchor="ctr"/>
                </a:tc>
              </a:tr>
              <a:tr h="32099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triangle (pointed down)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47625" marR="76200" marT="9525" marB="9525" anchor="ctr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Property Name and </a:t>
            </a:r>
            <a:r>
              <a:rPr lang="en-IN" sz="4000" dirty="0" err="1">
                <a:latin typeface="Cambria" panose="02040503050406030204" pitchFamily="18" charset="0"/>
              </a:rPr>
              <a:t>PropertyValue</a:t>
            </a:r>
            <a:r>
              <a:rPr lang="en-IN" sz="40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5459" y="1761563"/>
            <a:ext cx="11546541" cy="2796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IN" sz="2000" dirty="0">
                <a:latin typeface="Cambria" panose="02040503050406030204" pitchFamily="18" charset="0"/>
              </a:rPr>
              <a:t>Properties are optional and can be used to specify the thickness of the line, the size of the marker</a:t>
            </a:r>
            <a:r>
              <a:rPr lang="en-IN" sz="2000" dirty="0" smtClean="0">
                <a:latin typeface="Cambria" panose="02040503050406030204" pitchFamily="18" charset="0"/>
              </a:rPr>
              <a:t>,    and </a:t>
            </a:r>
            <a:r>
              <a:rPr lang="en-IN" sz="2000" dirty="0">
                <a:latin typeface="Cambria" panose="02040503050406030204" pitchFamily="18" charset="0"/>
              </a:rPr>
              <a:t>the </a:t>
            </a:r>
            <a:r>
              <a:rPr lang="en-IN" sz="2000" dirty="0" err="1">
                <a:latin typeface="Cambria" panose="02040503050406030204" pitchFamily="18" charset="0"/>
              </a:rPr>
              <a:t>colors</a:t>
            </a:r>
            <a:r>
              <a:rPr lang="en-IN" sz="2000" dirty="0">
                <a:latin typeface="Cambria" panose="02040503050406030204" pitchFamily="18" charset="0"/>
              </a:rPr>
              <a:t> of the marker’s edge line and fill. </a:t>
            </a:r>
            <a:endParaRPr lang="en-IN" sz="2000" dirty="0" smtClean="0"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Property Name is typed as a string, followed by a comma and a value for the property, all inside the plot command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  <a:r>
              <a:rPr lang="en-IN" sz="2000" dirty="0">
                <a:latin typeface="Cambria" panose="02040503050406030204" pitchFamily="18" charset="0"/>
              </a:rPr>
              <a:t> For example, the command:</a:t>
            </a: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(0,pi,50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y=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(-x).*sin(8*x);</a:t>
            </a: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,’--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 2, 'markersize',8, '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markerfacecolor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'g')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latin typeface="Cambria" panose="02040503050406030204" pitchFamily="18" charset="0"/>
              </a:rPr>
              <a:t>creates a plot with a blue dashed line and squares as markers. The linewidth is 2 points and the size of the square markers is 8 points. The marker has green filling.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08491"/>
              </p:ext>
            </p:extLst>
          </p:nvPr>
        </p:nvGraphicFramePr>
        <p:xfrm>
          <a:off x="1166775" y="4600188"/>
          <a:ext cx="10397695" cy="184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507"/>
                <a:gridCol w="7826188"/>
              </a:tblGrid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 Name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linewidth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width of the line (default 0.5, possible values are 1,2,3,...)</a:t>
                      </a:r>
                    </a:p>
                  </a:txBody>
                  <a:tcPr marL="47625" marR="76200" marT="9525" marB="9525" anchor="ctr"/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markersize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size of the marker (e.g., 5,6,... )</a:t>
                      </a:r>
                    </a:p>
                  </a:txBody>
                  <a:tcPr marL="47625" marR="76200" marT="9525" marB="9525" anchor="ctr"/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Markeredgecolor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color of the edge line for filled marker (e.g., r, b)</a:t>
                      </a:r>
                    </a:p>
                  </a:txBody>
                  <a:tcPr marL="47625" marR="76200" marT="9525" marB="9525" anchor="ctr"/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Markerfacecolor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IN" sz="2000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filling for filled markers (</a:t>
                      </a:r>
                      <a:r>
                        <a:rPr lang="en-IN" sz="2000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 r, b)</a:t>
                      </a:r>
                    </a:p>
                  </a:txBody>
                  <a:tcPr marL="47625" marR="76200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IN" sz="4000" dirty="0">
                <a:latin typeface="Cambria" panose="02040503050406030204" pitchFamily="18" charset="0"/>
              </a:rPr>
              <a:t>Formatting a </a:t>
            </a:r>
            <a:r>
              <a:rPr lang="en-IN" sz="4000" dirty="0" smtClean="0">
                <a:latin typeface="Cambria" panose="02040503050406030204" pitchFamily="18" charset="0"/>
              </a:rPr>
              <a:t>plot: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2615" y="1705009"/>
            <a:ext cx="10594918" cy="4248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IN" sz="2000" dirty="0">
                <a:latin typeface="Cambria" panose="02040503050406030204" pitchFamily="18" charset="0"/>
              </a:rPr>
              <a:t>Plots can be formatted by using MATLAB command that follow the plot </a:t>
            </a:r>
            <a:r>
              <a:rPr lang="en-IN" sz="2000" dirty="0" smtClean="0">
                <a:latin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</a:rPr>
              <a:t>or interactively by using the plot editor in the Figure Window. Here we will explain </a:t>
            </a:r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first method which is more useful since a formatted plot can be created automatically every time the program is executed.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latin typeface="Cambria" panose="02040503050406030204" pitchFamily="18" charset="0"/>
              </a:rPr>
              <a:t>The </a:t>
            </a:r>
            <a:r>
              <a:rPr lang="en-IN" sz="2000" b="1" dirty="0" err="1">
                <a:latin typeface="Cambria" panose="02040503050406030204" pitchFamily="18" charset="0"/>
                <a:cs typeface="Courier New" panose="02070309020205020404" pitchFamily="49" charset="0"/>
              </a:rPr>
              <a:t>xlabel</a:t>
            </a:r>
            <a:r>
              <a:rPr lang="en-IN" sz="2000" b="1" dirty="0">
                <a:latin typeface="Cambria" panose="02040503050406030204" pitchFamily="18" charset="0"/>
                <a:cs typeface="Courier New" panose="02070309020205020404" pitchFamily="49" charset="0"/>
              </a:rPr>
              <a:t> </a:t>
            </a:r>
            <a:r>
              <a:rPr lang="en-IN" sz="2000" b="1" dirty="0">
                <a:latin typeface="Cambria" panose="02040503050406030204" pitchFamily="18" charset="0"/>
              </a:rPr>
              <a:t>and </a:t>
            </a:r>
            <a:r>
              <a:rPr lang="en-IN" sz="2000" b="1" dirty="0" err="1">
                <a:latin typeface="Cambria" panose="02040503050406030204" pitchFamily="18" charset="0"/>
                <a:cs typeface="Courier New" panose="02070309020205020404" pitchFamily="49" charset="0"/>
              </a:rPr>
              <a:t>ylabel</a:t>
            </a:r>
            <a:r>
              <a:rPr lang="en-IN" sz="2000" b="1" dirty="0">
                <a:latin typeface="Cambria" panose="02040503050406030204" pitchFamily="18" charset="0"/>
              </a:rPr>
              <a:t> command</a:t>
            </a:r>
          </a:p>
          <a:p>
            <a:pPr>
              <a:spcBef>
                <a:spcPts val="600"/>
              </a:spcBef>
            </a:pPr>
            <a:r>
              <a:rPr lang="en-IN" sz="2000" dirty="0" err="1">
                <a:latin typeface="Cambria" panose="02040503050406030204" pitchFamily="18" charset="0"/>
                <a:cs typeface="Courier New" panose="02070309020205020404" pitchFamily="49" charset="0"/>
              </a:rPr>
              <a:t>xlabel</a:t>
            </a:r>
            <a:r>
              <a:rPr lang="en-IN" sz="2000" dirty="0">
                <a:latin typeface="Cambria" panose="02040503050406030204" pitchFamily="18" charset="0"/>
              </a:rPr>
              <a:t> and </a:t>
            </a:r>
            <a:r>
              <a:rPr lang="en-IN" sz="2000" dirty="0" err="1">
                <a:latin typeface="Cambria" panose="02040503050406030204" pitchFamily="18" charset="0"/>
                <a:cs typeface="Courier New" panose="02070309020205020404" pitchFamily="49" charset="0"/>
              </a:rPr>
              <a:t>ylabel</a:t>
            </a:r>
            <a:r>
              <a:rPr lang="en-IN" sz="2000" dirty="0">
                <a:latin typeface="Cambria" panose="02040503050406030204" pitchFamily="18" charset="0"/>
              </a:rPr>
              <a:t> create description on the x- and y-axes, respectively after we have plotted a graph. The usages are:</a:t>
            </a:r>
            <a:endParaRPr lang="en-IN" sz="2000" dirty="0"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('text as string')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latin typeface="Cambria" panose="02040503050406030204" pitchFamily="18" charset="0"/>
                <a:cs typeface="Courier New" panose="02070309020205020404" pitchFamily="49" charset="0"/>
              </a:rPr>
              <a:t>and:</a:t>
            </a: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('text as string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latin typeface="Cambria" panose="02040503050406030204" pitchFamily="18" charset="0"/>
              </a:rPr>
              <a:t>The title command:  </a:t>
            </a:r>
            <a:r>
              <a:rPr lang="en-IN" sz="2000" dirty="0">
                <a:latin typeface="Cambria" panose="02040503050406030204" pitchFamily="18" charset="0"/>
              </a:rPr>
              <a:t>A title can be added to the plot with the command:</a:t>
            </a:r>
          </a:p>
          <a:p>
            <a:pPr>
              <a:spcBef>
                <a:spcPts val="600"/>
              </a:spcBef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('text as string')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latin typeface="Cambria" panose="02040503050406030204" pitchFamily="18" charset="0"/>
              </a:rPr>
              <a:t>The text will appear on the top of the figure as a title</a:t>
            </a:r>
            <a:r>
              <a:rPr lang="en-IN" sz="2000" dirty="0" smtClean="0">
                <a:latin typeface="Cambria" panose="02040503050406030204" pitchFamily="18" charset="0"/>
              </a:rPr>
              <a:t>. 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</a:pPr>
            <a:endParaRPr lang="en-IN" sz="2000" dirty="0"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IN" sz="4000" dirty="0">
                <a:latin typeface="Cambria" panose="02040503050406030204" pitchFamily="18" charset="0"/>
              </a:rPr>
              <a:t>Formatting a </a:t>
            </a:r>
            <a:r>
              <a:rPr lang="en-IN" sz="4000" dirty="0" smtClean="0">
                <a:latin typeface="Cambria" panose="02040503050406030204" pitchFamily="18" charset="0"/>
              </a:rPr>
              <a:t>plot-continued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7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541" y="1788459"/>
            <a:ext cx="11430000" cy="4320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>
                <a:latin typeface="Cambria" panose="02040503050406030204" pitchFamily="18" charset="0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b="1" dirty="0" smtClean="0">
                <a:latin typeface="Cambria" panose="02040503050406030204" pitchFamily="18" charset="0"/>
              </a:rPr>
              <a:t>The</a:t>
            </a:r>
            <a:r>
              <a:rPr lang="en-IN" sz="2000" b="1" dirty="0">
                <a:latin typeface="Cambria" panose="02040503050406030204" pitchFamily="18" charset="0"/>
              </a:rPr>
              <a:t> text command:  </a:t>
            </a:r>
            <a:r>
              <a:rPr lang="en-IN" sz="2000" dirty="0">
                <a:latin typeface="Cambria" panose="02040503050406030204" pitchFamily="18" charset="0"/>
              </a:rPr>
              <a:t>A text label can be placed in the plot with the text or </a:t>
            </a:r>
            <a:r>
              <a:rPr lang="en-IN" sz="2000" dirty="0" err="1">
                <a:latin typeface="Cambria" panose="02040503050406030204" pitchFamily="18" charset="0"/>
              </a:rPr>
              <a:t>gtext</a:t>
            </a:r>
            <a:r>
              <a:rPr lang="en-IN" sz="2000" dirty="0">
                <a:latin typeface="Cambria" panose="02040503050406030204" pitchFamily="18" charset="0"/>
              </a:rPr>
              <a:t> commands:</a:t>
            </a:r>
          </a:p>
          <a:p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text(</a:t>
            </a:r>
            <a:r>
              <a:rPr lang="en-I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'text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string')</a:t>
            </a:r>
          </a:p>
          <a:p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gtext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('text as string')</a:t>
            </a:r>
          </a:p>
          <a:p>
            <a:r>
              <a:rPr lang="en-IN" sz="2000" dirty="0">
                <a:latin typeface="Cambria" panose="02040503050406030204" pitchFamily="18" charset="0"/>
              </a:rPr>
              <a:t>The 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IN" sz="2000" dirty="0">
                <a:latin typeface="Cambria" panose="02040503050406030204" pitchFamily="18" charset="0"/>
              </a:rPr>
              <a:t> command places the text in the figure such that the first character is positioned at the point with the coordinates </a:t>
            </a:r>
            <a:r>
              <a:rPr lang="en-IN" sz="2000" dirty="0" err="1" smtClean="0">
                <a:latin typeface="Cambria" panose="02040503050406030204" pitchFamily="18" charset="0"/>
              </a:rPr>
              <a:t>a,b</a:t>
            </a:r>
            <a:r>
              <a:rPr lang="en-IN" sz="2000" dirty="0" smtClean="0">
                <a:latin typeface="Cambria" panose="02040503050406030204" pitchFamily="18" charset="0"/>
              </a:rPr>
              <a:t>(according </a:t>
            </a:r>
            <a:r>
              <a:rPr lang="en-IN" sz="2000" dirty="0">
                <a:latin typeface="Cambria" panose="02040503050406030204" pitchFamily="18" charset="0"/>
              </a:rPr>
              <a:t>to the axes of the figure). The 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gtext</a:t>
            </a:r>
            <a:r>
              <a:rPr lang="en-IN" sz="2000" dirty="0">
                <a:latin typeface="Cambria" panose="02040503050406030204" pitchFamily="18" charset="0"/>
              </a:rPr>
              <a:t> command places the text at a position specified by the user (with the mouse</a:t>
            </a:r>
            <a:r>
              <a:rPr lang="en-IN" sz="2000" dirty="0" smtClean="0">
                <a:latin typeface="Cambria" panose="02040503050406030204" pitchFamily="18" charset="0"/>
              </a:rPr>
              <a:t>).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b="1" dirty="0">
                <a:latin typeface="Cambria" panose="02040503050406030204" pitchFamily="18" charset="0"/>
              </a:rPr>
              <a:t>The legend command:  </a:t>
            </a:r>
            <a:r>
              <a:rPr lang="en-IN" sz="2000" dirty="0">
                <a:latin typeface="Cambria" panose="02040503050406030204" pitchFamily="18" charset="0"/>
              </a:rPr>
              <a:t>The legend command places a legend on the plot. The legend shows a sample of the line type of each graph that is plotted, and places a label, specified by the user, beside the line sample. </a:t>
            </a:r>
            <a:endParaRPr lang="en-IN" sz="2000" dirty="0" smtClean="0">
              <a:latin typeface="Cambria" panose="02040503050406030204" pitchFamily="18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usage is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legend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('string 1','string 2',...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  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IN" sz="18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example, </a:t>
            </a:r>
            <a:r>
              <a:rPr lang="en-IN" sz="1800" dirty="0" smtClean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n-IN" sz="18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t=</a:t>
            </a:r>
            <a:r>
              <a:rPr lang="en-IN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linspace</a:t>
            </a:r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(0,10,100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s=t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.^2/2;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plot(</a:t>
            </a:r>
            <a:r>
              <a:rPr lang="en-IN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t,s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IN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xlabel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('Time (sec)');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IN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ylabel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('distance (m)');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title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('Distance as a function of t');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legend</a:t>
            </a:r>
            <a:r>
              <a:rPr lang="en-IN" sz="18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IN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'distance’);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86" y="1008526"/>
            <a:ext cx="7737438" cy="69648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 </a:t>
            </a:r>
            <a:br>
              <a:rPr lang="en-IN" sz="4000" dirty="0">
                <a:latin typeface="Cambria" panose="02040503050406030204" pitchFamily="18" charset="0"/>
              </a:rPr>
            </a:br>
            <a:r>
              <a:rPr lang="en-IN" sz="4000" dirty="0" smtClean="0">
                <a:latin typeface="Cambria" panose="02040503050406030204" pitchFamily="18" charset="0"/>
              </a:rPr>
              <a:t>Axis Command: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8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0386" y="1651221"/>
            <a:ext cx="10488706" cy="972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>
                <a:latin typeface="Cambria" panose="02040503050406030204" pitchFamily="18" charset="0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When </a:t>
            </a:r>
            <a:r>
              <a:rPr lang="en-IN" sz="2000" dirty="0">
                <a:latin typeface="Cambria" panose="02040503050406030204" pitchFamily="18" charset="0"/>
              </a:rPr>
              <a:t>the plot(</a:t>
            </a:r>
            <a:r>
              <a:rPr lang="en-IN" sz="2000" dirty="0" err="1">
                <a:latin typeface="Cambria" panose="02040503050406030204" pitchFamily="18" charset="0"/>
              </a:rPr>
              <a:t>x,y</a:t>
            </a:r>
            <a:r>
              <a:rPr lang="en-IN" sz="2000" dirty="0">
                <a:latin typeface="Cambria" panose="02040503050406030204" pitchFamily="18" charset="0"/>
              </a:rPr>
              <a:t>) command is executed, MATLAB creates axes with limits that are based on the minimum and maximum values of the elements of x and y. The axis command can be used to change the range of the axes. Here are some possible forms of the axis command: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36094"/>
              </p:ext>
            </p:extLst>
          </p:nvPr>
        </p:nvGraphicFramePr>
        <p:xfrm>
          <a:off x="1070386" y="2690710"/>
          <a:ext cx="10397695" cy="184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2602"/>
                <a:gridCol w="6385093"/>
              </a:tblGrid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Commands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76200" marT="9525" marB="95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axis([xmin, xmax, ymin, ymax])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the limits of both x and y</a:t>
                      </a:r>
                    </a:p>
                  </a:txBody>
                  <a:tcPr marL="47625" marR="76200" marT="9525" marB="9525" anchor="ctr"/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axis equal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the same scale for both axes</a:t>
                      </a:r>
                    </a:p>
                  </a:txBody>
                  <a:tcPr marL="47625" marR="76200" marT="9525" marB="9525" anchor="ctr"/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axis square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the axes region to be square</a:t>
                      </a:r>
                    </a:p>
                  </a:txBody>
                  <a:tcPr marL="47625" marR="76200" marT="9525" marB="9525" anchor="ctr"/>
                </a:tc>
              </a:tr>
              <a:tr h="33674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axis tight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the axis limits to the range of the data</a:t>
                      </a:r>
                    </a:p>
                  </a:txBody>
                  <a:tcPr marL="47625" marR="76200" marT="9525" marB="9525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06505" y="4493087"/>
            <a:ext cx="110525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895" algn="just">
              <a:lnSpc>
                <a:spcPct val="115000"/>
              </a:lnSpc>
              <a:spcAft>
                <a:spcPts val="0"/>
              </a:spcAft>
            </a:pPr>
            <a:r>
              <a:rPr lang="en-IN" sz="20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grid command:  </a:t>
            </a:r>
            <a:r>
              <a:rPr lang="en-IN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‘grid on’ adds grid lines to the plot. grid off removes grid lines from the plot.</a:t>
            </a:r>
          </a:p>
          <a:p>
            <a:pPr marL="450215" algn="just">
              <a:lnSpc>
                <a:spcPct val="115000"/>
              </a:lnSpc>
              <a:spcAft>
                <a:spcPts val="0"/>
              </a:spcAft>
            </a:pPr>
            <a:r>
              <a:rPr lang="en-IN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IN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fplot</a:t>
            </a:r>
            <a:r>
              <a:rPr lang="en-I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(@(x) x.^2+4*sin(2*x)-1,[-3,3</a:t>
            </a:r>
            <a:r>
              <a:rPr lang="en-IN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IN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grid </a:t>
            </a:r>
            <a:r>
              <a:rPr lang="en-I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IN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axis</a:t>
            </a:r>
            <a:r>
              <a:rPr lang="en-I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([-2 2 </a:t>
            </a:r>
            <a:r>
              <a:rPr lang="en-IN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-5 </a:t>
            </a:r>
            <a:r>
              <a:rPr lang="en-I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5])</a:t>
            </a:r>
            <a:endParaRPr lang="en-IN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5816" y="1771909"/>
            <a:ext cx="10914184" cy="47919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>
              <a:latin typeface="Cambria" panose="02040503050406030204" pitchFamily="18" charset="0"/>
            </a:endParaRPr>
          </a:p>
          <a:p>
            <a:r>
              <a:rPr lang="en-IN" dirty="0" smtClean="0">
                <a:latin typeface="Cambria" panose="02040503050406030204" pitchFamily="18" charset="0"/>
              </a:rPr>
              <a:t>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35281" y="575876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9945" y="1771909"/>
                <a:ext cx="11371385" cy="5247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IN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f(x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)=piecewise(I1,f1,I2,f2,...) 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be used to define a piecewise function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altLang="en-US" sz="200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whose value is 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f1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in the interval 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I1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f2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the interval 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I2</a:t>
                </a:r>
                <a:r>
                  <a:rPr lang="en-IN" sz="2000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  <a:r>
                  <a:rPr lang="en-IN" sz="2000" dirty="0"/>
                  <a:t>  </a:t>
                </a:r>
                <a:endParaRPr lang="en-IN" sz="20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IN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The following script illustrates to plot the piecewise function </a:t>
                </a:r>
                <a:endParaRPr lang="en-IN" sz="2000" dirty="0"/>
              </a:p>
              <a:p>
                <a:r>
                  <a:rPr lang="en-IN" sz="2000" dirty="0" err="1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syms</a:t>
                </a:r>
                <a:r>
                  <a:rPr lang="en-IN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f(x)</a:t>
                </a:r>
              </a:p>
              <a:p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f(x)=piecewise( -2&lt;=x&lt;=-1,-x-2,-1&lt;x&lt;=1,x,1&lt;x&lt;=2,-x+2);</a:t>
                </a:r>
              </a:p>
              <a:p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figure</a:t>
                </a:r>
              </a:p>
              <a:p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fplot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(f(x), [-2,-1], 'b',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LineWidth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2);</a:t>
                </a:r>
              </a:p>
              <a:p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grid on; hold </a:t>
                </a:r>
                <a:r>
                  <a:rPr lang="en-IN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on;</a:t>
                </a:r>
                <a:endParaRPr lang="en-IN" sz="20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fplot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(f(x), [-0.999, 1], 'b',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LineWidth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2);</a:t>
                </a:r>
              </a:p>
              <a:p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fplot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(f(x), </a:t>
                </a:r>
                <a:r>
                  <a:rPr lang="en-IN" sz="2000" dirty="0" smtClean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[1.001, 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2], 'b',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LineWidth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2);</a:t>
                </a:r>
              </a:p>
              <a:p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plot(-1, f(-1),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bo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MarkerFaceColor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'w',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MarkerSize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10);</a:t>
                </a:r>
              </a:p>
              <a:p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plot(1, f(1),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bo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MarkerFaceColor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'w', '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MarkerSize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', 10);</a:t>
                </a:r>
              </a:p>
              <a:p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axis equal; axis([-2 2 -2 2]);</a:t>
                </a:r>
              </a:p>
              <a:p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xlabel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('x'); </a:t>
                </a:r>
                <a:r>
                  <a:rPr lang="en-IN" sz="2000" dirty="0" err="1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ylabel</a:t>
                </a:r>
                <a:r>
                  <a:rPr lang="en-IN" sz="2000" dirty="0"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('y');</a:t>
                </a:r>
              </a:p>
              <a:p>
                <a:endParaRPr lang="en-IN" sz="20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endParaRPr lang="en-US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5" y="1771909"/>
                <a:ext cx="11371385" cy="5247590"/>
              </a:xfrm>
              <a:prstGeom prst="rect">
                <a:avLst/>
              </a:prstGeom>
              <a:blipFill rotWithShape="0">
                <a:blip r:embed="rId3"/>
                <a:stretch>
                  <a:fillRect l="-536" t="-10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46520"/>
              </p:ext>
            </p:extLst>
          </p:nvPr>
        </p:nvGraphicFramePr>
        <p:xfrm>
          <a:off x="7318606" y="2269106"/>
          <a:ext cx="2494336" cy="93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1904760" imgH="711000" progId="Equation.3">
                  <p:embed/>
                </p:oleObj>
              </mc:Choice>
              <mc:Fallback>
                <p:oleObj name="Equation" r:id="rId4" imgW="190476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606" y="2269106"/>
                        <a:ext cx="2494336" cy="935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026821" y="967390"/>
            <a:ext cx="7471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IN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Plotting Piecewise Functions  </a:t>
            </a:r>
          </a:p>
        </p:txBody>
      </p:sp>
    </p:spTree>
    <p:extLst>
      <p:ext uri="{BB962C8B-B14F-4D97-AF65-F5344CB8AC3E}">
        <p14:creationId xmlns:p14="http://schemas.microsoft.com/office/powerpoint/2010/main" val="30477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</TotalTime>
  <Words>729</Words>
  <Application>Microsoft Office PowerPoint</Application>
  <PresentationFormat>Custom</PresentationFormat>
  <Paragraphs>261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Retrospect</vt:lpstr>
      <vt:lpstr>Equation</vt:lpstr>
      <vt:lpstr>PowerPoint Presentation</vt:lpstr>
      <vt:lpstr>Plotting Graphs: </vt:lpstr>
      <vt:lpstr>Line Specifiers (linespec): </vt:lpstr>
      <vt:lpstr>Marker type Specifiers</vt:lpstr>
      <vt:lpstr>Property Name and PropertyValue:</vt:lpstr>
      <vt:lpstr>  Formatting a plot:</vt:lpstr>
      <vt:lpstr>  Formatting a plot-continued</vt:lpstr>
      <vt:lpstr>  Axis Command:</vt:lpstr>
      <vt:lpstr>PowerPoint Presentation</vt:lpstr>
      <vt:lpstr>  Plotting multiple graphs:</vt:lpstr>
      <vt:lpstr>  Plotting multiple graphs:</vt:lpstr>
      <vt:lpstr>  Plotting multiple graphs:</vt:lpstr>
      <vt:lpstr>  Polar plots:</vt:lpstr>
      <vt:lpstr> Subplots</vt:lpstr>
      <vt:lpstr> 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103</cp:revision>
  <dcterms:created xsi:type="dcterms:W3CDTF">2018-07-07T06:15:02Z</dcterms:created>
  <dcterms:modified xsi:type="dcterms:W3CDTF">2021-03-15T08:40:50Z</dcterms:modified>
</cp:coreProperties>
</file>