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91" r:id="rId4"/>
    <p:sldId id="287" r:id="rId5"/>
    <p:sldId id="288" r:id="rId6"/>
    <p:sldId id="289" r:id="rId7"/>
    <p:sldId id="290" r:id="rId8"/>
    <p:sldId id="269" r:id="rId9"/>
    <p:sldId id="268" r:id="rId10"/>
    <p:sldId id="258" r:id="rId11"/>
    <p:sldId id="259" r:id="rId12"/>
    <p:sldId id="260" r:id="rId13"/>
    <p:sldId id="292" r:id="rId14"/>
    <p:sldId id="261" r:id="rId15"/>
    <p:sldId id="262" r:id="rId16"/>
    <p:sldId id="293" r:id="rId17"/>
    <p:sldId id="272" r:id="rId18"/>
    <p:sldId id="273" r:id="rId19"/>
    <p:sldId id="274" r:id="rId20"/>
    <p:sldId id="275" r:id="rId21"/>
    <p:sldId id="276" r:id="rId22"/>
    <p:sldId id="277" r:id="rId23"/>
    <p:sldId id="294" r:id="rId24"/>
    <p:sldId id="263" r:id="rId25"/>
    <p:sldId id="295" r:id="rId26"/>
    <p:sldId id="278" r:id="rId27"/>
    <p:sldId id="264" r:id="rId28"/>
    <p:sldId id="285" r:id="rId29"/>
    <p:sldId id="265" r:id="rId30"/>
    <p:sldId id="266" r:id="rId31"/>
    <p:sldId id="279" r:id="rId32"/>
    <p:sldId id="296" r:id="rId33"/>
    <p:sldId id="267" r:id="rId34"/>
    <p:sldId id="280" r:id="rId35"/>
    <p:sldId id="297" r:id="rId36"/>
    <p:sldId id="270" r:id="rId37"/>
    <p:sldId id="286" r:id="rId38"/>
    <p:sldId id="271" r:id="rId39"/>
    <p:sldId id="299" r:id="rId40"/>
    <p:sldId id="298" r:id="rId41"/>
    <p:sldId id="281" r:id="rId42"/>
    <p:sldId id="282" r:id="rId43"/>
    <p:sldId id="300" r:id="rId44"/>
    <p:sldId id="283" r:id="rId45"/>
    <p:sldId id="28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848" autoAdjust="0"/>
  </p:normalViewPr>
  <p:slideViewPr>
    <p:cSldViewPr>
      <p:cViewPr varScale="1">
        <p:scale>
          <a:sx n="47" d="100"/>
          <a:sy n="47" d="100"/>
        </p:scale>
        <p:origin x="18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615E-E64B-4B1C-A845-2FBFEC01A13F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167F-5959-40E8-986F-7B9AB36986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-90</a:t>
            </a:r>
          </a:p>
          <a:p>
            <a:r>
              <a:rPr lang="en-US" dirty="0"/>
              <a:t>Matched</a:t>
            </a:r>
          </a:p>
          <a:p>
            <a:r>
              <a:rPr lang="en-US" dirty="0"/>
              <a:t>90</a:t>
            </a:r>
          </a:p>
          <a:p>
            <a:r>
              <a:rPr lang="en-US" dirty="0"/>
              <a:t>Matched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Not matched</a:t>
            </a:r>
          </a:p>
          <a:p>
            <a:r>
              <a:rPr lang="en-US" dirty="0"/>
              <a:t>-90.999</a:t>
            </a:r>
          </a:p>
          <a:p>
            <a:r>
              <a:rPr lang="en-US" dirty="0"/>
              <a:t>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5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("f..q","</a:t>
            </a:r>
            <a:r>
              <a:rPr lang="en-US" dirty="0" err="1"/>
              <a:t>fweq</a:t>
            </a:r>
            <a:r>
              <a:rPr lang="en-US" dirty="0"/>
              <a:t>"):</a:t>
            </a:r>
          </a:p>
          <a:p>
            <a:r>
              <a:rPr lang="en-US" dirty="0"/>
              <a:t>    print("Matched")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matched")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9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(".*$","hello bob$"):</a:t>
            </a:r>
          </a:p>
          <a:p>
            <a:r>
              <a:rPr lang="en-US" dirty="0"/>
              <a:t>    print("Matched")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matched")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02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("[r-u][env-y]","</a:t>
            </a:r>
            <a:r>
              <a:rPr lang="en-US" dirty="0" err="1"/>
              <a:t>qe</a:t>
            </a:r>
            <a:r>
              <a:rPr lang="en-US" dirty="0"/>
              <a:t>"):</a:t>
            </a:r>
          </a:p>
          <a:p>
            <a:r>
              <a:rPr lang="en-US" dirty="0"/>
              <a:t>    print("Matched")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matched")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5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(".*</a:t>
            </a:r>
            <a:r>
              <a:rPr lang="en-US" dirty="0" err="1"/>
              <a:t>s","ends</a:t>
            </a:r>
            <a:r>
              <a:rPr lang="en-US" dirty="0"/>
              <a:t>"):</a:t>
            </a:r>
          </a:p>
          <a:p>
            <a:r>
              <a:rPr lang="en-US" dirty="0"/>
              <a:t>    print("Matched")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matched")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import re</a:t>
            </a:r>
          </a:p>
          <a:p>
            <a:r>
              <a:rPr lang="en-US" dirty="0"/>
              <a:t>if </a:t>
            </a:r>
            <a:r>
              <a:rPr lang="en-US" dirty="0" err="1"/>
              <a:t>re.match</a:t>
            </a:r>
            <a:r>
              <a:rPr lang="en-US" dirty="0"/>
              <a:t>(".+</a:t>
            </a:r>
            <a:r>
              <a:rPr lang="en-US" dirty="0" err="1"/>
              <a:t>s","ends</a:t>
            </a:r>
            <a:r>
              <a:rPr lang="en-US" dirty="0"/>
              <a:t>"):</a:t>
            </a:r>
          </a:p>
          <a:p>
            <a:r>
              <a:rPr lang="en-US" dirty="0"/>
              <a:t>    print("Matched")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print("Not matched")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3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pan=input()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(pan) &lt; 10 or </a:t>
            </a:r>
            <a:r>
              <a:rPr lang="en-US" dirty="0" err="1"/>
              <a:t>len</a:t>
            </a:r>
            <a:r>
              <a:rPr lang="en-US" dirty="0"/>
              <a:t>(pan) &gt; 10 :</a:t>
            </a:r>
          </a:p>
          <a:p>
            <a:r>
              <a:rPr lang="en-US" dirty="0"/>
              <a:t>    print ("PAN Number should be 10 characters")</a:t>
            </a:r>
          </a:p>
          <a:p>
            <a:r>
              <a:rPr lang="en-US" dirty="0"/>
              <a:t>    exit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re.search</a:t>
            </a:r>
            <a:r>
              <a:rPr lang="en-US" dirty="0"/>
              <a:t>("[^a-zA-Z0-9]",pan):</a:t>
            </a:r>
          </a:p>
          <a:p>
            <a:r>
              <a:rPr lang="en-US" dirty="0"/>
              <a:t>    print ("No symbols allowed, only </a:t>
            </a:r>
            <a:r>
              <a:rPr lang="en-US" dirty="0" err="1"/>
              <a:t>alphanumerics</a:t>
            </a:r>
            <a:r>
              <a:rPr lang="en-US" dirty="0"/>
              <a:t>")</a:t>
            </a:r>
          </a:p>
          <a:p>
            <a:r>
              <a:rPr lang="en-US" dirty="0"/>
              <a:t>    exit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re.search</a:t>
            </a:r>
            <a:r>
              <a:rPr lang="en-US" dirty="0"/>
              <a:t>("[0-9]",pan[0:5]):</a:t>
            </a:r>
          </a:p>
          <a:p>
            <a:r>
              <a:rPr lang="en-US" dirty="0"/>
              <a:t>    print ("Invalid - 1")</a:t>
            </a:r>
          </a:p>
          <a:p>
            <a:r>
              <a:rPr lang="en-US" dirty="0"/>
              <a:t>    exit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re.search</a:t>
            </a:r>
            <a:r>
              <a:rPr lang="en-US" dirty="0"/>
              <a:t>("[A-Za-z]",pan[5:9]):</a:t>
            </a:r>
          </a:p>
          <a:p>
            <a:r>
              <a:rPr lang="en-US" dirty="0"/>
              <a:t>    print ("Invalid - 2")</a:t>
            </a:r>
          </a:p>
          <a:p>
            <a:r>
              <a:rPr lang="en-US" dirty="0"/>
              <a:t>    exit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re.search</a:t>
            </a:r>
            <a:r>
              <a:rPr lang="en-US" dirty="0"/>
              <a:t>("[0-9]",pan[-1]):</a:t>
            </a:r>
          </a:p>
          <a:p>
            <a:r>
              <a:rPr lang="en-US" dirty="0"/>
              <a:t>    print ("Invalid - 3")</a:t>
            </a:r>
          </a:p>
          <a:p>
            <a:r>
              <a:rPr lang="en-US" dirty="0"/>
              <a:t>    exit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 ("Your card "+ pan + " is valid")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5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-90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Matched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Not 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167F-5959-40E8-986F-7B9AB36986A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3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06C1-478A-4C72-B943-61B4BED01279}" type="datetimeFigureOut">
              <a:rPr lang="en-US" smtClean="0"/>
              <a:pPr/>
              <a:t>5/31/2021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3861-646B-4683-839D-3999D3BE70E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572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</a:rPr>
              <a:t> Another example request might be to look for a subject line like “ILOVEYOU,” indicating a virus-infected message, and remove those e-mail messages from your personal archive. </a:t>
            </a:r>
          </a:p>
          <a:p>
            <a:pPr algn="just"/>
            <a:r>
              <a:rPr lang="en-GB" dirty="0">
                <a:solidFill>
                  <a:srgbClr val="002060"/>
                </a:solidFill>
              </a:rPr>
              <a:t>So this demands the question of how we can program machines with the ability to look for patterns in text. </a:t>
            </a:r>
          </a:p>
          <a:p>
            <a:pPr algn="just"/>
            <a:r>
              <a:rPr lang="en-GB" dirty="0">
                <a:solidFill>
                  <a:srgbClr val="002060"/>
                </a:solidFill>
              </a:rPr>
              <a:t>Regular expressions provide such an infrastructure for advanced text pattern matching, extraction, and/or search-and-replace functionality. </a:t>
            </a:r>
          </a:p>
          <a:p>
            <a:pPr algn="just"/>
            <a:r>
              <a:rPr lang="en-GB" dirty="0">
                <a:solidFill>
                  <a:srgbClr val="002060"/>
                </a:solidFill>
              </a:rPr>
              <a:t>Python supports </a:t>
            </a:r>
            <a:r>
              <a:rPr lang="en-GB" dirty="0" err="1">
                <a:solidFill>
                  <a:srgbClr val="002060"/>
                </a:solidFill>
              </a:rPr>
              <a:t>regexes</a:t>
            </a:r>
            <a:r>
              <a:rPr lang="en-GB" dirty="0">
                <a:solidFill>
                  <a:srgbClr val="002060"/>
                </a:solidFill>
              </a:rPr>
              <a:t> through the standard library re module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2500330"/>
          </a:xfrm>
        </p:spPr>
        <p:txBody>
          <a:bodyPr>
            <a:normAutofit/>
          </a:bodyPr>
          <a:lstStyle/>
          <a:p>
            <a:pPr algn="just"/>
            <a:r>
              <a:rPr lang="en-GB" dirty="0" err="1">
                <a:solidFill>
                  <a:srgbClr val="002060"/>
                </a:solidFill>
              </a:rPr>
              <a:t>regexes</a:t>
            </a:r>
            <a:r>
              <a:rPr lang="en-GB" dirty="0">
                <a:solidFill>
                  <a:srgbClr val="002060"/>
                </a:solidFill>
              </a:rPr>
              <a:t> are strings containing text and special characters that describe a pattern with which to recognize multiple strings. </a:t>
            </a:r>
          </a:p>
          <a:p>
            <a:r>
              <a:rPr lang="en-GB" dirty="0" err="1">
                <a:solidFill>
                  <a:srgbClr val="002060"/>
                </a:solidFill>
              </a:rPr>
              <a:t>Regexs</a:t>
            </a:r>
            <a:r>
              <a:rPr lang="en-GB" dirty="0">
                <a:solidFill>
                  <a:srgbClr val="002060"/>
                </a:solidFill>
              </a:rPr>
              <a:t> without special characters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83" y="2500306"/>
            <a:ext cx="748185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314" y="4500570"/>
            <a:ext cx="86439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 These are simple expressions that match a single string</a:t>
            </a:r>
          </a:p>
          <a:p>
            <a:pPr algn="just">
              <a:buFont typeface="Arial" pitchFamily="34" charset="0"/>
              <a:buChar char="•"/>
            </a:pPr>
            <a:r>
              <a:rPr lang="en-GB" sz="2800" dirty="0">
                <a:solidFill>
                  <a:srgbClr val="002060"/>
                </a:solidFill>
              </a:rPr>
              <a:t> Power of regular expressions comes in when special characters are used to define character sets, subgroup matching, and pattern repetition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14290"/>
            <a:ext cx="5500726" cy="5000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Special Symbols and Characters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215238" cy="47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14290"/>
            <a:ext cx="5500726" cy="5000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Special Symbols and Characters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8236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214290"/>
            <a:ext cx="5500726" cy="5000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Special Symbols and Characters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1052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215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Matching Any Single Character (.)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dot or period (.) symbol (letter, number, whitespace (not including “\n”), printable, non-printable, or a symbol) matches any single character except for \n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 To specify a dot character explicitly, you must escape its functionality with a backslash, as in “\.”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 err="1">
                <a:solidFill>
                  <a:srgbClr val="002060"/>
                </a:solidFill>
              </a:rPr>
              <a:t>f.o","fooo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Prints 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Since it searches only for the pattern ‘</a:t>
            </a:r>
            <a:r>
              <a:rPr lang="en-GB" dirty="0" err="1">
                <a:solidFill>
                  <a:srgbClr val="002060"/>
                </a:solidFill>
              </a:rPr>
              <a:t>f.o</a:t>
            </a:r>
            <a:r>
              <a:rPr lang="en-GB" dirty="0">
                <a:solidFill>
                  <a:srgbClr val="002060"/>
                </a:solidFill>
              </a:rPr>
              <a:t>’ in the string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 err="1">
                <a:solidFill>
                  <a:srgbClr val="002060"/>
                </a:solidFill>
              </a:rPr>
              <a:t>f.o</a:t>
            </a:r>
            <a:r>
              <a:rPr lang="en-GB" dirty="0">
                <a:solidFill>
                  <a:srgbClr val="002060"/>
                </a:solidFill>
              </a:rPr>
              <a:t>$","</a:t>
            </a:r>
            <a:r>
              <a:rPr lang="en-GB" dirty="0" err="1">
                <a:solidFill>
                  <a:srgbClr val="002060"/>
                </a:solidFill>
              </a:rPr>
              <a:t>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that the entire string starts with ‘f’, ends with ‘o’ and contain one letter in between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("..","</a:t>
            </a:r>
            <a:r>
              <a:rPr lang="en-GB" dirty="0" err="1">
                <a:solidFill>
                  <a:srgbClr val="002060"/>
                </a:solidFill>
              </a:rPr>
              <a:t>fooo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Two dots matches any pair of characters.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Problem</a:t>
            </a:r>
          </a:p>
          <a:p>
            <a:pPr>
              <a:lnSpc>
                <a:spcPct val="150000"/>
              </a:lnSpc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2060"/>
                </a:solidFill>
              </a:rPr>
              <a:t>Write a Python code to check if the given mobile number is valid or not. The conditions to be satisfied for a mobile number are: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002060"/>
                </a:solidFill>
              </a:rPr>
              <a:t>	a) Number of characters must be 10</a:t>
            </a:r>
          </a:p>
          <a:p>
            <a:pPr>
              <a:lnSpc>
                <a:spcPct val="150000"/>
              </a:lnSpc>
              <a:buNone/>
            </a:pPr>
            <a:r>
              <a:rPr lang="en-GB" dirty="0">
                <a:solidFill>
                  <a:srgbClr val="002060"/>
                </a:solidFill>
              </a:rPr>
              <a:t>	b) All characters must be digits and must not begin with a ‘0’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("..$","foo"):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Not 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Including a ‘$’ at the end will match only strings of length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</a:t>
            </a:r>
            <a:r>
              <a:rPr lang="en-GB" dirty="0" err="1">
                <a:solidFill>
                  <a:srgbClr val="002060"/>
                </a:solidFill>
              </a:rPr>
              <a:t>end","bend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Matched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The expression used in the example, matches any character for ‘.’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3714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</a:t>
            </a:r>
            <a:r>
              <a:rPr lang="en-GB" dirty="0" err="1">
                <a:solidFill>
                  <a:srgbClr val="002060"/>
                </a:solidFill>
              </a:rPr>
              <a:t>end","bends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Prints Matched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500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(".</a:t>
            </a:r>
            <a:r>
              <a:rPr lang="en-GB" dirty="0" err="1">
                <a:solidFill>
                  <a:srgbClr val="002060"/>
                </a:solidFill>
              </a:rPr>
              <a:t>end$","bends</a:t>
            </a:r>
            <a:r>
              <a:rPr lang="en-GB" dirty="0">
                <a:solidFill>
                  <a:srgbClr val="002060"/>
                </a:solidFill>
              </a:rPr>
              <a:t>"):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matched“)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Prints Not matched - $ check for end of string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20" y="0"/>
            <a:ext cx="868680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Matching from the Beginning or End of Strings or Word Boundaries (^, $)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^ - Match beginning of string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$ - Match End of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646" y="2996952"/>
            <a:ext cx="77152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357166"/>
            <a:ext cx="8001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</a:rPr>
              <a:t>if you wanted to match any string that ended with a dollar sign, one possible regex solution would be the pattern  .*$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1434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Register number validity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Check whether the given register number of a VIT student is valid or not.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Example register number – 15bec1032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 number is valid if it has two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three letters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four digits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Denoting Ranges (-) and Negation (^)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brackets also support ranges of characters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A hyphen between a pair of symbols enclosed in brackets is used to indicate a range of characters;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</a:rPr>
              <a:t>For example A–Z, a–z, or 0–9 for uppercase letters, lowercase letters, and numeric digits, respectively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28"/>
            <a:ext cx="802013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Multiple Occurrence/Repetition Using Closure Operators (*, +, ?, {}) </a:t>
            </a:r>
          </a:p>
          <a:p>
            <a:r>
              <a:rPr lang="en-GB" dirty="0">
                <a:solidFill>
                  <a:srgbClr val="002060"/>
                </a:solidFill>
              </a:rPr>
              <a:t>special symbols *, +, and ?, all of which can be used to match single, multiple, or no occurrences of string patterns</a:t>
            </a:r>
          </a:p>
          <a:p>
            <a:r>
              <a:rPr lang="en-GB" dirty="0">
                <a:solidFill>
                  <a:srgbClr val="C00000"/>
                </a:solidFill>
              </a:rPr>
              <a:t>Asterisk or star operator (*)</a:t>
            </a:r>
            <a:r>
              <a:rPr lang="en-GB" dirty="0">
                <a:solidFill>
                  <a:srgbClr val="002060"/>
                </a:solidFill>
              </a:rPr>
              <a:t> - match zero or more occurrences of the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>
                <a:solidFill>
                  <a:srgbClr val="002060"/>
                </a:solidFill>
              </a:rPr>
              <a:t> immediately to its left </a:t>
            </a:r>
          </a:p>
          <a:p>
            <a:r>
              <a:rPr lang="en-GB" dirty="0">
                <a:solidFill>
                  <a:srgbClr val="C00000"/>
                </a:solidFill>
              </a:rPr>
              <a:t>Plus operator (+)</a:t>
            </a:r>
            <a:r>
              <a:rPr lang="en-GB" dirty="0">
                <a:solidFill>
                  <a:srgbClr val="002060"/>
                </a:solidFill>
              </a:rPr>
              <a:t> - Match one or more occurrences of a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Validity of Mobile Number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2286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string representing a mobile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Take character by character and check if it 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 valid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 invalid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37862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Question mark operator (?)</a:t>
            </a:r>
            <a:r>
              <a:rPr lang="en-GB" dirty="0">
                <a:solidFill>
                  <a:srgbClr val="002060"/>
                </a:solidFill>
              </a:rPr>
              <a:t> - match exactly 0 or 1 occurrences of a </a:t>
            </a:r>
            <a:r>
              <a:rPr lang="en-GB" dirty="0" err="1">
                <a:solidFill>
                  <a:srgbClr val="002060"/>
                </a:solidFill>
              </a:rPr>
              <a:t>regex</a:t>
            </a:r>
            <a:r>
              <a:rPr lang="en-GB" dirty="0"/>
              <a:t>.</a:t>
            </a:r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There are also brace operators ({}) with either a single value or a comma-separated pair of values. These indicate a match of exactly N occurrences (for {N}) or a range of occurrences; for example, {M, N} will match from M to N occurrences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Code to check the validity of register number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</a:t>
            </a:r>
            <a:r>
              <a:rPr lang="en-GB" dirty="0">
                <a:solidFill>
                  <a:srgbClr val="C00000"/>
                </a:solidFill>
              </a:rPr>
              <a:t>^</a:t>
            </a:r>
            <a:r>
              <a:rPr lang="en-GB" dirty="0">
                <a:solidFill>
                  <a:srgbClr val="002060"/>
                </a:solidFill>
              </a:rPr>
              <a:t>[1-9][0-9][a-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-Z][0-9][0-9][0-9][0-9]</a:t>
            </a:r>
            <a:r>
              <a:rPr lang="en-GB" dirty="0">
                <a:solidFill>
                  <a:srgbClr val="C00000"/>
                </a:solidFill>
              </a:rPr>
              <a:t>$</a:t>
            </a:r>
            <a:r>
              <a:rPr lang="en-GB" dirty="0">
                <a:solidFill>
                  <a:srgbClr val="002060"/>
                </a:solidFill>
              </a:rPr>
              <a:t>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2000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^ - denote begin (Meaning is different when we put this symbol inside the square bracket)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$ - denote end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16632"/>
            <a:ext cx="835821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3571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	Refined Code to check the validity of register number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{n} – indicate that the pattern before the braces should occur n times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3357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("^[1-9][0-9][a-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-Z]{3}[0-9]{4}$",register):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Mobile Number (Shorter Code)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(‘[^0][0-9]{9}',number):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print('invalid')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</a:rPr>
              <a:t>Bug: Will also accept a843338320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52"/>
            <a:ext cx="8686800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Mobile Number (Shorter Code)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(‘[1-9][0-9]{9}',number):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print('invalid')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44291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Check validity of PAN card number with RE</a:t>
            </a: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pan=input()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(pan) &lt; 10 or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(pan) &gt; 10 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("PAN Number should be 10 characters")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("[^a-zA-Z0-9]",pan):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("No symbols allowed, only </a:t>
            </a:r>
            <a:r>
              <a:rPr lang="en-GB" dirty="0" err="1">
                <a:solidFill>
                  <a:srgbClr val="002060"/>
                </a:solidFill>
              </a:rPr>
              <a:t>alphanumerics</a:t>
            </a:r>
            <a:r>
              <a:rPr lang="en-GB" dirty="0">
                <a:solidFill>
                  <a:srgbClr val="002060"/>
                </a:solidFill>
              </a:rPr>
              <a:t>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("[0-9]",pan[0:5]):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- 1")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abc8967891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Alphabets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not allowed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("[A-</a:t>
            </a:r>
            <a:r>
              <a:rPr lang="en-GB" dirty="0" err="1">
                <a:solidFill>
                  <a:srgbClr val="002060"/>
                </a:solidFill>
              </a:rPr>
              <a:t>Za</a:t>
            </a:r>
            <a:r>
              <a:rPr lang="en-GB" dirty="0">
                <a:solidFill>
                  <a:srgbClr val="002060"/>
                </a:solidFill>
              </a:rPr>
              <a:t>-z]",pan[5:9]):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- 2")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 err="1">
                <a:solidFill>
                  <a:srgbClr val="002060"/>
                </a:solidFill>
              </a:rPr>
              <a:t>elif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 err="1">
                <a:solidFill>
                  <a:srgbClr val="002060"/>
                </a:solidFill>
              </a:rPr>
              <a:t>re.search</a:t>
            </a:r>
            <a:r>
              <a:rPr lang="en-GB" dirty="0">
                <a:solidFill>
                  <a:srgbClr val="002060"/>
                </a:solidFill>
              </a:rPr>
              <a:t>("[0-9]",pan[-1]):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("Invalid - 3")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exit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("Your card "+ pan + " is valid“)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Python read all input as string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In some cases it is necessary to check if the value entered is an integer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We can check it using regular expressions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Rules for an integer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begin with a negative sign include ^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must end with it so add $ symbol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#optionally begin with a negative sign include ^ symbol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 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# string must end with it so add $ symbol</a:t>
            </a: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5086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("^\-?[1-9][0-9]*$",register):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>
                <a:solidFill>
                  <a:srgbClr val="C00000"/>
                </a:solidFill>
              </a:rPr>
              <a:t>#'\' is added in front of '-' to overcome its default meaning in REs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14"/>
            <a:ext cx="8686800" cy="6715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Rules for an integer or a floating point value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begin with a negative sign include ^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first digit must be a number other than zero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may be followed zero to any number of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must end with it so add $ symbol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Optionally followed by a ‘.’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Followed by zero or more digits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String ends here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632"/>
            <a:ext cx="8686800" cy="77048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re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register=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re.match</a:t>
            </a:r>
            <a:r>
              <a:rPr lang="en-GB" dirty="0">
                <a:solidFill>
                  <a:srgbClr val="002060"/>
                </a:solidFill>
              </a:rPr>
              <a:t>("^\-?[1-9][0-9]*\.?[0-9]*$",register):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</a:t>
            </a:r>
            <a:r>
              <a:rPr lang="en-GB" dirty="0">
                <a:solidFill>
                  <a:srgbClr val="C00000"/>
                </a:solidFill>
              </a:rPr>
              <a:t>  # ’.’ can occur zero or one time followed by a digit occurred zero to infinite number of times</a:t>
            </a:r>
          </a:p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   print("Matched")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print("Not matched")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9 digits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0440446845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not begin with a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76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Test Case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614354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8440446845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1714488"/>
            <a:ext cx="8229600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conditions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statisfied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6"/>
            <a:ext cx="8229600" cy="664371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C00000"/>
                </a:solidFill>
              </a:rPr>
              <a:t>Python code to check validity of mobile number (Long Code)</a:t>
            </a:r>
          </a:p>
          <a:p>
            <a:pPr>
              <a:buNone/>
            </a:pPr>
            <a:endParaRPr lang="en-GB" sz="1200" dirty="0"/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import sys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number = input()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</a:t>
            </a:r>
            <a:r>
              <a:rPr lang="en-GB" dirty="0" err="1">
                <a:solidFill>
                  <a:srgbClr val="002060"/>
                </a:solidFill>
              </a:rPr>
              <a:t>len</a:t>
            </a:r>
            <a:r>
              <a:rPr lang="en-GB" dirty="0">
                <a:solidFill>
                  <a:srgbClr val="002060"/>
                </a:solidFill>
              </a:rPr>
              <a:t>(number)!=10: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 err="1">
                <a:solidFill>
                  <a:srgbClr val="002060"/>
                </a:solidFill>
              </a:rPr>
              <a:t>sys.exit</a:t>
            </a:r>
            <a:r>
              <a:rPr lang="en-GB" dirty="0">
                <a:solidFill>
                  <a:srgbClr val="002060"/>
                </a:solidFill>
              </a:rPr>
              <a:t>(0)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if number[0]==‘0’: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	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dirty="0" err="1">
                <a:solidFill>
                  <a:srgbClr val="002060"/>
                </a:solidFill>
              </a:rPr>
              <a:t>sys.exit</a:t>
            </a:r>
            <a:r>
              <a:rPr lang="en-GB" dirty="0">
                <a:solidFill>
                  <a:srgbClr val="002060"/>
                </a:solidFill>
              </a:rPr>
              <a:t>(0)	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for </a:t>
            </a:r>
            <a:r>
              <a:rPr lang="en-GB" dirty="0" err="1">
                <a:solidFill>
                  <a:srgbClr val="002060"/>
                </a:solidFill>
              </a:rPr>
              <a:t>chr</a:t>
            </a:r>
            <a:r>
              <a:rPr lang="en-GB" dirty="0">
                <a:solidFill>
                  <a:srgbClr val="002060"/>
                </a:solidFill>
              </a:rPr>
              <a:t> in number: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if </a:t>
            </a:r>
            <a:r>
              <a:rPr lang="en-GB" dirty="0" err="1">
                <a:solidFill>
                  <a:srgbClr val="002060"/>
                </a:solidFill>
              </a:rPr>
              <a:t>chr.isalpha</a:t>
            </a:r>
            <a:r>
              <a:rPr lang="en-GB" dirty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    print ('invalid')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    break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else:</a:t>
            </a:r>
          </a:p>
          <a:p>
            <a:pPr>
              <a:buNone/>
            </a:pPr>
            <a:r>
              <a:rPr lang="en-GB" dirty="0">
                <a:solidFill>
                  <a:srgbClr val="002060"/>
                </a:solidFill>
              </a:rPr>
              <a:t>    print('Valid‘)  </a:t>
            </a: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  <a:p>
            <a:pPr>
              <a:buNone/>
            </a:pP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just"/>
            <a:r>
              <a:rPr lang="en-GB" dirty="0">
                <a:solidFill>
                  <a:srgbClr val="002060"/>
                </a:solidFill>
              </a:rPr>
              <a:t>Manipulating text or data is a big thing</a:t>
            </a:r>
          </a:p>
          <a:p>
            <a:pPr algn="just"/>
            <a:r>
              <a:rPr lang="en-GB" dirty="0">
                <a:solidFill>
                  <a:srgbClr val="002060"/>
                </a:solidFill>
              </a:rPr>
              <a:t>If I were running an e-mail archiving company, and you, as one of my customers, requested all of the e-mail that you sent and received last February, for example, it would be nice if I could set a computer program to collate and forward that information to you, rather than having a human being read through your e-mail and process your request manually.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1827</Words>
  <Application>Microsoft Office PowerPoint</Application>
  <PresentationFormat>On-screen Show (4:3)</PresentationFormat>
  <Paragraphs>287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Regular Expressions</vt:lpstr>
      <vt:lpstr>PowerPoint Presentation</vt:lpstr>
      <vt:lpstr>Validity of Mobile Number</vt:lpstr>
      <vt:lpstr>Test Case 1</vt:lpstr>
      <vt:lpstr>Test Case 2</vt:lpstr>
      <vt:lpstr>Test Case 3</vt:lpstr>
      <vt:lpstr>Test Case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BIMAL PARAJULI</cp:lastModifiedBy>
  <cp:revision>165</cp:revision>
  <dcterms:created xsi:type="dcterms:W3CDTF">2015-08-24T08:22:09Z</dcterms:created>
  <dcterms:modified xsi:type="dcterms:W3CDTF">2021-06-01T02:02:33Z</dcterms:modified>
</cp:coreProperties>
</file>