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299" r:id="rId3"/>
    <p:sldId id="297" r:id="rId4"/>
    <p:sldId id="300" r:id="rId5"/>
    <p:sldId id="257" r:id="rId6"/>
    <p:sldId id="280" r:id="rId7"/>
    <p:sldId id="259" r:id="rId8"/>
    <p:sldId id="262" r:id="rId9"/>
    <p:sldId id="263" r:id="rId10"/>
    <p:sldId id="264" r:id="rId11"/>
    <p:sldId id="281" r:id="rId12"/>
    <p:sldId id="282" r:id="rId13"/>
    <p:sldId id="283" r:id="rId14"/>
    <p:sldId id="284" r:id="rId15"/>
    <p:sldId id="285" r:id="rId16"/>
    <p:sldId id="286" r:id="rId17"/>
    <p:sldId id="303" r:id="rId18"/>
    <p:sldId id="287" r:id="rId19"/>
    <p:sldId id="293" r:id="rId20"/>
    <p:sldId id="289" r:id="rId21"/>
    <p:sldId id="290" r:id="rId22"/>
    <p:sldId id="301" r:id="rId23"/>
    <p:sldId id="291" r:id="rId24"/>
    <p:sldId id="292" r:id="rId25"/>
    <p:sldId id="298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95F2D-E6C4-4EC5-9DBE-772B4D7FC5A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2722-19D7-4FC7-8E41-009A93AE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364-6FA7-41D0-BE1E-7F480485620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EC5C-4366-4772-85A0-FAEC7FC48B60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6C9A-BF3D-4F4F-B21B-84660EF86C4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534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1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1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5E2-B018-42CD-90F5-4C3C663596DB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B1C0-FCC8-46F1-83D7-3A5DAF4177D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361-98BE-45EE-B499-C5C9ABF990DE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D78A-00E8-4641-A26D-6CB79D41036B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819B-7647-4CC6-8FC2-1D242B387EBF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41FC-99D0-4AC3-A05F-7D4AB43E5096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EDF-7016-4EA2-B8E2-8E05E1CFF095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3BD9-D752-41E3-BB22-5513B9971F39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75AC-75E8-4A1C-9F57-B6638B4F5C2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392908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Problem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/>
            </a:br>
            <a:r>
              <a:rPr lang="en-US" sz="3200" dirty="0">
                <a:solidFill>
                  <a:srgbClr val="002060"/>
                </a:solidFill>
              </a:rPr>
              <a:t>Write a kids play program that prints the capital of a country given the name of the country.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1F037-2810-4895-A048-47A7C2F7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D31-B0CF-4BFA-AABA-589AE9DEA2AD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3431-68CD-4E40-A66E-0581327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remove an element</a:t>
            </a:r>
            <a:r>
              <a:rPr lang="en-US" dirty="0">
                <a:solidFill>
                  <a:schemeClr val="tx2"/>
                </a:solidFill>
              </a:rPr>
              <a:t> in a dictionary using the key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&gt;&gt;&gt;del 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[‘IT’]</a:t>
            </a:r>
          </a:p>
          <a:p>
            <a:r>
              <a:rPr lang="en-US" dirty="0">
                <a:solidFill>
                  <a:srgbClr val="C00000"/>
                </a:solidFill>
              </a:rPr>
              <a:t>remove all the elements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MyCourse.clear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rgbClr val="C00000"/>
                </a:solidFill>
              </a:rPr>
              <a:t>delete the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&gt;&gt;&gt;del 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F083-8C57-4E0D-8986-0C7BACF2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35CB-B028-49B9-BD0A-9794A748BD89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66B56-0E1A-4106-B46B-12C6A1E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{'spam': 2, 'ham': 1, 'eggs': 3}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</a:t>
            </a:r>
            <a:r>
              <a:rPr lang="en-GB" dirty="0" err="1">
                <a:solidFill>
                  <a:schemeClr val="tx2"/>
                </a:solidFill>
              </a:rPr>
              <a:t>len</a:t>
            </a:r>
            <a:r>
              <a:rPr lang="en-GB" dirty="0">
                <a:solidFill>
                  <a:schemeClr val="tx2"/>
                </a:solidFill>
              </a:rPr>
              <a:t>(D) # Number of entries in dictionary 3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'ham' in D # Key membership test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True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list(</a:t>
            </a:r>
            <a:r>
              <a:rPr lang="en-GB" dirty="0" err="1">
                <a:solidFill>
                  <a:schemeClr val="tx2"/>
                </a:solidFill>
              </a:rPr>
              <a:t>D.keys</a:t>
            </a:r>
            <a:r>
              <a:rPr lang="en-GB" dirty="0">
                <a:solidFill>
                  <a:schemeClr val="tx2"/>
                </a:solidFill>
              </a:rPr>
              <a:t>())  # Create a new list of D's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['eggs', 'spam', 'ham']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D553-799F-46DC-9572-7DB01748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2BB-40BC-4D67-9787-C1D90ADB5B4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150FE-211C-4826-92B3-6AB7E28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list(</a:t>
            </a:r>
            <a:r>
              <a:rPr lang="en-GB" sz="3000" dirty="0" err="1">
                <a:solidFill>
                  <a:schemeClr val="tx2"/>
                </a:solidFill>
              </a:rPr>
              <a:t>D.values</a:t>
            </a:r>
            <a:r>
              <a:rPr lang="en-GB" sz="3000" dirty="0">
                <a:solidFill>
                  <a:schemeClr val="tx2"/>
                </a:solidFill>
              </a:rPr>
              <a:t>()) [3, 2, 1]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list(</a:t>
            </a:r>
            <a:r>
              <a:rPr lang="en-GB" sz="3000" dirty="0" err="1">
                <a:solidFill>
                  <a:schemeClr val="tx2"/>
                </a:solidFill>
              </a:rPr>
              <a:t>D.items</a:t>
            </a:r>
            <a:r>
              <a:rPr lang="en-GB" sz="3000" dirty="0">
                <a:solidFill>
                  <a:schemeClr val="tx2"/>
                </a:solidFill>
              </a:rPr>
              <a:t>()) [('eggs', 3), ('spam', 2), ('ham', 1)]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D.get</a:t>
            </a:r>
            <a:r>
              <a:rPr lang="en-GB" sz="3000" dirty="0">
                <a:solidFill>
                  <a:schemeClr val="tx2"/>
                </a:solidFill>
              </a:rPr>
              <a:t>('spam')                # A key that is there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2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print(</a:t>
            </a:r>
            <a:r>
              <a:rPr lang="en-GB" sz="3000" dirty="0" err="1">
                <a:solidFill>
                  <a:schemeClr val="tx2"/>
                </a:solidFill>
              </a:rPr>
              <a:t>D.get</a:t>
            </a:r>
            <a:r>
              <a:rPr lang="en-GB" sz="3000" dirty="0">
                <a:solidFill>
                  <a:schemeClr val="tx2"/>
                </a:solidFill>
              </a:rPr>
              <a:t>('toast'))     # A key that is missing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None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667C-99BD-49E9-9C91-BA905249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F95F-E42C-4B18-A686-C0CA1F2D46F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B07A1-8CF1-4EE9-B736-BF1D3052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Update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D2 = {'toast':4, 'muffin':5}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D.update</a:t>
            </a:r>
            <a:r>
              <a:rPr lang="en-GB" sz="3000" dirty="0">
                <a:solidFill>
                  <a:schemeClr val="tx2"/>
                </a:solidFill>
              </a:rPr>
              <a:t>(D2)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'muffin': 5, 'toast': 4,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rgbClr val="C00000"/>
                </a:solidFill>
              </a:rPr>
              <a:t>#unordered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13E7-4C52-4E18-9AE4-C65485A5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7040-B216-4A44-9748-FF9636B90A31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51F8A-0C88-4F3C-AC5E-337F3685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rgbClr val="C00000"/>
                </a:solidFill>
              </a:rPr>
              <a:t>Delete and return value for a given key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= {'eggs': 3, 'muffin': 5, 'toast': 4, 'spam': 2, 'ham': 1}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D.pop('muffin')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5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D.pop('toast‘)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4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'spam': 2, 'ham': 1}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A571-C520-48B2-B73F-82CEC9C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CAA6-C83D-4DF0-A413-B132EEC1F57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369A-BEB8-4310-833C-136617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List </a:t>
            </a:r>
            <a:r>
              <a:rPr lang="en-US" dirty="0" err="1">
                <a:solidFill>
                  <a:srgbClr val="C00000"/>
                </a:solidFill>
              </a:rPr>
              <a:t>vs</a:t>
            </a:r>
            <a:r>
              <a:rPr lang="en-US" dirty="0">
                <a:solidFill>
                  <a:srgbClr val="C00000"/>
                </a:solidFill>
              </a:rPr>
              <a:t>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 L = []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L[99] = 'spam' </a:t>
            </a:r>
          </a:p>
          <a:p>
            <a:pPr>
              <a:buNone/>
            </a:pPr>
            <a:r>
              <a:rPr lang="en-GB" sz="3000" dirty="0" err="1">
                <a:solidFill>
                  <a:schemeClr val="tx2"/>
                </a:solidFill>
              </a:rPr>
              <a:t>Traceback</a:t>
            </a:r>
            <a:r>
              <a:rPr lang="en-GB" sz="3000" dirty="0">
                <a:solidFill>
                  <a:schemeClr val="tx2"/>
                </a:solidFill>
              </a:rPr>
              <a:t> (most recent call last):  File "&lt;</a:t>
            </a:r>
            <a:r>
              <a:rPr lang="en-GB" sz="3000" dirty="0" err="1">
                <a:solidFill>
                  <a:schemeClr val="tx2"/>
                </a:solidFill>
              </a:rPr>
              <a:t>stdin</a:t>
            </a:r>
            <a:r>
              <a:rPr lang="en-GB" sz="3000" dirty="0">
                <a:solidFill>
                  <a:schemeClr val="tx2"/>
                </a:solidFill>
              </a:rPr>
              <a:t>&gt;", line 1, in ? </a:t>
            </a:r>
            <a:r>
              <a:rPr lang="en-GB" sz="3000" dirty="0" err="1">
                <a:solidFill>
                  <a:schemeClr val="tx2"/>
                </a:solidFill>
              </a:rPr>
              <a:t>IndexError</a:t>
            </a:r>
            <a:r>
              <a:rPr lang="en-GB" sz="3000" dirty="0">
                <a:solidFill>
                  <a:schemeClr val="tx2"/>
                </a:solidFill>
              </a:rPr>
              <a:t>: list assignment index out of range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&gt;&gt;&gt;D = {}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D[99] = 'spam'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{99: 'spam'}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4E8A-A642-43BB-875F-D3504FA6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68D0-BCBF-4B5A-B86D-3A2A1EFBA08B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B4876-6E83-4D44-8DF7-0E4B1EFC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jobs = []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jobs.append</a:t>
            </a:r>
            <a:r>
              <a:rPr lang="en-GB" sz="3000" dirty="0">
                <a:solidFill>
                  <a:schemeClr val="tx2"/>
                </a:solidFill>
              </a:rPr>
              <a:t>('developer')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jobs.append</a:t>
            </a:r>
            <a:r>
              <a:rPr lang="en-GB" sz="3000" dirty="0">
                <a:solidFill>
                  <a:schemeClr val="tx2"/>
                </a:solidFill>
              </a:rPr>
              <a:t>(‘manager‘)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4AA3-B21A-48DB-8061-1FA418B8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F85F-0D63-450E-B6DB-04B1DDE0A77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60178-1C9A-4BCF-B224-EA6C0B24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 = {}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['name'] = 'Bob'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['age']  = 40.5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  = jobs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E035-B417-4945-9E6F-8B1176F4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A19B-786C-4B9C-BFFB-A17DC63D5630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74E7-78F1-4F23-AAE2-325779B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endParaRPr lang="en-GB" sz="3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{'name': 'Bob', 'age': 40.5, 'job': ['developer', 'manager']}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28A6-85DE-4E65-B25A-06B46DCF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35D-8679-49F9-AE0C-26C2D17FBE4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D7673-34F5-480A-BEBB-E9E4D8FF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['name']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'Bob'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['developer', 'manager']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['job'][1]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'manager’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B68E-B2CA-485A-B38B-C042CDBA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F12-C143-4F3C-AFB2-A010FAFF398E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9EB0-0B3C-4162-BF95-A7BF92D1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b="1" dirty="0">
                <a:solidFill>
                  <a:srgbClr val="FF0000"/>
                </a:solidFill>
              </a:rPr>
              <a:t>PAC For Quiz 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1"/>
          <a:ext cx="7924800" cy="4288536"/>
        </p:xfrm>
        <a:graphic>
          <a:graphicData uri="http://schemas.openxmlformats.org/drawingml/2006/table">
            <a:tbl>
              <a:tblPr/>
              <a:tblGrid>
                <a:gridCol w="246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 set of question/ answer pairs and a question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Map each question to the corresponding answer. Find the answer for the given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Answer for the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BFF96-164D-43A0-BB8C-DA171D497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1A-</a:t>
            </a:r>
            <a:fld id="{26DE9B8D-1505-401D-8E54-EA5FE953C297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Other Ways to Make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 = {'name': 'Bob', 'age': 40}</a:t>
            </a:r>
            <a:endParaRPr lang="en-GB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 = {}                                    </a:t>
            </a:r>
            <a:r>
              <a:rPr lang="en-GB" sz="2800" dirty="0">
                <a:solidFill>
                  <a:srgbClr val="C00000"/>
                </a:solidFill>
              </a:rPr>
              <a:t># Assign by keys dynamically</a:t>
            </a: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D['name'] = 'Bob' </a:t>
            </a: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D['age']  = 40</a:t>
            </a:r>
          </a:p>
          <a:p>
            <a:pPr>
              <a:buNone/>
            </a:pPr>
            <a:r>
              <a:rPr lang="en-GB" sz="2800" dirty="0">
                <a:solidFill>
                  <a:srgbClr val="C00000"/>
                </a:solidFill>
              </a:rPr>
              <a:t># Creating a dictionary by assignment</a:t>
            </a:r>
          </a:p>
          <a:p>
            <a:pPr>
              <a:buNone/>
            </a:pPr>
            <a:r>
              <a:rPr lang="en-GB" sz="2800" dirty="0" err="1">
                <a:solidFill>
                  <a:schemeClr val="tx2"/>
                </a:solidFill>
              </a:rPr>
              <a:t>dict</a:t>
            </a:r>
            <a:r>
              <a:rPr lang="en-GB" sz="2800" dirty="0">
                <a:solidFill>
                  <a:schemeClr val="tx2"/>
                </a:solidFill>
              </a:rPr>
              <a:t>(name='Bob', age=40)  </a:t>
            </a:r>
          </a:p>
          <a:p>
            <a:pPr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rgbClr val="C00000"/>
                </a:solidFill>
              </a:rPr>
              <a:t># Creating dictionary with </a:t>
            </a:r>
            <a:r>
              <a:rPr lang="en-GB" sz="2800" dirty="0" err="1">
                <a:solidFill>
                  <a:srgbClr val="C00000"/>
                </a:solidFill>
              </a:rPr>
              <a:t>tuples</a:t>
            </a:r>
            <a:r>
              <a:rPr lang="en-GB" sz="2800" dirty="0">
                <a:solidFill>
                  <a:srgbClr val="C00000"/>
                </a:solidFill>
              </a:rPr>
              <a:t> form </a:t>
            </a:r>
          </a:p>
          <a:p>
            <a:pPr>
              <a:buNone/>
            </a:pPr>
            <a:r>
              <a:rPr lang="en-GB" sz="2800" dirty="0" err="1">
                <a:solidFill>
                  <a:schemeClr val="tx2"/>
                </a:solidFill>
              </a:rPr>
              <a:t>dict</a:t>
            </a:r>
            <a:r>
              <a:rPr lang="en-GB" sz="2800" dirty="0">
                <a:solidFill>
                  <a:schemeClr val="tx2"/>
                </a:solidFill>
              </a:rPr>
              <a:t>([('name', 'Bob'), ('age', 40)])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408B-0E89-401D-9BA6-3DC9A531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7D7-F844-4609-BD9D-21553541696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58F41-2D35-48EC-8421-A3702848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{k: v for (k, v) in zip(['a', 'b', 'c'], [1, 2, 3])}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{'b': 2, 'c': 3, 'a': 1}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{x: x ** 2 for x in [1, 2, 3, 4]}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# Or: range(1, 5) </a:t>
            </a:r>
          </a:p>
          <a:p>
            <a:pPr>
              <a:lnSpc>
                <a:spcPct val="150000"/>
              </a:lnSpc>
              <a:buNone/>
            </a:pP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16D6-A9CD-46A1-84F3-996836BA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BFC-763F-424B-8F31-E7D64B340F29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18CDA-1DAC-4847-A03D-E6EBD9F2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{1: 1, 2: 4, 3: 9, 4: 16}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{c: c * 4 for c in 'SPAM'}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{'S': 'SSSS', 'P': 'PPPP', 'A': 'AAAA', 'M': 'MMMM'}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523B-2EBF-40B2-905D-A239C748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6A52-D3AB-48BD-A87C-FF5B2139D0AC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20EBD-2CA9-4435-8540-46199B34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</a:t>
            </a:r>
            <a:r>
              <a:rPr lang="en-GB" dirty="0" err="1">
                <a:solidFill>
                  <a:schemeClr val="tx2"/>
                </a:solidFill>
              </a:rPr>
              <a:t>c.lower</a:t>
            </a:r>
            <a:r>
              <a:rPr lang="en-GB" dirty="0">
                <a:solidFill>
                  <a:schemeClr val="tx2"/>
                </a:solidFill>
              </a:rPr>
              <a:t>(): c + '!' for c in ['SPAM', 'EGGS', 'HAM']}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{'eggs': 'EGGS!', 'spam': 'SPAM!', 'ham': 'HAM!'}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AB27-B942-4744-A349-16EA15D6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86C-1A12-4DE4-A0DC-EE11E2DBF08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F313-B488-46A1-BC82-29BBB0DC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Initialize </a:t>
            </a:r>
            <a:r>
              <a:rPr lang="en-GB" dirty="0" err="1">
                <a:solidFill>
                  <a:srgbClr val="C00000"/>
                </a:solidFill>
              </a:rPr>
              <a:t>dict</a:t>
            </a:r>
            <a:r>
              <a:rPr lang="en-GB" dirty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</a:t>
            </a:r>
            <a:r>
              <a:rPr lang="en-GB" dirty="0" err="1">
                <a:solidFill>
                  <a:schemeClr val="tx2"/>
                </a:solidFill>
              </a:rPr>
              <a:t>dict.fromkeys</a:t>
            </a:r>
            <a:r>
              <a:rPr lang="en-GB" dirty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{'b': 0, 'c': 0, 'a': 0}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Same, but with a comprehension </a:t>
            </a:r>
            <a:endParaRPr lang="en-GB" sz="4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{k:0 for k in ['a', 'b', 'c']}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{'b': 0, 'c': 0, 'a': 0}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BF23-04EE-40E8-BFFB-330613BA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1009-537C-4D74-AA0F-69499C8ADF8E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4C332-340A-4613-BA58-72339579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Initializing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Comprehension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{k: None for k in 'spam'}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{'s': None, 'p': None, 'a': None, 'm': None}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FDE2-E721-4302-91CC-1BF749B3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039B-A7BB-43B0-ADC1-82FD05F90A1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18A37-E076-4686-82A7-95D265D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Dictionary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286808" cy="564360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&gt;.items()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cs typeface="IrisUPC" pitchFamily="34" charset="-34"/>
              </a:rPr>
              <a:t>displays the items in the dictionary (pair of keys and values)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&gt;.keys() 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	- </a:t>
            </a:r>
            <a:r>
              <a:rPr lang="en-US" sz="2400" dirty="0">
                <a:solidFill>
                  <a:srgbClr val="0070C0"/>
                </a:solidFill>
              </a:rPr>
              <a:t>display the keys in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7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700" dirty="0">
                <a:solidFill>
                  <a:schemeClr val="accent2"/>
                </a:solidFill>
                <a:latin typeface="Lucida Console" pitchFamily="49" charset="0"/>
              </a:rPr>
              <a:t>&gt;.values()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displays the values in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&gt;.pop()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removes the last item from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&lt;dict2&gt; = &lt;dict1&gt;.copy()</a:t>
            </a:r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copies the items from dict1 to dict2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&gt;.clear()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removes all the items from the dictionary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72F13-CC0E-41AF-AC94-FB115531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A08B-F268-499F-9F3E-2804A1749E55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6F58D-B7EA-4633-8C56-57118B3A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Other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str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produces printable string representation of a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returns the number of items in the dictionary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12D6-341B-46FA-88DE-DFE111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90B7-5D89-4FE8-B550-B0EAA9CE40A7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5A3C0-F989-4D45-BA63-D0846B6A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8172480" cy="52149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Dictionaries can replace </a:t>
            </a:r>
            <a:r>
              <a:rPr lang="en-US" sz="3200" dirty="0" err="1">
                <a:solidFill>
                  <a:srgbClr val="C00000"/>
                </a:solidFill>
              </a:rPr>
              <a:t>elif</a:t>
            </a:r>
            <a:r>
              <a:rPr lang="en-US" sz="3200" dirty="0">
                <a:solidFill>
                  <a:srgbClr val="C00000"/>
                </a:solidFill>
              </a:rPr>
              <a:t> ladder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print ({1:’one’,2:’two’,3:’three’,4:’four’,5:’five’}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[choice])</a:t>
            </a: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if choice = 3 then the code prints three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699AF-49D3-4149-AFA1-0ECB8B64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F94E-B095-4FCB-9AE7-D1DA5CF9967D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89E67-4F43-4204-9446-F40A3CCA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8101042" cy="4929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>
                <a:solidFill>
                  <a:srgbClr val="C00000"/>
                </a:solidFill>
              </a:rPr>
              <a:t>Pseudocode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/>
            </a:br>
            <a:r>
              <a:rPr lang="en-US" sz="3200" dirty="0">
                <a:solidFill>
                  <a:schemeClr val="accent4"/>
                </a:solidFill>
              </a:rPr>
              <a:t>READ </a:t>
            </a:r>
            <a:r>
              <a:rPr lang="en-US" sz="3200" dirty="0" err="1">
                <a:solidFill>
                  <a:schemeClr val="accent4"/>
                </a:solidFill>
              </a:rPr>
              <a:t>num_of_countries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FOR </a:t>
            </a:r>
            <a:r>
              <a:rPr lang="en-US" sz="3200" dirty="0" err="1">
                <a:solidFill>
                  <a:schemeClr val="accent4"/>
                </a:solidFill>
              </a:rPr>
              <a:t>i</a:t>
            </a:r>
            <a:r>
              <a:rPr lang="en-US" sz="3200" dirty="0">
                <a:solidFill>
                  <a:schemeClr val="accent4"/>
                </a:solidFill>
              </a:rPr>
              <a:t>=0 to </a:t>
            </a:r>
            <a:r>
              <a:rPr lang="en-US" sz="3200" dirty="0" err="1">
                <a:solidFill>
                  <a:schemeClr val="accent4"/>
                </a:solidFill>
              </a:rPr>
              <a:t>num_of_countries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READ </a:t>
            </a:r>
            <a:r>
              <a:rPr lang="en-US" sz="3200" dirty="0" err="1">
                <a:solidFill>
                  <a:schemeClr val="accent4"/>
                </a:solidFill>
              </a:rPr>
              <a:t>name_of_country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READ </a:t>
            </a:r>
            <a:r>
              <a:rPr lang="en-US" sz="3200" dirty="0" err="1">
                <a:solidFill>
                  <a:schemeClr val="accent4"/>
                </a:solidFill>
              </a:rPr>
              <a:t>capital_of_country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MAP </a:t>
            </a:r>
            <a:r>
              <a:rPr lang="en-US" sz="3200" dirty="0" err="1">
                <a:solidFill>
                  <a:schemeClr val="accent4"/>
                </a:solidFill>
              </a:rPr>
              <a:t>name_of_country</a:t>
            </a:r>
            <a:r>
              <a:rPr lang="en-US" sz="3200" dirty="0">
                <a:solidFill>
                  <a:schemeClr val="accent4"/>
                </a:solidFill>
              </a:rPr>
              <a:t> to </a:t>
            </a:r>
            <a:r>
              <a:rPr lang="en-US" sz="3200" dirty="0" err="1">
                <a:solidFill>
                  <a:schemeClr val="accent4"/>
                </a:solidFill>
              </a:rPr>
              <a:t>capital_of_country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END FOR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READ </a:t>
            </a:r>
            <a:r>
              <a:rPr lang="en-US" sz="3200" dirty="0" err="1">
                <a:solidFill>
                  <a:schemeClr val="accent4"/>
                </a:solidFill>
              </a:rPr>
              <a:t>country_asked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GET capital for </a:t>
            </a:r>
            <a:r>
              <a:rPr lang="en-US" sz="3200" dirty="0" err="1">
                <a:solidFill>
                  <a:schemeClr val="accent4"/>
                </a:solidFill>
              </a:rPr>
              <a:t>country_asked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PRINT capital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5C9C1-94EB-45C4-ACEA-DABF69FD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47B-1962-4EEE-A68C-CEB0C8ECBD6B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8914-3633-459C-A563-2993F2E8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Already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To read values from user</a:t>
            </a:r>
          </a:p>
          <a:p>
            <a:r>
              <a:rPr lang="en-GB" dirty="0">
                <a:solidFill>
                  <a:srgbClr val="002060"/>
                </a:solidFill>
              </a:rPr>
              <a:t>Print values</a:t>
            </a:r>
          </a:p>
          <a:p>
            <a:r>
              <a:rPr lang="en-GB" dirty="0">
                <a:solidFill>
                  <a:srgbClr val="002060"/>
                </a:solidFill>
              </a:rPr>
              <a:t>We have to yet know to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Map a pair of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071942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Python provides Dictionaries to Map a pair of values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7D35-C991-41E5-B89B-6979DEA8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CEB-93E1-47DA-8260-5D4D7181D355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039A-3E56-49F2-AF91-12D3DCA8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Pair of items</a:t>
            </a:r>
          </a:p>
          <a:p>
            <a:r>
              <a:rPr lang="en-US" dirty="0">
                <a:solidFill>
                  <a:schemeClr val="tx2"/>
                </a:solidFill>
              </a:rPr>
              <a:t>Each pair has key and value</a:t>
            </a:r>
          </a:p>
          <a:p>
            <a:r>
              <a:rPr lang="en-US" dirty="0">
                <a:solidFill>
                  <a:schemeClr val="tx2"/>
                </a:solidFill>
              </a:rPr>
              <a:t>Keys should be unique</a:t>
            </a:r>
          </a:p>
          <a:p>
            <a:r>
              <a:rPr lang="en-US" dirty="0">
                <a:solidFill>
                  <a:schemeClr val="tx2"/>
                </a:solidFill>
              </a:rPr>
              <a:t>Key and value are separated by :</a:t>
            </a:r>
          </a:p>
          <a:p>
            <a:r>
              <a:rPr lang="en-US" dirty="0">
                <a:solidFill>
                  <a:schemeClr val="tx2"/>
                </a:solidFill>
              </a:rPr>
              <a:t>Each pair is separated by ,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dict</a:t>
            </a:r>
            <a:r>
              <a:rPr lang="en-US" dirty="0">
                <a:solidFill>
                  <a:schemeClr val="tx2"/>
                </a:solidFill>
              </a:rPr>
              <a:t> = {‘Alice’ : 1234, ‘Bob’ : 1235}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6E38-B343-423C-81BD-7C5F194D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9F5-3F9B-46CC-A163-47A523B32C7E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4E5EC-73F2-4453-B758-1622304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unordered mutable collections; </a:t>
            </a:r>
          </a:p>
          <a:p>
            <a:r>
              <a:rPr lang="en-GB" dirty="0">
                <a:solidFill>
                  <a:schemeClr val="tx2"/>
                </a:solidFill>
              </a:rPr>
              <a:t>items are stored and fetched by key, </a:t>
            </a:r>
          </a:p>
          <a:p>
            <a:r>
              <a:rPr lang="en-GB" dirty="0">
                <a:solidFill>
                  <a:schemeClr val="tx2"/>
                </a:solidFill>
              </a:rPr>
              <a:t>Accessed by key, not offset position </a:t>
            </a:r>
          </a:p>
          <a:p>
            <a:r>
              <a:rPr lang="en-GB" dirty="0">
                <a:solidFill>
                  <a:schemeClr val="tx2"/>
                </a:solidFill>
              </a:rPr>
              <a:t>Unordered collections of arbitrary objects</a:t>
            </a:r>
          </a:p>
          <a:p>
            <a:r>
              <a:rPr lang="en-GB" dirty="0">
                <a:solidFill>
                  <a:schemeClr val="tx2"/>
                </a:solidFill>
              </a:rPr>
              <a:t>Variable-length, heterogeneous, and arbitrarily nestable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0DAE-B08A-4AC3-8B70-54B832E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2CD-F244-4C1C-8DCE-8E8D24392949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13B47-5D46-4EED-A1B0-B8FEE4A1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an EMPTY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</a:t>
            </a:r>
            <a:r>
              <a:rPr lang="en-US" dirty="0" err="1">
                <a:solidFill>
                  <a:schemeClr val="tx2"/>
                </a:solidFill>
              </a:rPr>
              <a:t>dictname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Dict1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Books = {}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 dictionary with items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dictname</a:t>
            </a:r>
            <a:r>
              <a:rPr lang="en-US" dirty="0">
                <a:solidFill>
                  <a:schemeClr val="tx2"/>
                </a:solidFill>
              </a:rPr>
              <a:t> = {key1:val1, key2:val2, ….}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MyDict</a:t>
            </a:r>
            <a:r>
              <a:rPr lang="en-US" sz="2600" dirty="0">
                <a:solidFill>
                  <a:schemeClr val="tx2"/>
                </a:solidFill>
              </a:rPr>
              <a:t>  = { 1 : ‘Chocolate’, 2 : ‘</a:t>
            </a:r>
            <a:r>
              <a:rPr lang="en-US" sz="2600" dirty="0" err="1">
                <a:solidFill>
                  <a:schemeClr val="tx2"/>
                </a:solidFill>
              </a:rPr>
              <a:t>Icecream</a:t>
            </a:r>
            <a:r>
              <a:rPr lang="en-US" sz="2600" dirty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MyCourse</a:t>
            </a:r>
            <a:r>
              <a:rPr lang="en-US" sz="2600" dirty="0">
                <a:solidFill>
                  <a:schemeClr val="tx2"/>
                </a:solidFill>
              </a:rPr>
              <a:t> = {‘MS’ : ‘Python’, ‘IT’ : ‘C’, 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                   ‘CSE’ : ‘C++’, ‘MCA’ : ‘Java’}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MyCircle</a:t>
            </a:r>
            <a:r>
              <a:rPr lang="en-US" sz="2600" dirty="0">
                <a:solidFill>
                  <a:schemeClr val="tx2"/>
                </a:solidFill>
              </a:rPr>
              <a:t> = {‘Hubby’:9486028245,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‘Mom’:9486301601}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8ECE-90AC-46B1-9FB3-9B34AB4B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FD41-DB1C-4757-9F32-97BBD9D84FC0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2BB3-693F-4F6F-B3E9-59F94E67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Using keys within square brackets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&gt;&gt;&gt; print (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[1])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‘</a:t>
            </a:r>
            <a:r>
              <a:rPr lang="en-US" dirty="0" err="1">
                <a:solidFill>
                  <a:schemeClr val="tx2"/>
                </a:solidFill>
              </a:rPr>
              <a:t>Chocholate</a:t>
            </a:r>
            <a:r>
              <a:rPr lang="en-US" dirty="0">
                <a:solidFill>
                  <a:schemeClr val="tx2"/>
                </a:solidFill>
              </a:rPr>
              <a:t>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&gt;&gt;&gt; print (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[‘CSE’])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‘C++’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309D-4D63-4DD7-96AF-79952C0F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4607-6D6E-453E-BB0D-10647D8B03A0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80EB-F90E-46D6-9A0F-61A91AA9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Updating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update by adding a new item (key-value) pair</a:t>
            </a:r>
          </a:p>
          <a:p>
            <a:r>
              <a:rPr lang="en-US" dirty="0">
                <a:solidFill>
                  <a:schemeClr val="tx2"/>
                </a:solidFill>
              </a:rPr>
              <a:t>modify an existing entry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[1] = ‘Pizza’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[‘MCA’] = ‘UML’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D555-58AF-477B-9E4A-1D47CD43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446-CF1B-4F2E-B2B0-135B9FA26AB7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7C83-8311-423B-BFA7-E893D1EE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1225</Words>
  <Application>Microsoft Office PowerPoint</Application>
  <PresentationFormat>On-screen Show 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Wingdings</vt:lpstr>
      <vt:lpstr>Office Theme</vt:lpstr>
      <vt:lpstr>Problem  Write a kids play program that prints the capital of a country given the name of the country.</vt:lpstr>
      <vt:lpstr>PAC For Quiz Problem</vt:lpstr>
      <vt:lpstr>Pseudocode  READ num_of_countries FOR i=0 to num_of_countries  READ name_of_country  READ capital_of_country  MAP name_of_country to capital_of_country END FOR READ country_asked GET capital for country_asked PRINT capital</vt:lpstr>
      <vt:lpstr>Already we know</vt:lpstr>
      <vt:lpstr>Introduction to Dictionaries</vt:lpstr>
      <vt:lpstr>Properties of Dictionaries</vt:lpstr>
      <vt:lpstr>Creating a Dictionary</vt:lpstr>
      <vt:lpstr>Accessing Values</vt:lpstr>
      <vt:lpstr>Updating Elements</vt:lpstr>
      <vt:lpstr>Deleting Elements</vt:lpstr>
      <vt:lpstr>Basic Operations</vt:lpstr>
      <vt:lpstr>Basic Operations</vt:lpstr>
      <vt:lpstr>Update Method</vt:lpstr>
      <vt:lpstr>Pop Method</vt:lpstr>
      <vt:lpstr>List vs Dictionary</vt:lpstr>
      <vt:lpstr>Nesting in dictionaries</vt:lpstr>
      <vt:lpstr>Nesting in dictionaries</vt:lpstr>
      <vt:lpstr>Nesting in dictionaries</vt:lpstr>
      <vt:lpstr>Nesting in dictionaries</vt:lpstr>
      <vt:lpstr>Other Ways to Make Dictionaries </vt:lpstr>
      <vt:lpstr>Comprehensions in Dictionaries</vt:lpstr>
      <vt:lpstr>Comprehensions in Dictionaries</vt:lpstr>
      <vt:lpstr>Comprehensions in Dictionaries</vt:lpstr>
      <vt:lpstr>Initializing Dictionaries </vt:lpstr>
      <vt:lpstr>Initializing Dictionaries </vt:lpstr>
      <vt:lpstr>Dictionary methods</vt:lpstr>
      <vt:lpstr>Other methods</vt:lpstr>
      <vt:lpstr>Dictionaries can replace elif ladder  print ({1:’one’,2:’two’,3:’three’,4:’four’,5:’five’} [choice])  if choice = 3 then the code prints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VITCC</dc:creator>
  <cp:lastModifiedBy>Brijendra Singh</cp:lastModifiedBy>
  <cp:revision>170</cp:revision>
  <dcterms:created xsi:type="dcterms:W3CDTF">2015-06-23T06:40:17Z</dcterms:created>
  <dcterms:modified xsi:type="dcterms:W3CDTF">2020-11-03T11:59:08Z</dcterms:modified>
</cp:coreProperties>
</file>