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66" r:id="rId3"/>
    <p:sldId id="313" r:id="rId4"/>
    <p:sldId id="302" r:id="rId5"/>
    <p:sldId id="267" r:id="rId6"/>
    <p:sldId id="268" r:id="rId7"/>
    <p:sldId id="269" r:id="rId8"/>
    <p:sldId id="270" r:id="rId9"/>
    <p:sldId id="271" r:id="rId10"/>
    <p:sldId id="272" r:id="rId11"/>
    <p:sldId id="315" r:id="rId12"/>
    <p:sldId id="273" r:id="rId13"/>
    <p:sldId id="274" r:id="rId14"/>
    <p:sldId id="316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317" r:id="rId24"/>
    <p:sldId id="303" r:id="rId25"/>
    <p:sldId id="283" r:id="rId26"/>
    <p:sldId id="318" r:id="rId27"/>
    <p:sldId id="284" r:id="rId28"/>
    <p:sldId id="285" r:id="rId29"/>
    <p:sldId id="286" r:id="rId30"/>
    <p:sldId id="287" r:id="rId31"/>
    <p:sldId id="288" r:id="rId32"/>
    <p:sldId id="319" r:id="rId33"/>
    <p:sldId id="320" r:id="rId3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0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83610" autoAdjust="0"/>
  </p:normalViewPr>
  <p:slideViewPr>
    <p:cSldViewPr>
      <p:cViewPr varScale="1">
        <p:scale>
          <a:sx n="55" d="100"/>
          <a:sy n="55" d="100"/>
        </p:scale>
        <p:origin x="1608" y="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8B25E-47B6-4032-9699-12D7FD8A357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3AA7F-E2C9-419A-9D63-F773CEAE4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3AA7F-E2C9-419A-9D63-F773CEAE42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6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3AA7F-E2C9-419A-9D63-F773CEAE42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83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 subset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 set A is a subset of A that is not equal to 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3AA7F-E2C9-419A-9D63-F773CEAE42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0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3AA7F-E2C9-419A-9D63-F773CEAE42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6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math=set()</a:t>
            </a:r>
          </a:p>
          <a:p>
            <a:r>
              <a:rPr lang="en-US" dirty="0" err="1"/>
              <a:t>phy</a:t>
            </a:r>
            <a:r>
              <a:rPr lang="en-US" dirty="0"/>
              <a:t>=set()</a:t>
            </a:r>
          </a:p>
          <a:p>
            <a:r>
              <a:rPr lang="en-US" dirty="0" err="1"/>
              <a:t>che</a:t>
            </a:r>
            <a:r>
              <a:rPr lang="en-US" dirty="0"/>
              <a:t>=set()</a:t>
            </a:r>
          </a:p>
          <a:p>
            <a:r>
              <a:rPr lang="en-US" dirty="0"/>
              <a:t>cs=set()</a:t>
            </a:r>
          </a:p>
          <a:p>
            <a:r>
              <a:rPr lang="en-US" dirty="0" err="1"/>
              <a:t>m_M</a:t>
            </a:r>
            <a:r>
              <a:rPr lang="en-US" dirty="0"/>
              <a:t>=int(input())    #Number of student failed in </a:t>
            </a:r>
            <a:r>
              <a:rPr lang="en-US" dirty="0" err="1"/>
              <a:t>maths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range(0,m_M):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=input()</a:t>
            </a:r>
          </a:p>
          <a:p>
            <a:r>
              <a:rPr lang="en-US" dirty="0"/>
              <a:t>    math=math|{</a:t>
            </a:r>
            <a:r>
              <a:rPr lang="en-US" dirty="0" err="1"/>
              <a:t>val</a:t>
            </a:r>
            <a:r>
              <a:rPr lang="en-US" dirty="0"/>
              <a:t>}</a:t>
            </a:r>
          </a:p>
          <a:p>
            <a:r>
              <a:rPr lang="en-US" dirty="0" err="1"/>
              <a:t>m_p</a:t>
            </a:r>
            <a:r>
              <a:rPr lang="en-US" dirty="0"/>
              <a:t>=int(input())    #Number of student failed in physics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range(0,m_p):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=input()</a:t>
            </a:r>
          </a:p>
          <a:p>
            <a:r>
              <a:rPr lang="en-US" dirty="0"/>
              <a:t>    </a:t>
            </a:r>
            <a:r>
              <a:rPr lang="en-US" dirty="0" err="1"/>
              <a:t>phy</a:t>
            </a:r>
            <a:r>
              <a:rPr lang="en-US" dirty="0"/>
              <a:t>=</a:t>
            </a:r>
            <a:r>
              <a:rPr lang="en-US" dirty="0" err="1"/>
              <a:t>phy</a:t>
            </a:r>
            <a:r>
              <a:rPr lang="en-US" dirty="0"/>
              <a:t>|{</a:t>
            </a:r>
            <a:r>
              <a:rPr lang="en-US" dirty="0" err="1"/>
              <a:t>val</a:t>
            </a:r>
            <a:r>
              <a:rPr lang="en-US" dirty="0"/>
              <a:t>}</a:t>
            </a:r>
          </a:p>
          <a:p>
            <a:r>
              <a:rPr lang="en-US" dirty="0" err="1"/>
              <a:t>m_c</a:t>
            </a:r>
            <a:r>
              <a:rPr lang="en-US" dirty="0"/>
              <a:t>=int(input())    #Number of student failed in chemistry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range(0,m_c):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=input()</a:t>
            </a:r>
          </a:p>
          <a:p>
            <a:r>
              <a:rPr lang="en-US" dirty="0"/>
              <a:t>    </a:t>
            </a:r>
            <a:r>
              <a:rPr lang="en-US" dirty="0" err="1"/>
              <a:t>che</a:t>
            </a:r>
            <a:r>
              <a:rPr lang="en-US" dirty="0"/>
              <a:t>=</a:t>
            </a:r>
            <a:r>
              <a:rPr lang="en-US" dirty="0" err="1"/>
              <a:t>che</a:t>
            </a:r>
            <a:r>
              <a:rPr lang="en-US" dirty="0"/>
              <a:t>|{</a:t>
            </a:r>
            <a:r>
              <a:rPr lang="en-US" dirty="0" err="1"/>
              <a:t>val</a:t>
            </a:r>
            <a:r>
              <a:rPr lang="en-US" dirty="0"/>
              <a:t>}</a:t>
            </a:r>
          </a:p>
          <a:p>
            <a:r>
              <a:rPr lang="en-US" dirty="0" err="1"/>
              <a:t>m_cs</a:t>
            </a:r>
            <a:r>
              <a:rPr lang="en-US" dirty="0"/>
              <a:t>=int(input())    #Number of student failed in computer science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range(0,m_cs):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=input()</a:t>
            </a:r>
          </a:p>
          <a:p>
            <a:r>
              <a:rPr lang="en-US" dirty="0"/>
              <a:t>    cs=cs|{</a:t>
            </a:r>
            <a:r>
              <a:rPr lang="en-US" dirty="0" err="1"/>
              <a:t>val</a:t>
            </a:r>
            <a:r>
              <a:rPr lang="en-US" dirty="0"/>
              <a:t>}</a:t>
            </a:r>
          </a:p>
          <a:p>
            <a:r>
              <a:rPr lang="en-US" dirty="0"/>
              <a:t>failure=</a:t>
            </a:r>
            <a:r>
              <a:rPr lang="en-US" dirty="0" err="1"/>
              <a:t>math|phy|che|cs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(failure))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3AA7F-E2C9-419A-9D63-F773CEAE420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1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21" y="167994"/>
            <a:ext cx="9408583" cy="10919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0078" y="1427938"/>
            <a:ext cx="4242263" cy="5963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0353" y="1427938"/>
            <a:ext cx="4242263" cy="5963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-1512094" y="7034699"/>
            <a:ext cx="2352146" cy="52497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1A-</a:t>
            </a:r>
            <a:fld id="{26DE9B8D-1505-401D-8E54-EA5FE953C2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306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AEE82648-BA7C-4E4A-8946-6DD3A579C75E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chemeClr val="accent2"/>
                </a:solidFill>
                <a:latin typeface="Arial"/>
              </a:rPr>
              <a:t>Sets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216000" y="250560"/>
            <a:ext cx="9576000" cy="5100913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{1, 2, 3} | {3, 4}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{1, 2, 3, 4}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{1, 2, 3} | [3, 4]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 err="1">
                <a:solidFill>
                  <a:schemeClr val="accent1"/>
                </a:solidFill>
                <a:latin typeface="Arial"/>
              </a:rPr>
              <a:t>TypeError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: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unsupported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 operand type(s) for |: 'set' and 'list'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{1, 2, 3} | set([3, 4])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#Convert list to set and work</a:t>
            </a:r>
            <a:endParaRPr>
              <a:solidFill>
                <a:srgbClr val="C00000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{1,2,3,4}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216000" y="250560"/>
            <a:ext cx="9576000" cy="2957773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{1, 2, 3}.union([3, 4]) #if you use union it will not give you the error</a:t>
            </a:r>
            <a:endParaRPr dirty="0"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{1,2,3,4}</a:t>
            </a:r>
            <a:endParaRPr dirty="0">
              <a:solidFill>
                <a:schemeClr val="accent1"/>
              </a:solidFill>
            </a:endParaRPr>
          </a:p>
          <a:p>
            <a:endParaRPr dirty="0"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{1, 2, 3}.union({3, 4})</a:t>
            </a:r>
            <a:endParaRPr dirty="0"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{1,2,3,4}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216000" y="132480"/>
            <a:ext cx="9576000" cy="729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Immutable constraints and frozen sets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Can only contain immutable (a.k.a. “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hashable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”) object types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lists and dictionaries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can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not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be embedded in sets, but </a:t>
            </a:r>
            <a:r>
              <a:rPr lang="en-IN" sz="3200" dirty="0" err="1">
                <a:solidFill>
                  <a:srgbClr val="C00000"/>
                </a:solidFill>
                <a:latin typeface="Arial"/>
              </a:rPr>
              <a:t>tuples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can 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if you need to store compound values.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 err="1">
                <a:solidFill>
                  <a:srgbClr val="0070C0"/>
                </a:solidFill>
                <a:latin typeface="Arial"/>
              </a:rPr>
              <a:t>Tuples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compare by their full values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when used in set operations: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S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{1.23}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S.add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([1, 2, 3])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 err="1">
                <a:solidFill>
                  <a:srgbClr val="C00000"/>
                </a:solidFill>
                <a:latin typeface="Arial"/>
              </a:rPr>
              <a:t>TypeError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: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unhashable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type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: 'list'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216000" y="249120"/>
            <a:ext cx="9576000" cy="453084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S.add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({'a':1})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 err="1">
                <a:solidFill>
                  <a:srgbClr val="0070C0"/>
                </a:solidFill>
                <a:latin typeface="Arial"/>
              </a:rPr>
              <a:t>Type</a:t>
            </a:r>
            <a:r>
              <a:rPr lang="en-IN" sz="3200" dirty="0" err="1">
                <a:solidFill>
                  <a:srgbClr val="C00000"/>
                </a:solidFill>
                <a:latin typeface="Arial"/>
              </a:rPr>
              <a:t>Error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: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unhashable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type: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'</a:t>
            </a:r>
            <a:r>
              <a:rPr lang="en-IN" sz="3200" dirty="0" err="1">
                <a:solidFill>
                  <a:srgbClr val="C00000"/>
                </a:solidFill>
                <a:latin typeface="Arial"/>
              </a:rPr>
              <a:t>dict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'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Works for </a:t>
            </a:r>
            <a:r>
              <a:rPr lang="en-IN" sz="3200" dirty="0" err="1">
                <a:solidFill>
                  <a:srgbClr val="C00000"/>
                </a:solidFill>
                <a:latin typeface="Arial"/>
              </a:rPr>
              <a:t>tuples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: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S.add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((1, 2, 3))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S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{1.23, (1, 2, 3)}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216000" y="249120"/>
            <a:ext cx="9576000" cy="4316535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S | {(4, 5, 6), (1, 2, 3)}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{1.23, (4, 5, 6), (1, 2, 3)}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(1, 2, 3) in S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# Check for </a:t>
            </a:r>
            <a:r>
              <a:rPr lang="en-IN" sz="3200" dirty="0" err="1">
                <a:solidFill>
                  <a:srgbClr val="C00000"/>
                </a:solidFill>
                <a:latin typeface="Arial"/>
              </a:rPr>
              <a:t>tuple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 as a whole</a:t>
            </a:r>
            <a:endParaRPr>
              <a:solidFill>
                <a:srgbClr val="C0000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True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(1, 4, 3) in S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False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216000" y="207937"/>
            <a:ext cx="9576000" cy="4429156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clear()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All elements will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removed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from a set.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cities = {"Stuttgart", "Konstanz", "Freiburg"}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cities.clear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()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cities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set()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# empty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216000" y="249120"/>
            <a:ext cx="9576000" cy="488803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Copy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Creates a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shallow copy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, which is returned.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more_cities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 = {"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Winterthur","Schaffhausen","St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.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Gallen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"}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cities_backup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 =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more_cities.copy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()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more_cities.clear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()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cities_backup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 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# copied value is still available</a:t>
            </a:r>
            <a:endParaRPr>
              <a:solidFill>
                <a:srgbClr val="C00000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{'St.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Gallen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', 'Winterthur', 'Schaffhausen‘}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216000" y="249120"/>
            <a:ext cx="9576000" cy="7056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Just in case, you might think, an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assignment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 might be enough: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more_cities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 = {"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Winterthur","Schaffhausen","St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.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Gallen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"}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cities_backup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 =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more_cities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#creates alias name</a:t>
            </a:r>
            <a:endParaRPr>
              <a:solidFill>
                <a:srgbClr val="C00000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more_cities.clear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()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cities_backup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set()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	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The assignment "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cities_backup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 =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more_cities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" just creates a pointer, i.e.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another name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, to the same data structure. 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216000" y="249120"/>
            <a:ext cx="9576000" cy="381646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 err="1">
                <a:solidFill>
                  <a:srgbClr val="C00000"/>
                </a:solidFill>
                <a:latin typeface="Arial"/>
              </a:rPr>
              <a:t>difference_update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()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removes all elements of another set from this set.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x.difference_update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() is the same as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"x = x - y" 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x = {"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a","b","c","d","e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"}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y = {"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b","c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"}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x.difference_update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(y)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x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{'a', 'e', 'd'}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216000" y="65061"/>
            <a:ext cx="9576000" cy="638823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discard(el)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el will be removed from the set, if it is contained in the set and nothing will be done otherwise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x = {"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a","b","c","d","e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"}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x.discard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("a")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x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{'c', 'b', 'e', 'd'}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x.discard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("z")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x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{'c', 'b', 'e', 'd'}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216000" y="252000"/>
            <a:ext cx="9576000" cy="5028035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CC3300"/>
                </a:solidFill>
                <a:latin typeface="Arial"/>
              </a:rPr>
              <a:t>Problem:</a:t>
            </a:r>
            <a:endParaRPr/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An University has published the results of the term end examination conducted in April. List of failures in physics, mathematics, chemistry and computer science is available. Write a program to find the number of failures in the examination. This includes the count of failures in one or more subjects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216000" y="131040"/>
            <a:ext cx="9576000" cy="729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remove(el)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works like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discard()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, but if el is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not a member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of the set, a </a:t>
            </a:r>
            <a:r>
              <a:rPr lang="en-IN" sz="3200" dirty="0" err="1">
                <a:solidFill>
                  <a:srgbClr val="C00000"/>
                </a:solidFill>
                <a:latin typeface="Arial"/>
              </a:rPr>
              <a:t>KeyError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will be raised.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x = {"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a","b","c","d","e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"}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x.remove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("a")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x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{'c', 'b', 'e', 'd'}</a:t>
            </a: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x.remove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("z")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Traceback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(most recent call last):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  File "&lt;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stdin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&gt;", line 1, in &lt;module&gt;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KeyError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: 'z’	  	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216000" y="249120"/>
            <a:ext cx="9576000" cy="553098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 err="1">
                <a:solidFill>
                  <a:srgbClr val="C00000"/>
                </a:solidFill>
                <a:latin typeface="Arial"/>
              </a:rPr>
              <a:t>isdisjoint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()</a:t>
            </a:r>
            <a:endParaRPr>
              <a:solidFill>
                <a:srgbClr val="C0000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This method returns True if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two sets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have a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null intersection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 err="1">
                <a:solidFill>
                  <a:srgbClr val="C00000"/>
                </a:solidFill>
                <a:latin typeface="Arial"/>
              </a:rPr>
              <a:t>issubset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()</a:t>
            </a:r>
            <a:endParaRPr>
              <a:solidFill>
                <a:srgbClr val="C00000"/>
              </a:solidFill>
            </a:endParaRPr>
          </a:p>
          <a:p>
            <a:r>
              <a:rPr lang="en-IN" sz="3200" dirty="0" err="1">
                <a:solidFill>
                  <a:srgbClr val="0070C0"/>
                </a:solidFill>
                <a:latin typeface="Arial"/>
              </a:rPr>
              <a:t>x.issubset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(y) returns True, if x is a subset of y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 "&lt;=" 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is an abbreviation for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"Subset of"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and "&gt;=" for "superset of"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"&lt;" 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is used to check if a set is a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proper subset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of a set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216000" y="194040"/>
            <a:ext cx="9576000" cy="4371615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50000"/>
              </a:lnSpc>
            </a:pPr>
            <a:r>
              <a:rPr lang="en-IN" sz="3600" dirty="0" err="1">
                <a:solidFill>
                  <a:srgbClr val="C00000"/>
                </a:solidFill>
                <a:latin typeface="Arial"/>
              </a:rPr>
              <a:t>issuperset</a:t>
            </a:r>
            <a:r>
              <a:rPr lang="en-IN" sz="3600" dirty="0">
                <a:solidFill>
                  <a:srgbClr val="C00000"/>
                </a:solidFill>
                <a:latin typeface="Arial"/>
              </a:rPr>
              <a:t>()</a:t>
            </a:r>
            <a:endParaRPr sz="24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600" dirty="0" err="1">
                <a:solidFill>
                  <a:srgbClr val="0070C0"/>
                </a:solidFill>
                <a:latin typeface="Arial"/>
              </a:rPr>
              <a:t>x.issuperset</a:t>
            </a:r>
            <a:r>
              <a:rPr lang="en-IN" sz="3600" dirty="0">
                <a:solidFill>
                  <a:srgbClr val="0070C0"/>
                </a:solidFill>
                <a:latin typeface="Arial"/>
              </a:rPr>
              <a:t>(y) returns True, if x is a superset of y. "&gt;=" - abbreviation for "</a:t>
            </a:r>
            <a:r>
              <a:rPr lang="en-IN" sz="3600" dirty="0" err="1">
                <a:solidFill>
                  <a:srgbClr val="0070C0"/>
                </a:solidFill>
                <a:latin typeface="Arial"/>
              </a:rPr>
              <a:t>issuperset</a:t>
            </a:r>
            <a:r>
              <a:rPr lang="en-IN" sz="3600" dirty="0">
                <a:solidFill>
                  <a:srgbClr val="0070C0"/>
                </a:solidFill>
                <a:latin typeface="Arial"/>
              </a:rPr>
              <a:t> of“</a:t>
            </a:r>
          </a:p>
          <a:p>
            <a:pPr>
              <a:lnSpc>
                <a:spcPct val="150000"/>
              </a:lnSpc>
            </a:pPr>
            <a:r>
              <a:rPr lang="en-IN" sz="3600" dirty="0">
                <a:solidFill>
                  <a:srgbClr val="0070C0"/>
                </a:solidFill>
                <a:latin typeface="Arial"/>
              </a:rPr>
              <a:t>"&gt;" - to check if a set is a proper superset of a set</a:t>
            </a:r>
            <a:endParaRPr sz="2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216000" y="194040"/>
            <a:ext cx="9576000" cy="3871549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50000"/>
              </a:lnSpc>
            </a:pPr>
            <a:r>
              <a:rPr lang="en-IN" sz="3600" dirty="0">
                <a:solidFill>
                  <a:srgbClr val="0070C0"/>
                </a:solidFill>
                <a:latin typeface="Arial"/>
              </a:rPr>
              <a:t>&gt;&gt;&gt; x = {"</a:t>
            </a:r>
            <a:r>
              <a:rPr lang="en-IN" sz="3600" dirty="0" err="1">
                <a:solidFill>
                  <a:srgbClr val="0070C0"/>
                </a:solidFill>
                <a:latin typeface="Arial"/>
              </a:rPr>
              <a:t>a","b","c","d","e</a:t>
            </a:r>
            <a:r>
              <a:rPr lang="en-IN" sz="3600" dirty="0">
                <a:solidFill>
                  <a:srgbClr val="0070C0"/>
                </a:solidFill>
                <a:latin typeface="Arial"/>
              </a:rPr>
              <a:t>"}</a:t>
            </a:r>
            <a:endParaRPr sz="24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600" dirty="0">
                <a:solidFill>
                  <a:srgbClr val="0070C0"/>
                </a:solidFill>
                <a:latin typeface="Arial"/>
              </a:rPr>
              <a:t>&gt;&gt;&gt; y = {"</a:t>
            </a:r>
            <a:r>
              <a:rPr lang="en-IN" sz="3600" dirty="0" err="1">
                <a:solidFill>
                  <a:srgbClr val="0070C0"/>
                </a:solidFill>
                <a:latin typeface="Arial"/>
              </a:rPr>
              <a:t>c","d</a:t>
            </a:r>
            <a:r>
              <a:rPr lang="en-IN" sz="3600" dirty="0">
                <a:solidFill>
                  <a:srgbClr val="0070C0"/>
                </a:solidFill>
                <a:latin typeface="Arial"/>
              </a:rPr>
              <a:t>"}</a:t>
            </a:r>
            <a:endParaRPr sz="24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600" dirty="0">
                <a:solidFill>
                  <a:srgbClr val="0070C0"/>
                </a:solidFill>
                <a:latin typeface="Arial"/>
              </a:rPr>
              <a:t>&gt;&gt;&gt; </a:t>
            </a:r>
            <a:r>
              <a:rPr lang="en-IN" sz="3600" dirty="0" err="1">
                <a:solidFill>
                  <a:srgbClr val="0070C0"/>
                </a:solidFill>
                <a:latin typeface="Arial"/>
              </a:rPr>
              <a:t>x.issuperset</a:t>
            </a:r>
            <a:r>
              <a:rPr lang="en-IN" sz="3600" dirty="0">
                <a:solidFill>
                  <a:srgbClr val="0070C0"/>
                </a:solidFill>
                <a:latin typeface="Arial"/>
              </a:rPr>
              <a:t>(y)</a:t>
            </a:r>
            <a:endParaRPr sz="24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600" dirty="0">
                <a:solidFill>
                  <a:srgbClr val="0070C0"/>
                </a:solidFill>
                <a:latin typeface="Arial"/>
              </a:rPr>
              <a:t>True</a:t>
            </a:r>
            <a:endParaRPr sz="2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216000" y="194040"/>
            <a:ext cx="9576000" cy="71607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&gt;&gt;&gt; x &gt; y</a:t>
            </a:r>
            <a:endParaRPr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True</a:t>
            </a:r>
            <a:endParaRPr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&gt;&gt;&gt; x &gt;= y</a:t>
            </a:r>
            <a:endParaRPr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True</a:t>
            </a:r>
            <a:endParaRPr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&gt;&gt;&gt; x &gt;= x</a:t>
            </a:r>
            <a:endParaRPr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True</a:t>
            </a:r>
            <a:endParaRPr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&gt;&gt;&gt; x &gt; x</a:t>
            </a:r>
            <a:endParaRPr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False</a:t>
            </a:r>
            <a:endParaRPr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x.issuperset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(x)</a:t>
            </a:r>
            <a:endParaRPr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True</a:t>
            </a:r>
            <a:endParaRPr sz="20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216000" y="131040"/>
            <a:ext cx="9576000" cy="5077557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x = {"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a","b","c","d","e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"}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y = {"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c","d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"}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</a:t>
            </a:r>
            <a:r>
              <a:rPr lang="en-IN" sz="3200" dirty="0" err="1">
                <a:solidFill>
                  <a:srgbClr val="C00000"/>
                </a:solidFill>
                <a:latin typeface="Arial"/>
              </a:rPr>
              <a:t>x.issubset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(y)</a:t>
            </a:r>
            <a:endParaRPr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    False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y.issubset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(x)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    True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    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216000" y="131040"/>
            <a:ext cx="9576000" cy="436317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x &lt; y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False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y &lt; x # y is a proper subset of x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True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x &lt; x # a set is not a proper subset of oneself.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False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x &lt;= x 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True   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216000" y="249120"/>
            <a:ext cx="9576000" cy="5459543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pop()</a:t>
            </a: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pop() removes and returns an arbitrary set element.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The method raises a </a:t>
            </a:r>
            <a:r>
              <a:rPr lang="en-IN" sz="3200" dirty="0" err="1">
                <a:solidFill>
                  <a:srgbClr val="C00000"/>
                </a:solidFill>
                <a:latin typeface="Arial"/>
              </a:rPr>
              <a:t>KeyError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 if the set is empty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    &gt;&gt;&gt; x = {"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a","b","c","d","e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"}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    &gt;&gt;&gt; x.pop()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    'a'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    &gt;&gt;&gt; x.pop()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    'c'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216000" y="249120"/>
            <a:ext cx="9576000" cy="5316667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Sets themselves are mutable too, and so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cannot be nested in other sets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directly;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if you need to store a set inside another set, the </a:t>
            </a:r>
            <a:r>
              <a:rPr lang="en-IN" sz="3200" dirty="0" err="1">
                <a:solidFill>
                  <a:srgbClr val="C00000"/>
                </a:solidFill>
                <a:latin typeface="Arial"/>
              </a:rPr>
              <a:t>frozenset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 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built-in call works just like set but creates an immutable set that cannot change and thus can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be embedded in other sets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216000" y="249120"/>
            <a:ext cx="9576000" cy="481660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To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create </a:t>
            </a:r>
            <a:r>
              <a:rPr lang="en-IN" sz="3200" dirty="0" err="1">
                <a:solidFill>
                  <a:srgbClr val="C00000"/>
                </a:solidFill>
                <a:latin typeface="Arial"/>
              </a:rPr>
              <a:t>frozenset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: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cities =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frozenset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(["Frankfurt", "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Basel","Freiburg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"])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 err="1">
                <a:solidFill>
                  <a:schemeClr val="accent1"/>
                </a:solidFill>
                <a:latin typeface="Arial"/>
              </a:rPr>
              <a:t>cities.add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("Strasbourg") 	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#cannot modify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 err="1">
                <a:solidFill>
                  <a:schemeClr val="accent1"/>
                </a:solidFill>
                <a:latin typeface="Arial"/>
              </a:rPr>
              <a:t>Traceback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 (most recent call last):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  File "&lt;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stdin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&gt;", line 1, in &lt;module&gt;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 err="1">
                <a:solidFill>
                  <a:schemeClr val="accent1"/>
                </a:solidFill>
                <a:latin typeface="Arial"/>
              </a:rPr>
              <a:t>AttributeError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: '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frozenset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' object has no attribute 'add'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021" y="167994"/>
            <a:ext cx="9408583" cy="825761"/>
          </a:xfrm>
        </p:spPr>
        <p:txBody>
          <a:bodyPr/>
          <a:lstStyle/>
          <a:p>
            <a:pPr algn="ctr"/>
            <a:r>
              <a:rPr lang="en-US" altLang="en-US" sz="2800" b="1" dirty="0">
                <a:solidFill>
                  <a:srgbClr val="FF0000"/>
                </a:solidFill>
              </a:rPr>
              <a:t>PAC For University Result Problem</a:t>
            </a:r>
          </a:p>
        </p:txBody>
      </p:sp>
      <p:graphicFrame>
        <p:nvGraphicFramePr>
          <p:cNvPr id="82972" name="Group 28"/>
          <p:cNvGraphicFramePr>
            <a:graphicFrameLocks noGrp="1"/>
          </p:cNvGraphicFramePr>
          <p:nvPr>
            <p:ph sz="half" idx="2"/>
          </p:nvPr>
        </p:nvGraphicFramePr>
        <p:xfrm>
          <a:off x="396841" y="922317"/>
          <a:ext cx="9501256" cy="5023126"/>
        </p:xfrm>
        <a:graphic>
          <a:graphicData uri="http://schemas.openxmlformats.org/drawingml/2006/table">
            <a:tbl>
              <a:tblPr/>
              <a:tblGrid>
                <a:gridCol w="3855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4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59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13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Read the register number of failures in </a:t>
                      </a:r>
                      <a:r>
                        <a:rPr kumimoji="0" lang="en-US" alt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Maths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, Physics, Chemistry and Computer Science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Create a list of register numbers who have failed in one or more subjects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Count the count of failures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Print Count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0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216000" y="249120"/>
            <a:ext cx="9576000" cy="59596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Set comprehensions</a:t>
            </a:r>
            <a:endParaRPr>
              <a:solidFill>
                <a:srgbClr val="C00000"/>
              </a:solidFill>
            </a:endParaRPr>
          </a:p>
          <a:p>
            <a:endParaRPr/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run a loop and collect the result of an expression on each iteration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result is a new set you create by running the code, with all the normal set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behavior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{x ** 2 for x in [1, 2, 3, 4]}</a:t>
            </a:r>
            <a:endParaRPr>
              <a:solidFill>
                <a:srgbClr val="C00000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{16, 1, 4, 9}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{x for x in 'spam'}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{'m', 's', 'p', 'a'}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216000" y="249120"/>
            <a:ext cx="9576000" cy="6102485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S = {c * 4 for c in 'spam'}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print(S)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{'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pppp','aaaa','ssss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', 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mmmm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'}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&gt;&gt;&gt;&gt; S = {c * 4 for c in 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spamham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'}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{'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pppp','aaaa','ssss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', 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mmmm','hhhh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'}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&gt;&gt;&gt;S | {'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mmmm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', 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xxxx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'}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{'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pppp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', 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xxxx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', 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mmmm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', 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aaaa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', 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ssss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'}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S &amp; {'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mmmm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', 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xxxx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'}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{'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mmmm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'}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8" y="309232"/>
            <a:ext cx="7469204" cy="689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032" y="636565"/>
            <a:ext cx="8008303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215999" y="136499"/>
            <a:ext cx="9610659" cy="737911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2800" dirty="0" err="1">
                <a:solidFill>
                  <a:srgbClr val="C00000"/>
                </a:solidFill>
              </a:rPr>
              <a:t>Pseudocode</a:t>
            </a:r>
            <a:endParaRPr lang="en-GB" sz="2800" dirty="0">
              <a:solidFill>
                <a:srgbClr val="C00000"/>
              </a:solidFill>
            </a:endParaRP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dirty="0">
                <a:solidFill>
                  <a:srgbClr val="0070C0"/>
                </a:solidFill>
              </a:rPr>
              <a:t>READ </a:t>
            </a:r>
            <a:r>
              <a:rPr lang="en-GB" sz="2000" dirty="0" err="1">
                <a:solidFill>
                  <a:srgbClr val="0070C0"/>
                </a:solidFill>
              </a:rPr>
              <a:t>maths_failure</a:t>
            </a:r>
            <a:r>
              <a:rPr lang="en-GB" sz="2000" dirty="0">
                <a:solidFill>
                  <a:srgbClr val="0070C0"/>
                </a:solidFill>
              </a:rPr>
              <a:t>, </a:t>
            </a:r>
            <a:r>
              <a:rPr lang="en-GB" sz="2000" dirty="0" err="1">
                <a:solidFill>
                  <a:srgbClr val="0070C0"/>
                </a:solidFill>
              </a:rPr>
              <a:t>physics_failure</a:t>
            </a:r>
            <a:r>
              <a:rPr lang="en-GB" sz="2000" dirty="0">
                <a:solidFill>
                  <a:srgbClr val="0070C0"/>
                </a:solidFill>
              </a:rPr>
              <a:t>, </a:t>
            </a:r>
            <a:r>
              <a:rPr lang="en-GB" sz="2000" dirty="0" err="1">
                <a:solidFill>
                  <a:srgbClr val="0070C0"/>
                </a:solidFill>
              </a:rPr>
              <a:t>chemistry_failure</a:t>
            </a:r>
            <a:r>
              <a:rPr lang="en-GB" sz="2000" dirty="0">
                <a:solidFill>
                  <a:srgbClr val="0070C0"/>
                </a:solidFill>
              </a:rPr>
              <a:t> and </a:t>
            </a:r>
            <a:r>
              <a:rPr lang="en-GB" sz="2000" dirty="0" err="1">
                <a:solidFill>
                  <a:srgbClr val="0070C0"/>
                </a:solidFill>
              </a:rPr>
              <a:t>cs_failure</a:t>
            </a:r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dirty="0">
                <a:solidFill>
                  <a:srgbClr val="0070C0"/>
                </a:solidFill>
              </a:rPr>
              <a:t>Let failure be empty</a:t>
            </a:r>
          </a:p>
          <a:p>
            <a:r>
              <a:rPr lang="en-GB" sz="2000" dirty="0">
                <a:solidFill>
                  <a:srgbClr val="0070C0"/>
                </a:solidFill>
              </a:rPr>
              <a:t>FOR each item in </a:t>
            </a:r>
            <a:r>
              <a:rPr lang="en-GB" sz="2000" dirty="0" err="1">
                <a:solidFill>
                  <a:srgbClr val="0070C0"/>
                </a:solidFill>
              </a:rPr>
              <a:t>maths_failure</a:t>
            </a:r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dirty="0">
                <a:solidFill>
                  <a:srgbClr val="0070C0"/>
                </a:solidFill>
              </a:rPr>
              <a:t>	ADD item to failure</a:t>
            </a:r>
          </a:p>
          <a:p>
            <a:r>
              <a:rPr lang="en-GB" sz="2000" dirty="0">
                <a:solidFill>
                  <a:srgbClr val="0070C0"/>
                </a:solidFill>
              </a:rPr>
              <a:t>FOR each item in </a:t>
            </a:r>
            <a:r>
              <a:rPr lang="en-GB" sz="2000" dirty="0" err="1">
                <a:solidFill>
                  <a:srgbClr val="0070C0"/>
                </a:solidFill>
              </a:rPr>
              <a:t>physics_failure</a:t>
            </a:r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dirty="0">
                <a:solidFill>
                  <a:srgbClr val="0070C0"/>
                </a:solidFill>
              </a:rPr>
              <a:t>	IF item is not in failure THEN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	ADD item to failure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END IF</a:t>
            </a:r>
          </a:p>
          <a:p>
            <a:r>
              <a:rPr lang="en-GB" sz="2000" dirty="0">
                <a:solidFill>
                  <a:srgbClr val="0070C0"/>
                </a:solidFill>
              </a:rPr>
              <a:t>FOR each item in </a:t>
            </a:r>
            <a:r>
              <a:rPr lang="en-GB" sz="2000" dirty="0" err="1">
                <a:solidFill>
                  <a:srgbClr val="0070C0"/>
                </a:solidFill>
              </a:rPr>
              <a:t>chemistry_failure</a:t>
            </a:r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dirty="0">
                <a:solidFill>
                  <a:srgbClr val="0070C0"/>
                </a:solidFill>
              </a:rPr>
              <a:t>	IF item is not in failure THEN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	ADD item to failure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END IF</a:t>
            </a:r>
          </a:p>
          <a:p>
            <a:r>
              <a:rPr lang="en-GB" sz="2000" dirty="0">
                <a:solidFill>
                  <a:srgbClr val="0070C0"/>
                </a:solidFill>
              </a:rPr>
              <a:t>FOR each item in </a:t>
            </a:r>
            <a:r>
              <a:rPr lang="en-GB" sz="2000" dirty="0" err="1">
                <a:solidFill>
                  <a:srgbClr val="0070C0"/>
                </a:solidFill>
              </a:rPr>
              <a:t>cs_failure</a:t>
            </a:r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dirty="0">
                <a:solidFill>
                  <a:srgbClr val="0070C0"/>
                </a:solidFill>
              </a:rPr>
              <a:t>	IF item is not in failure THEN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	ADD item to failure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END IF</a:t>
            </a:r>
          </a:p>
          <a:p>
            <a:r>
              <a:rPr lang="en-GB" sz="2000" dirty="0">
                <a:solidFill>
                  <a:srgbClr val="0070C0"/>
                </a:solidFill>
              </a:rPr>
              <a:t>SET count = 0</a:t>
            </a:r>
          </a:p>
          <a:p>
            <a:r>
              <a:rPr lang="en-GB" sz="2000" dirty="0">
                <a:solidFill>
                  <a:srgbClr val="0070C0"/>
                </a:solidFill>
              </a:rPr>
              <a:t>FOR each item in failure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count = count + 1</a:t>
            </a:r>
          </a:p>
          <a:p>
            <a:r>
              <a:rPr lang="en-GB" sz="2000" dirty="0">
                <a:solidFill>
                  <a:srgbClr val="0070C0"/>
                </a:solidFill>
              </a:rPr>
              <a:t>PRINT count</a:t>
            </a:r>
            <a:endParaRPr sz="20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216000" y="252000"/>
            <a:ext cx="9576000" cy="7056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Sets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an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unordered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collection of unique and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immutable objects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that supports operations corresponding to mathematical set theory</a:t>
            </a:r>
          </a:p>
          <a:p>
            <a:endParaRPr lang="en-IN" sz="3200" dirty="0">
              <a:solidFill>
                <a:srgbClr val="0070C0"/>
              </a:solidFill>
              <a:latin typeface="Arial"/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Set is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mutable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No duplicates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Sets are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iterable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, can grow and shrink on demand, and may contain a variety of object types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Does not support indexing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216000" y="252000"/>
            <a:ext cx="9576000" cy="624248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x = {1, 2, 3, 4}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y = {'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apple','ball','cat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'}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x1 = set('spam') 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# Prepare set from a string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print (x1)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{'s', 'a', 'p', 'm'}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x1.add('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alot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')    </a:t>
            </a:r>
            <a:r>
              <a:rPr lang="en-GB" sz="3200" dirty="0">
                <a:solidFill>
                  <a:srgbClr val="C00000"/>
                </a:solidFill>
              </a:rPr>
              <a:t># Add an element to the set 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print (x1)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{'s', 'a', 'p', '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alot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', 'm'}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216000" y="252000"/>
            <a:ext cx="9576000" cy="6456795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Set Operations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Let S1 = {1, 2, 3, 4}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Union (</a:t>
            </a:r>
            <a:r>
              <a:rPr lang="en-IN" sz="3200" dirty="0">
                <a:solidFill>
                  <a:srgbClr val="C00000"/>
                </a:solidFill>
              </a:rPr>
              <a:t>|)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S2 = {1, 5, 3, 6} | S1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print(S2) 		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# prints {1, 2, 3, 4, 5, 6}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rgbClr val="C00000"/>
                </a:solidFill>
              </a:rPr>
              <a:t>Intersection (&amp;)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S2 = S1 &amp; {1, 3}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print(S2)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# prints {1, 3}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216000" y="-6377"/>
            <a:ext cx="9576000" cy="7056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Difference (-)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S2 = S1 - {1, 3, 4}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print(S2)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# prints {2}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Super set (&gt;)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S2 = S1 &gt; {1, 3}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print(S2)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# prints True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Empty sets must be created with the set built-in, and print the same way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216000" y="250560"/>
            <a:ext cx="9576000" cy="5243789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accent1"/>
                </a:solidFill>
              </a:rPr>
              <a:t>S2 = S1 - {1, 2, 3, 4}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accent1"/>
                </a:solidFill>
              </a:rPr>
              <a:t>print(S2) </a:t>
            </a:r>
            <a:r>
              <a:rPr lang="en-GB" sz="3200" dirty="0">
                <a:solidFill>
                  <a:srgbClr val="C00000"/>
                </a:solidFill>
              </a:rPr>
              <a:t># prints set() – Empty set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accent1"/>
                </a:solidFill>
                <a:latin typeface="Arial"/>
              </a:rPr>
              <a:t>Empty curly braces represent empty dictionary but not set</a:t>
            </a:r>
            <a:endParaRPr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accent1"/>
                </a:solidFill>
                <a:latin typeface="Arial"/>
              </a:rPr>
              <a:t>In interactive mode –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type({}) gives</a:t>
            </a:r>
            <a:endParaRPr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C00000"/>
                </a:solidFill>
                <a:latin typeface="Arial"/>
              </a:rPr>
              <a:t>&lt;class '</a:t>
            </a:r>
            <a:r>
              <a:rPr lang="en-IN" sz="3200" dirty="0" err="1">
                <a:solidFill>
                  <a:srgbClr val="C00000"/>
                </a:solidFill>
                <a:latin typeface="Arial"/>
              </a:rPr>
              <a:t>dict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'&gt;</a:t>
            </a:r>
            <a:endParaRPr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1806</Words>
  <Application>Microsoft Office PowerPoint</Application>
  <PresentationFormat>Custom</PresentationFormat>
  <Paragraphs>313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StarSymbol</vt:lpstr>
      <vt:lpstr>Times New Roman</vt:lpstr>
      <vt:lpstr>Office Theme</vt:lpstr>
      <vt:lpstr>PowerPoint Presentation</vt:lpstr>
      <vt:lpstr>PowerPoint Presentation</vt:lpstr>
      <vt:lpstr>PAC For University Result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Brijendra Singh</cp:lastModifiedBy>
  <cp:revision>223</cp:revision>
  <dcterms:modified xsi:type="dcterms:W3CDTF">2020-12-13T06:41:14Z</dcterms:modified>
</cp:coreProperties>
</file>