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92" r:id="rId2"/>
    <p:sldId id="257" r:id="rId3"/>
    <p:sldId id="355" r:id="rId4"/>
    <p:sldId id="339" r:id="rId5"/>
    <p:sldId id="340" r:id="rId6"/>
    <p:sldId id="356" r:id="rId7"/>
    <p:sldId id="357" r:id="rId8"/>
    <p:sldId id="35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299" r:id="rId18"/>
    <p:sldId id="258" r:id="rId19"/>
    <p:sldId id="358" r:id="rId20"/>
    <p:sldId id="259" r:id="rId21"/>
    <p:sldId id="260" r:id="rId22"/>
    <p:sldId id="344" r:id="rId23"/>
    <p:sldId id="261" r:id="rId24"/>
    <p:sldId id="262" r:id="rId25"/>
    <p:sldId id="263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59" r:id="rId34"/>
    <p:sldId id="307" r:id="rId35"/>
    <p:sldId id="310" r:id="rId36"/>
    <p:sldId id="311" r:id="rId37"/>
    <p:sldId id="312" r:id="rId38"/>
    <p:sldId id="360" r:id="rId39"/>
    <p:sldId id="313" r:id="rId40"/>
    <p:sldId id="308" r:id="rId41"/>
    <p:sldId id="309" r:id="rId42"/>
    <p:sldId id="314" r:id="rId43"/>
    <p:sldId id="315" r:id="rId44"/>
    <p:sldId id="361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264" r:id="rId58"/>
    <p:sldId id="345" r:id="rId59"/>
    <p:sldId id="265" r:id="rId60"/>
    <p:sldId id="341" r:id="rId61"/>
    <p:sldId id="362" r:id="rId62"/>
    <p:sldId id="363" r:id="rId63"/>
    <p:sldId id="364" r:id="rId64"/>
    <p:sldId id="365" r:id="rId65"/>
    <p:sldId id="366" r:id="rId66"/>
    <p:sldId id="29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2613F5A-5289-4DF2-BDEB-BA07FBBA2011}">
          <p14:sldIdLst>
            <p14:sldId id="292"/>
            <p14:sldId id="257"/>
            <p14:sldId id="355"/>
            <p14:sldId id="339"/>
            <p14:sldId id="340"/>
            <p14:sldId id="356"/>
            <p14:sldId id="357"/>
            <p14:sldId id="35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299"/>
            <p14:sldId id="258"/>
            <p14:sldId id="358"/>
            <p14:sldId id="259"/>
            <p14:sldId id="260"/>
            <p14:sldId id="344"/>
            <p14:sldId id="261"/>
            <p14:sldId id="262"/>
            <p14:sldId id="263"/>
            <p14:sldId id="300"/>
            <p14:sldId id="301"/>
            <p14:sldId id="302"/>
            <p14:sldId id="303"/>
            <p14:sldId id="304"/>
            <p14:sldId id="305"/>
            <p14:sldId id="306"/>
            <p14:sldId id="359"/>
            <p14:sldId id="307"/>
            <p14:sldId id="310"/>
            <p14:sldId id="311"/>
            <p14:sldId id="312"/>
            <p14:sldId id="360"/>
            <p14:sldId id="313"/>
            <p14:sldId id="308"/>
            <p14:sldId id="309"/>
            <p14:sldId id="314"/>
            <p14:sldId id="315"/>
            <p14:sldId id="36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Untitled Section" id="{70BDE0F8-9BF1-4759-A895-DC0652F82D2E}">
          <p14:sldIdLst>
            <p14:sldId id="326"/>
            <p14:sldId id="327"/>
            <p14:sldId id="264"/>
            <p14:sldId id="345"/>
            <p14:sldId id="265"/>
            <p14:sldId id="341"/>
            <p14:sldId id="362"/>
            <p14:sldId id="363"/>
            <p14:sldId id="364"/>
            <p14:sldId id="365"/>
            <p14:sldId id="366"/>
            <p14:sldId id="2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83" autoAdjust="0"/>
    <p:restoredTop sz="79558" autoAdjust="0"/>
  </p:normalViewPr>
  <p:slideViewPr>
    <p:cSldViewPr>
      <p:cViewPr varScale="1">
        <p:scale>
          <a:sx n="60" d="100"/>
          <a:sy n="60" d="100"/>
        </p:scale>
        <p:origin x="-6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89AB6-8063-49ED-9E90-9A80EACDBC9E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3875-AD38-4131-A599-396FC8D641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80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26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y, z = 1, 2                    # Global variables in module</a:t>
            </a:r>
          </a:p>
          <a:p>
            <a:r>
              <a:rPr lang="en-US" dirty="0"/>
              <a:t>def </a:t>
            </a:r>
            <a:r>
              <a:rPr lang="en-US" dirty="0" err="1"/>
              <a:t>all_global</a:t>
            </a:r>
            <a:r>
              <a:rPr lang="en-US" dirty="0"/>
              <a:t>():    </a:t>
            </a:r>
          </a:p>
          <a:p>
            <a:r>
              <a:rPr lang="en-US" dirty="0"/>
              <a:t>	global x                   # Declare </a:t>
            </a:r>
            <a:r>
              <a:rPr lang="en-US" dirty="0" err="1"/>
              <a:t>globals</a:t>
            </a:r>
            <a:r>
              <a:rPr lang="en-US" dirty="0"/>
              <a:t> assigned</a:t>
            </a:r>
          </a:p>
          <a:p>
            <a:r>
              <a:rPr lang="en-US" dirty="0"/>
              <a:t>	x = y + z</a:t>
            </a:r>
          </a:p>
          <a:p>
            <a:r>
              <a:rPr lang="en-US" dirty="0"/>
              <a:t>	print(x)</a:t>
            </a:r>
          </a:p>
          <a:p>
            <a:r>
              <a:rPr lang="en-US" dirty="0" err="1"/>
              <a:t>all_global</a:t>
            </a:r>
            <a:r>
              <a:rPr lang="en-US" dirty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 avg(n1,n2):</a:t>
            </a:r>
          </a:p>
          <a:p>
            <a:r>
              <a:rPr lang="pt-BR" dirty="0"/>
              <a:t>    return(n1+n2)/2</a:t>
            </a:r>
          </a:p>
          <a:p>
            <a:r>
              <a:rPr lang="pt-BR" dirty="0"/>
              <a:t>result=avg(12,13)</a:t>
            </a:r>
          </a:p>
          <a:p>
            <a:r>
              <a:rPr lang="pt-BR" dirty="0"/>
              <a:t>print(result)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2132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47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multiple(x, y):</a:t>
            </a:r>
          </a:p>
          <a:p>
            <a:r>
              <a:rPr lang="en-US" dirty="0"/>
              <a:t>    x = 2         # Changes local names only  </a:t>
            </a:r>
          </a:p>
          <a:p>
            <a:r>
              <a:rPr lang="en-US" dirty="0"/>
              <a:t>    y = [3, 4]        </a:t>
            </a:r>
          </a:p>
          <a:p>
            <a:r>
              <a:rPr lang="en-US" dirty="0"/>
              <a:t>    return x, y</a:t>
            </a:r>
          </a:p>
          <a:p>
            <a:r>
              <a:rPr lang="en-US" dirty="0"/>
              <a:t>X=1</a:t>
            </a:r>
          </a:p>
          <a:p>
            <a:r>
              <a:rPr lang="en-US" dirty="0"/>
              <a:t>L=[1,2]</a:t>
            </a:r>
          </a:p>
          <a:p>
            <a:r>
              <a:rPr lang="en-US" dirty="0"/>
              <a:t>X,L=multiple(X,L)</a:t>
            </a:r>
          </a:p>
          <a:p>
            <a:r>
              <a:rPr lang="en-US" dirty="0"/>
              <a:t>print(X,L)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0815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r>
              <a:rPr lang="en-US" dirty="0"/>
              <a:t>def </a:t>
            </a:r>
            <a:r>
              <a:rPr lang="en-US" dirty="0" err="1"/>
              <a:t>fall_St_line</a:t>
            </a:r>
            <a:r>
              <a:rPr lang="en-US" dirty="0"/>
              <a:t>(pt1,pt2,pt3):</a:t>
            </a:r>
          </a:p>
          <a:p>
            <a:r>
              <a:rPr lang="en-US" dirty="0"/>
              <a:t>    if(pt1[0]==pt2[0]==pt3[0])or (pt1[1]==pt2[1]==pt3[1]):</a:t>
            </a:r>
          </a:p>
          <a:p>
            <a:r>
              <a:rPr lang="en-US" dirty="0"/>
              <a:t>        return True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def </a:t>
            </a:r>
            <a:r>
              <a:rPr lang="en-US" dirty="0" err="1"/>
              <a:t>calc_Distance</a:t>
            </a:r>
            <a:r>
              <a:rPr lang="en-US" dirty="0"/>
              <a:t>(pt1,pt2,pt3):</a:t>
            </a:r>
          </a:p>
          <a:p>
            <a:r>
              <a:rPr lang="en-US" dirty="0"/>
              <a:t>    d1=</a:t>
            </a:r>
            <a:r>
              <a:rPr lang="en-US" dirty="0" err="1"/>
              <a:t>math.sqrt</a:t>
            </a:r>
            <a:r>
              <a:rPr lang="en-US" dirty="0"/>
              <a:t>((pt1[0]-pt2[0])**2+(pt1[1]-pt2[1])**2)</a:t>
            </a:r>
          </a:p>
          <a:p>
            <a:r>
              <a:rPr lang="en-US" dirty="0"/>
              <a:t>    d2=</a:t>
            </a:r>
            <a:r>
              <a:rPr lang="en-US" dirty="0" err="1"/>
              <a:t>math.sqrt</a:t>
            </a:r>
            <a:r>
              <a:rPr lang="en-US" dirty="0"/>
              <a:t>((pt2[0]-pt3[0])**2+(pt2[1]-pt3[1])**2)</a:t>
            </a:r>
          </a:p>
          <a:p>
            <a:r>
              <a:rPr lang="en-US" dirty="0"/>
              <a:t>    d3=</a:t>
            </a:r>
            <a:r>
              <a:rPr lang="en-US" dirty="0" err="1"/>
              <a:t>math.sqrt</a:t>
            </a:r>
            <a:r>
              <a:rPr lang="en-US" dirty="0"/>
              <a:t>((pt1[0]-pt3[0])**2+(pt1[1]-pt3[1])**2)</a:t>
            </a:r>
          </a:p>
          <a:p>
            <a:r>
              <a:rPr lang="en-US" dirty="0"/>
              <a:t>    return(d1,d2,d3)</a:t>
            </a:r>
          </a:p>
          <a:p>
            <a:r>
              <a:rPr lang="en-US" dirty="0"/>
              <a:t>def </a:t>
            </a:r>
            <a:r>
              <a:rPr lang="en-US" dirty="0" err="1"/>
              <a:t>dist_Check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/>
              <a:t>dist</a:t>
            </a:r>
            <a:r>
              <a:rPr lang="en-US" dirty="0"/>
              <a:t>[0]&gt;(</a:t>
            </a:r>
            <a:r>
              <a:rPr lang="en-US" dirty="0" err="1"/>
              <a:t>dist</a:t>
            </a:r>
            <a:r>
              <a:rPr lang="en-US" dirty="0"/>
              <a:t>[1]+</a:t>
            </a:r>
            <a:r>
              <a:rPr lang="en-US" dirty="0" err="1"/>
              <a:t>dist</a:t>
            </a:r>
            <a:r>
              <a:rPr lang="en-US" dirty="0"/>
              <a:t>[2]):</a:t>
            </a:r>
          </a:p>
          <a:p>
            <a:r>
              <a:rPr lang="en-US" dirty="0"/>
              <a:t>        return True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[1]&gt;(</a:t>
            </a:r>
            <a:r>
              <a:rPr lang="en-US" dirty="0" err="1"/>
              <a:t>dist</a:t>
            </a:r>
            <a:r>
              <a:rPr lang="en-US" dirty="0"/>
              <a:t>[0]+</a:t>
            </a:r>
            <a:r>
              <a:rPr lang="en-US" dirty="0" err="1"/>
              <a:t>dist</a:t>
            </a:r>
            <a:r>
              <a:rPr lang="en-US" dirty="0"/>
              <a:t>[2]):</a:t>
            </a:r>
          </a:p>
          <a:p>
            <a:r>
              <a:rPr lang="en-US" dirty="0"/>
              <a:t>        return True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[2]&gt;(</a:t>
            </a:r>
            <a:r>
              <a:rPr lang="en-US" dirty="0" err="1"/>
              <a:t>dist</a:t>
            </a:r>
            <a:r>
              <a:rPr lang="en-US" dirty="0"/>
              <a:t>[1]+</a:t>
            </a:r>
            <a:r>
              <a:rPr lang="en-US" dirty="0" err="1"/>
              <a:t>dist</a:t>
            </a:r>
            <a:r>
              <a:rPr lang="en-US" dirty="0"/>
              <a:t>[0]):</a:t>
            </a:r>
          </a:p>
          <a:p>
            <a:r>
              <a:rPr lang="en-US" dirty="0"/>
              <a:t>        return True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x=int(input())</a:t>
            </a:r>
          </a:p>
          <a:p>
            <a:r>
              <a:rPr lang="en-US" dirty="0"/>
              <a:t>y=int(input())</a:t>
            </a:r>
          </a:p>
          <a:p>
            <a:r>
              <a:rPr lang="en-US" dirty="0"/>
              <a:t>pt1=(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x=int(input())</a:t>
            </a:r>
          </a:p>
          <a:p>
            <a:r>
              <a:rPr lang="en-US" dirty="0"/>
              <a:t>y=int(input())</a:t>
            </a:r>
          </a:p>
          <a:p>
            <a:r>
              <a:rPr lang="en-US" dirty="0"/>
              <a:t>pt2=(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x=int(input())</a:t>
            </a:r>
          </a:p>
          <a:p>
            <a:r>
              <a:rPr lang="en-US" dirty="0"/>
              <a:t>y=int(input())</a:t>
            </a:r>
          </a:p>
          <a:p>
            <a:r>
              <a:rPr lang="en-US" dirty="0"/>
              <a:t>No=False</a:t>
            </a:r>
          </a:p>
          <a:p>
            <a:r>
              <a:rPr lang="en-US" dirty="0"/>
              <a:t>pt3=(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if </a:t>
            </a:r>
            <a:r>
              <a:rPr lang="en-US" dirty="0" err="1"/>
              <a:t>fall_St_line</a:t>
            </a:r>
            <a:r>
              <a:rPr lang="en-US" dirty="0"/>
              <a:t>(pt1,pt2,pt3):</a:t>
            </a:r>
          </a:p>
          <a:p>
            <a:r>
              <a:rPr lang="en-US" dirty="0"/>
              <a:t>    print("No triangle")</a:t>
            </a:r>
          </a:p>
          <a:p>
            <a:r>
              <a:rPr lang="en-US" dirty="0"/>
              <a:t>    No=True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</a:t>
            </a:r>
            <a:r>
              <a:rPr lang="en-US" dirty="0" err="1"/>
              <a:t>dist</a:t>
            </a:r>
            <a:r>
              <a:rPr lang="en-US" dirty="0"/>
              <a:t>=</a:t>
            </a:r>
            <a:r>
              <a:rPr lang="en-US" dirty="0" err="1"/>
              <a:t>calc_Distance</a:t>
            </a:r>
            <a:r>
              <a:rPr lang="en-US" dirty="0"/>
              <a:t>(pt1,pt2,pt3)</a:t>
            </a:r>
          </a:p>
          <a:p>
            <a:r>
              <a:rPr lang="en-US" dirty="0"/>
              <a:t>    if </a:t>
            </a:r>
            <a:r>
              <a:rPr lang="en-US" dirty="0" err="1"/>
              <a:t>dist_Check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):</a:t>
            </a:r>
          </a:p>
          <a:p>
            <a:r>
              <a:rPr lang="en-US" dirty="0"/>
              <a:t>        print("No </a:t>
            </a:r>
            <a:r>
              <a:rPr lang="en-US" dirty="0" err="1"/>
              <a:t>Traingle</a:t>
            </a:r>
            <a:r>
              <a:rPr lang="en-US" dirty="0"/>
              <a:t>")</a:t>
            </a:r>
          </a:p>
          <a:p>
            <a:r>
              <a:rPr lang="en-US" dirty="0"/>
              <a:t>        No=True</a:t>
            </a:r>
          </a:p>
          <a:p>
            <a:r>
              <a:rPr lang="en-US" dirty="0"/>
              <a:t>    if not No:</a:t>
            </a:r>
          </a:p>
          <a:p>
            <a:r>
              <a:rPr lang="en-US"/>
              <a:t>        print("Triangle")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024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SetArea</a:t>
            </a:r>
            <a:r>
              <a:rPr lang="en-US" dirty="0"/>
              <a:t> (</a:t>
            </a:r>
            <a:r>
              <a:rPr lang="en-US" dirty="0" err="1"/>
              <a:t>myradius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myarea</a:t>
            </a:r>
            <a:r>
              <a:rPr lang="en-US" dirty="0"/>
              <a:t> = </a:t>
            </a:r>
            <a:r>
              <a:rPr lang="en-US" dirty="0" err="1"/>
              <a:t>math.pi</a:t>
            </a:r>
            <a:r>
              <a:rPr lang="en-US" dirty="0"/>
              <a:t> * </a:t>
            </a:r>
            <a:r>
              <a:rPr lang="en-US" dirty="0" err="1"/>
              <a:t>myradius</a:t>
            </a:r>
            <a:r>
              <a:rPr lang="en-US" dirty="0"/>
              <a:t> ** 2</a:t>
            </a:r>
          </a:p>
          <a:p>
            <a:r>
              <a:rPr lang="en-US" dirty="0"/>
              <a:t>    return </a:t>
            </a:r>
            <a:r>
              <a:rPr lang="en-US" dirty="0" err="1"/>
              <a:t>myarea</a:t>
            </a:r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SetArea</a:t>
            </a:r>
            <a:r>
              <a:rPr lang="en-US" dirty="0"/>
              <a:t>(1))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58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one():</a:t>
            </a:r>
          </a:p>
          <a:p>
            <a:r>
              <a:rPr lang="en-US" dirty="0"/>
              <a:t>    print('one')</a:t>
            </a:r>
          </a:p>
          <a:p>
            <a:r>
              <a:rPr lang="en-US" dirty="0"/>
              <a:t>def two():</a:t>
            </a:r>
          </a:p>
          <a:p>
            <a:r>
              <a:rPr lang="en-US" dirty="0"/>
              <a:t>    print('two')</a:t>
            </a:r>
          </a:p>
          <a:p>
            <a:r>
              <a:rPr lang="en-US" dirty="0"/>
              <a:t>def three():</a:t>
            </a:r>
          </a:p>
          <a:p>
            <a:r>
              <a:rPr lang="en-US" dirty="0"/>
              <a:t>    print('three')</a:t>
            </a:r>
          </a:p>
          <a:p>
            <a:endParaRPr lang="en-US" dirty="0"/>
          </a:p>
          <a:p>
            <a:r>
              <a:rPr lang="en-US" dirty="0"/>
              <a:t>a = 3</a:t>
            </a:r>
          </a:p>
          <a:p>
            <a:r>
              <a:rPr lang="en-US" dirty="0"/>
              <a:t>if a == 1:</a:t>
            </a:r>
          </a:p>
          <a:p>
            <a:r>
              <a:rPr lang="en-US" dirty="0"/>
              <a:t>    </a:t>
            </a:r>
            <a:r>
              <a:rPr lang="en-US" dirty="0" err="1"/>
              <a:t>call_Func</a:t>
            </a:r>
            <a:r>
              <a:rPr lang="en-US" dirty="0"/>
              <a:t>=one</a:t>
            </a:r>
          </a:p>
          <a:p>
            <a:r>
              <a:rPr lang="en-US" dirty="0" err="1"/>
              <a:t>elif</a:t>
            </a:r>
            <a:r>
              <a:rPr lang="en-US" dirty="0"/>
              <a:t> a == 2:</a:t>
            </a:r>
          </a:p>
          <a:p>
            <a:r>
              <a:rPr lang="en-US" dirty="0"/>
              <a:t>    </a:t>
            </a:r>
            <a:r>
              <a:rPr lang="en-US" dirty="0" err="1"/>
              <a:t>call_Func</a:t>
            </a:r>
            <a:r>
              <a:rPr lang="en-US" dirty="0"/>
              <a:t>=two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</a:t>
            </a:r>
            <a:r>
              <a:rPr lang="en-US" dirty="0" err="1"/>
              <a:t>call_Func</a:t>
            </a:r>
            <a:r>
              <a:rPr lang="en-US" dirty="0"/>
              <a:t>=three</a:t>
            </a:r>
          </a:p>
          <a:p>
            <a:r>
              <a:rPr lang="en-US" dirty="0" err="1"/>
              <a:t>call_Func</a:t>
            </a:r>
            <a:r>
              <a:rPr lang="en-US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755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084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459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66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462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149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33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747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64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42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51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0A55-9F12-47B9-ADA7-A63FAEC632A0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10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6593" y="1340768"/>
            <a:ext cx="4302781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Functions</a:t>
            </a: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5535761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753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Top 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714356"/>
            <a:ext cx="9001156" cy="600076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Top Down Design uses the same method to break a programming problem down into manageable steps.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First of all we break the problem down into smaller steps and then produce a Top Down Design for each step.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In this way sub-problems are produced which can be refined into manageable steps.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87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Top Down Design for Real Life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GB" sz="2800" dirty="0">
                <a:solidFill>
                  <a:srgbClr val="C00000"/>
                </a:solidFill>
              </a:rPr>
              <a:t>	PROBLEM: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To repair a puncture on a bike wheel. </a:t>
            </a:r>
            <a:r>
              <a:rPr lang="en-GB" sz="2800" dirty="0">
                <a:solidFill>
                  <a:srgbClr val="C00000"/>
                </a:solidFill>
              </a:rPr>
              <a:t>ALGORITHM: </a:t>
            </a:r>
          </a:p>
          <a:p>
            <a:pPr>
              <a:lnSpc>
                <a:spcPct val="130000"/>
              </a:lnSpc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1. remove the tyre  </a:t>
            </a:r>
          </a:p>
          <a:p>
            <a:pPr>
              <a:lnSpc>
                <a:spcPct val="130000"/>
              </a:lnSpc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2. repair the puncture  </a:t>
            </a:r>
          </a:p>
          <a:p>
            <a:pPr>
              <a:lnSpc>
                <a:spcPct val="130000"/>
              </a:lnSpc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3. replace the tyre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87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Step 1: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AutoNum type="arabicPeriod"/>
            </a:pPr>
            <a:r>
              <a:rPr lang="en-GB" sz="2800" dirty="0">
                <a:solidFill>
                  <a:srgbClr val="C00000"/>
                </a:solidFill>
              </a:rPr>
              <a:t>Remove the tyre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1.1 turn bike upside down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1.2 lever off one side of the tyre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1.3 remove the tube from inside the tyre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87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Step 2: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AutoNum type="arabicPeriod" startAt="2"/>
            </a:pPr>
            <a:r>
              <a:rPr lang="en-GB" sz="2800" dirty="0">
                <a:solidFill>
                  <a:srgbClr val="C00000"/>
                </a:solidFill>
              </a:rPr>
              <a:t>Repair the puncture Refinement: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 find the position of the hole in the tube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2.2 clean the area around the hole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2.3 apply glue and patch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87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Step 3: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C00000"/>
                </a:solidFill>
              </a:rPr>
              <a:t>3. Replace the tyre Refinement: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3.1 push tube back inside tyre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3.2 replace tyre back onto wheel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3.3 blow up tyre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3.4 turn bike correct way up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87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Still more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Sometimes refinements may be required to some of the sub-problems, for example if we cannot find the hole in the tube, the following refinement can be made to 2.1:- </a:t>
            </a:r>
          </a:p>
          <a:p>
            <a:pPr marL="0" indent="15875">
              <a:lnSpc>
                <a:spcPct val="130000"/>
              </a:lnSpc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87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Still more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C00000"/>
                </a:solidFill>
              </a:rPr>
              <a:t>Step 2.1: Refinement</a:t>
            </a:r>
          </a:p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  Find the position of the hole in the tube </a:t>
            </a:r>
          </a:p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2.1.1   WHILE hole cannot be found                  </a:t>
            </a:r>
          </a:p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2.1.2   Dip tube in water                  </a:t>
            </a:r>
          </a:p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2.1.3   END WHILE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87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0364" y="0"/>
            <a:ext cx="3803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Python Functions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710400"/>
            <a:ext cx="8501122" cy="584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 function has a name that is used when we need for the task to be executed.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Asking that the task be executed is referred to as “calling” the function.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Some functions need one or more pieces of input when they are called. Others do not.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Some functions give back a value; others do not. If a function gives back a value, this is referred to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“returning” </a:t>
            </a:r>
            <a:r>
              <a:rPr lang="en-US" sz="2800" dirty="0"/>
              <a:t>the value.</a:t>
            </a:r>
          </a:p>
        </p:txBody>
      </p:sp>
    </p:spTree>
    <p:extLst>
      <p:ext uri="{BB962C8B-B14F-4D97-AF65-F5344CB8AC3E}">
        <p14:creationId xmlns:p14="http://schemas.microsoft.com/office/powerpoint/2010/main" xmlns="" val="144319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Why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642918"/>
            <a:ext cx="8229600" cy="42148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To reduce code duplication and increase program modularity.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A software cannot be implemented by any one person, it takes a team of programmers to develop such a project.</a:t>
            </a:r>
          </a:p>
        </p:txBody>
      </p:sp>
    </p:spTree>
    <p:extLst>
      <p:ext uri="{BB962C8B-B14F-4D97-AF65-F5344CB8AC3E}">
        <p14:creationId xmlns:p14="http://schemas.microsoft.com/office/powerpoint/2010/main" xmlns="" val="2295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428604"/>
            <a:ext cx="8358246" cy="307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142852"/>
            <a:ext cx="7072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Triangle Formation Problem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857232"/>
            <a:ext cx="842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Given three points, write an algorithm and the subsequent Python code to check if they can form a triangle. Three points can form a triangle, if they do not fall in a straight line and length of a side of triangle is less than the sum of length of other two sides of the triangle.</a:t>
            </a:r>
          </a:p>
        </p:txBody>
      </p:sp>
    </p:spTree>
    <p:extLst>
      <p:ext uri="{BB962C8B-B14F-4D97-AF65-F5344CB8AC3E}">
        <p14:creationId xmlns:p14="http://schemas.microsoft.com/office/powerpoint/2010/main" xmlns="" val="144319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Functions   </a:t>
            </a:r>
            <a:r>
              <a:rPr lang="en-US" dirty="0" err="1">
                <a:solidFill>
                  <a:srgbClr val="FF0000"/>
                </a:solidFill>
              </a:rPr>
              <a:t>Contd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14356"/>
            <a:ext cx="8229600" cy="557216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 In order to manage the complexity of a large problem, it is broken down into smaller sub problems. Then, each sub problem can be focused on and solved separately.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Program routines provide the opportunity for code reuse, so that systems do not have to be created from “scratch.”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55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a Function Routine?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763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function or routine </a:t>
            </a:r>
            <a:r>
              <a:rPr lang="en-US" dirty="0"/>
              <a:t>is a named group of instructions performing some task. </a:t>
            </a:r>
          </a:p>
          <a:p>
            <a:pPr algn="just"/>
            <a:r>
              <a:rPr lang="en-US" dirty="0"/>
              <a:t>A routine can be </a:t>
            </a:r>
            <a:r>
              <a:rPr lang="en-US" b="1" dirty="0"/>
              <a:t>invoked </a:t>
            </a:r>
            <a:r>
              <a:rPr lang="en-US" dirty="0"/>
              <a:t>(</a:t>
            </a:r>
            <a:r>
              <a:rPr lang="en-US" i="1" dirty="0"/>
              <a:t>called</a:t>
            </a:r>
            <a:r>
              <a:rPr lang="en-US" dirty="0"/>
              <a:t>) as many times as needed in a given program</a:t>
            </a:r>
          </a:p>
          <a:p>
            <a:pPr algn="just"/>
            <a:r>
              <a:rPr lang="en-US" dirty="0"/>
              <a:t>When a routine terminates, execution automatically returns to the point from which it was called.</a:t>
            </a:r>
          </a:p>
        </p:txBody>
      </p:sp>
    </p:spTree>
    <p:extLst>
      <p:ext uri="{BB962C8B-B14F-4D97-AF65-F5344CB8AC3E}">
        <p14:creationId xmlns:p14="http://schemas.microsoft.com/office/powerpoint/2010/main" xmlns="" val="373238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642918"/>
            <a:ext cx="8222522" cy="392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Defining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785794"/>
            <a:ext cx="8229600" cy="2328866"/>
          </a:xfrm>
        </p:spPr>
        <p:txBody>
          <a:bodyPr>
            <a:normAutofit/>
          </a:bodyPr>
          <a:lstStyle/>
          <a:p>
            <a:r>
              <a:rPr lang="en-US" dirty="0"/>
              <a:t>Functions may be designed as per user’s requirement.</a:t>
            </a:r>
          </a:p>
          <a:p>
            <a:r>
              <a:rPr lang="en-US" dirty="0"/>
              <a:t>The elements of a function definition are given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2928934"/>
            <a:ext cx="5357850" cy="211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0049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Defining Functions    </a:t>
            </a:r>
            <a:r>
              <a:rPr lang="en-US" b="1" dirty="0" err="1">
                <a:solidFill>
                  <a:srgbClr val="FF0000"/>
                </a:solidFill>
              </a:rPr>
              <a:t>Contd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85794"/>
            <a:ext cx="8229600" cy="5143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number of items in a parameter list indicates the number of values that must be passed to the function, called </a:t>
            </a:r>
            <a:r>
              <a:rPr lang="en-US" b="1" dirty="0"/>
              <a:t>actual arguments </a:t>
            </a:r>
            <a:r>
              <a:rPr lang="en-US" dirty="0"/>
              <a:t>(or simply “arguments”), such as the variables num1, num2,and num3 below.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i="1" dirty="0"/>
              <a:t>Every function must be defined before it is called</a:t>
            </a:r>
            <a:r>
              <a:rPr lang="en-US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000372"/>
            <a:ext cx="3780656" cy="16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8273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76"/>
            <a:ext cx="8229600" cy="78579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9296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Actual parameters</a:t>
            </a:r>
            <a:r>
              <a:rPr lang="en-US" dirty="0"/>
              <a:t>, or simply “arguments,” - values passed to functions to be operated 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Formal parameters</a:t>
            </a:r>
            <a:r>
              <a:rPr lang="en-US" dirty="0"/>
              <a:t>, or simply the “placeholder” names for the arguments passed.</a:t>
            </a:r>
          </a:p>
          <a:p>
            <a:pPr>
              <a:lnSpc>
                <a:spcPct val="150000"/>
              </a:lnSpc>
            </a:pPr>
            <a:r>
              <a:rPr lang="en-US" dirty="0"/>
              <a:t>Actual parameters are matched with formal parameters by following the assignment rules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969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890" y="1142984"/>
            <a:ext cx="881311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642918"/>
            <a:ext cx="82153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[a, b, c] = (1, 2, 3)        </a:t>
            </a:r>
            <a:r>
              <a:rPr lang="en-GB" sz="3200" dirty="0">
                <a:solidFill>
                  <a:srgbClr val="C00000"/>
                </a:solidFill>
              </a:rPr>
              <a:t># Assign </a:t>
            </a:r>
            <a:r>
              <a:rPr lang="en-GB" sz="3200" dirty="0" err="1">
                <a:solidFill>
                  <a:srgbClr val="C00000"/>
                </a:solidFill>
              </a:rPr>
              <a:t>tuple</a:t>
            </a:r>
            <a:r>
              <a:rPr lang="en-GB" sz="3200" dirty="0">
                <a:solidFill>
                  <a:srgbClr val="C00000"/>
                </a:solidFill>
              </a:rPr>
              <a:t> of values to list of names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c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(1, 3)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(a, b, c) = "ABC"             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C00000"/>
                </a:solidFill>
              </a:rPr>
              <a:t># Assign string of characters to </a:t>
            </a:r>
            <a:r>
              <a:rPr lang="en-GB" sz="3200" dirty="0" err="1">
                <a:solidFill>
                  <a:srgbClr val="C00000"/>
                </a:solidFill>
              </a:rPr>
              <a:t>tuple</a:t>
            </a:r>
            <a:r>
              <a:rPr lang="en-GB" sz="3200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c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('A', 'C') 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1214422"/>
            <a:ext cx="8215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</a:t>
            </a:r>
            <a:r>
              <a:rPr lang="en-GB" sz="3200" dirty="0" err="1"/>
              <a:t>seq</a:t>
            </a:r>
            <a:r>
              <a:rPr lang="en-GB" sz="3200" dirty="0"/>
              <a:t> = [1, 2, 3, 4]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b, c, d = </a:t>
            </a:r>
            <a:r>
              <a:rPr lang="en-GB" sz="3200" dirty="0" err="1"/>
              <a:t>seq</a:t>
            </a:r>
            <a:r>
              <a:rPr lang="en-GB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print(a, b, c, d)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1 2 3 4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 = </a:t>
            </a:r>
            <a:r>
              <a:rPr lang="en-GB" sz="3200" dirty="0" err="1"/>
              <a:t>seq</a:t>
            </a:r>
            <a:r>
              <a:rPr lang="en-GB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3200" dirty="0" err="1"/>
              <a:t>ValueError</a:t>
            </a:r>
            <a:r>
              <a:rPr lang="en-GB" sz="3200" dirty="0"/>
              <a:t>: too many values to unpack (expected 2) 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1214422"/>
            <a:ext cx="8215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&gt;&gt;&gt; a, *b = seq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a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1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b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[2, 3, 4]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142852"/>
            <a:ext cx="6786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Triangle Formation Problem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857232"/>
            <a:ext cx="8429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For example, the points (5,10), (20,10) and (15,15) can form a triangle as they do not fall in a straight line and length of any side is less than sum of the length of the other two sides</a:t>
            </a:r>
          </a:p>
        </p:txBody>
      </p:sp>
    </p:spTree>
    <p:extLst>
      <p:ext uri="{BB962C8B-B14F-4D97-AF65-F5344CB8AC3E}">
        <p14:creationId xmlns:p14="http://schemas.microsoft.com/office/powerpoint/2010/main" xmlns="" val="144319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1214422"/>
            <a:ext cx="8215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&gt;&gt;&gt; *a, b = seq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a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[1, 2, 3]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b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4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857232"/>
            <a:ext cx="8215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&gt;&gt;&gt; a, *b, c = seq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a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1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b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[2, 3]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c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4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a, *b = 'spam'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('s', ['p', 'a', 'm'])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*b, c = 'spam'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b, c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('s', ['p', 'a'], 'm‘)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a, *b, c = range(4)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b, c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(0, [1, 2], 3) 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def printer(message):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print('Hello ' + message) </a:t>
            </a:r>
          </a:p>
          <a:p>
            <a:pPr>
              <a:lnSpc>
                <a:spcPct val="120000"/>
              </a:lnSpc>
            </a:pPr>
            <a:endParaRPr lang="en-GB" sz="3200" dirty="0"/>
          </a:p>
          <a:p>
            <a:pPr>
              <a:lnSpc>
                <a:spcPct val="120000"/>
              </a:lnSpc>
            </a:pPr>
            <a:r>
              <a:rPr lang="en-GB" sz="3200" dirty="0"/>
              <a:t>def adder(a, b=1, *c):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return a + b + c[0]</a:t>
            </a:r>
          </a:p>
          <a:p>
            <a:pPr>
              <a:lnSpc>
                <a:spcPct val="12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&gt;&gt;&gt; def times(x, y):   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</a:t>
            </a:r>
            <a:r>
              <a:rPr lang="en-GB" sz="3200" dirty="0">
                <a:solidFill>
                  <a:srgbClr val="C00000"/>
                </a:solidFill>
              </a:rPr>
              <a:t># Create and assign function ... 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return x * y   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</a:t>
            </a:r>
            <a:r>
              <a:rPr lang="en-GB" sz="3200" dirty="0">
                <a:solidFill>
                  <a:srgbClr val="C00000"/>
                </a:solidFill>
              </a:rPr>
              <a:t># Body executed when called ...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When Python reaches and runs this def, it creates a new function object that packages the function’s code and assigns the object to the name times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9286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&gt;&gt;&gt; times(2, 4)            </a:t>
            </a:r>
          </a:p>
          <a:p>
            <a:pPr>
              <a:lnSpc>
                <a:spcPct val="120000"/>
              </a:lnSpc>
            </a:pPr>
            <a:r>
              <a:rPr lang="en-GB" sz="3200" dirty="0">
                <a:solidFill>
                  <a:srgbClr val="C00000"/>
                </a:solidFill>
              </a:rPr>
              <a:t># Arguments in </a:t>
            </a:r>
            <a:r>
              <a:rPr lang="en-GB" sz="3200">
                <a:solidFill>
                  <a:srgbClr val="C00000"/>
                </a:solidFill>
              </a:rPr>
              <a:t>parentheses prints </a:t>
            </a:r>
            <a:r>
              <a:rPr lang="en-GB" sz="3200" dirty="0">
                <a:solidFill>
                  <a:srgbClr val="C00000"/>
                </a:solidFill>
              </a:rPr>
              <a:t>8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&gt;&gt;&gt; x = times(3.14, 4)     </a:t>
            </a:r>
            <a:r>
              <a:rPr lang="en-GB" sz="3200" dirty="0">
                <a:solidFill>
                  <a:srgbClr val="C00000"/>
                </a:solidFill>
              </a:rPr>
              <a:t># Save the result object </a:t>
            </a:r>
            <a:r>
              <a:rPr lang="en-GB" sz="3200" dirty="0"/>
              <a:t>&gt;&gt;&gt; x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12.56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&gt;&gt;&gt; times('Ni', 4)         </a:t>
            </a:r>
            <a:r>
              <a:rPr lang="en-GB" sz="3200" dirty="0">
                <a:solidFill>
                  <a:srgbClr val="C00000"/>
                </a:solidFill>
              </a:rPr>
              <a:t># Functions are "</a:t>
            </a:r>
            <a:r>
              <a:rPr lang="en-GB" sz="3200" dirty="0" err="1">
                <a:solidFill>
                  <a:srgbClr val="C00000"/>
                </a:solidFill>
              </a:rPr>
              <a:t>typeless</a:t>
            </a:r>
            <a:r>
              <a:rPr lang="en-GB" sz="3200" dirty="0">
                <a:solidFill>
                  <a:srgbClr val="C00000"/>
                </a:solidFill>
              </a:rPr>
              <a:t>" </a:t>
            </a:r>
            <a:r>
              <a:rPr lang="en-GB" sz="3200" dirty="0"/>
              <a:t>'</a:t>
            </a:r>
            <a:r>
              <a:rPr lang="en-GB" sz="3200" dirty="0" err="1"/>
              <a:t>NiNiNiNi</a:t>
            </a:r>
            <a:r>
              <a:rPr lang="en-GB" sz="3200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765516"/>
            <a:ext cx="8215370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def intersect(seq1, seq2):   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	res = []           	</a:t>
            </a:r>
            <a:r>
              <a:rPr lang="en-GB" sz="3200" dirty="0">
                <a:solidFill>
                  <a:srgbClr val="C00000"/>
                </a:solidFill>
              </a:rPr>
              <a:t># Start empty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	for x in seq1:               </a:t>
            </a:r>
            <a:r>
              <a:rPr lang="en-GB" sz="3200" dirty="0">
                <a:solidFill>
                  <a:srgbClr val="C00000"/>
                </a:solidFill>
              </a:rPr>
              <a:t># Scan seq1       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		if x in seq2:            # Common item?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		</a:t>
            </a:r>
            <a:r>
              <a:rPr lang="en-GB" sz="3200" dirty="0" err="1"/>
              <a:t>res.append</a:t>
            </a:r>
            <a:r>
              <a:rPr lang="en-GB" sz="3200" dirty="0"/>
              <a:t>(x)        # Add to end return res 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765516"/>
            <a:ext cx="8215370" cy="297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s1 = "SPAM"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s2 = "SCAM"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intersect(s1, s2)            # Strings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['S', 'A', 'M']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Equivalent Comprehension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857232"/>
            <a:ext cx="8429684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[x for x in s1 if x in s2]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['S', 'A', 'M']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Works for list also: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x = intersect([1, 2, 3], (1, 4))      # Mixed types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x                                     # Saved result object [1] 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8516" y="142852"/>
            <a:ext cx="7458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Pseudocode</a:t>
            </a:r>
            <a:r>
              <a:rPr lang="en-US" sz="4000" dirty="0">
                <a:solidFill>
                  <a:srgbClr val="FF0000"/>
                </a:solidFill>
              </a:rPr>
              <a:t> for Triangle Formation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76" y="785795"/>
            <a:ext cx="89297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3200" dirty="0"/>
              <a:t>Read the three points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3200" dirty="0"/>
              <a:t>If the three points fall on a straight line then print “No Triangle” and break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3200" dirty="0"/>
              <a:t>Otherwise find length of all three sides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3200" dirty="0"/>
              <a:t>If length of one side is greater than the sum of length of the other two sides then print “Triangle” and print “No Triangle” otherwise</a:t>
            </a:r>
          </a:p>
        </p:txBody>
      </p:sp>
    </p:spTree>
    <p:extLst>
      <p:ext uri="{BB962C8B-B14F-4D97-AF65-F5344CB8AC3E}">
        <p14:creationId xmlns:p14="http://schemas.microsoft.com/office/powerpoint/2010/main" xmlns="" val="1443193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3200" dirty="0"/>
              <a:t>creates a function object and assigns it to a name</a:t>
            </a:r>
          </a:p>
          <a:p>
            <a:pPr algn="just">
              <a:lnSpc>
                <a:spcPct val="120000"/>
              </a:lnSpc>
            </a:pPr>
            <a:r>
              <a:rPr lang="en-GB" sz="3200" dirty="0">
                <a:solidFill>
                  <a:srgbClr val="C00000"/>
                </a:solidFill>
              </a:rPr>
              <a:t>def is a true executable statement: </a:t>
            </a:r>
            <a:r>
              <a:rPr lang="en-GB" sz="3200" dirty="0"/>
              <a:t>when it runs, it creates a new function object and assigns it to a name</a:t>
            </a:r>
          </a:p>
          <a:p>
            <a:pPr algn="just">
              <a:lnSpc>
                <a:spcPct val="120000"/>
              </a:lnSpc>
            </a:pPr>
            <a:r>
              <a:rPr lang="en-GB" sz="3200" dirty="0"/>
              <a:t>Because it’s a statement, a def can </a:t>
            </a:r>
            <a:r>
              <a:rPr lang="en-GB" sz="3200" dirty="0">
                <a:solidFill>
                  <a:srgbClr val="C00000"/>
                </a:solidFill>
              </a:rPr>
              <a:t>appear anywhere</a:t>
            </a:r>
            <a:r>
              <a:rPr lang="en-GB" sz="3200" dirty="0"/>
              <a:t> a statement can—even nested in other statements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if test: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def </a:t>
            </a:r>
            <a:r>
              <a:rPr lang="en-GB" sz="3200" dirty="0" err="1"/>
              <a:t>func</a:t>
            </a:r>
            <a:r>
              <a:rPr lang="en-GB" sz="3200" dirty="0"/>
              <a:t>():            # Define </a:t>
            </a:r>
            <a:r>
              <a:rPr lang="en-GB" sz="3200" dirty="0" err="1"/>
              <a:t>func</a:t>
            </a:r>
            <a:r>
              <a:rPr lang="en-GB" sz="3200" dirty="0"/>
              <a:t> this way        else: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def </a:t>
            </a:r>
            <a:r>
              <a:rPr lang="en-GB" sz="3200" dirty="0" err="1"/>
              <a:t>func</a:t>
            </a:r>
            <a:r>
              <a:rPr lang="en-GB" sz="3200" dirty="0"/>
              <a:t>():            # Or else this way        ... .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 </a:t>
            </a:r>
            <a:r>
              <a:rPr lang="en-GB" sz="3200" dirty="0" err="1"/>
              <a:t>func</a:t>
            </a:r>
            <a:r>
              <a:rPr lang="en-GB" sz="3200" dirty="0"/>
              <a:t>()                 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# Call the version selected and built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definition in selection statement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= 4</a:t>
            </a:r>
            <a:endParaRPr lang="en-GB" sz="2800" dirty="0"/>
          </a:p>
          <a:p>
            <a:r>
              <a:rPr lang="en-IN" sz="2800" dirty="0"/>
              <a:t>if a%2==0: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 		print ('even')</a:t>
            </a:r>
            <a:endParaRPr lang="en-GB" sz="2800" dirty="0"/>
          </a:p>
          <a:p>
            <a:r>
              <a:rPr lang="en-IN" sz="2800" dirty="0"/>
              <a:t>else: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		print('odd')</a:t>
            </a:r>
            <a:endParaRPr lang="en-GB" sz="2800" dirty="0"/>
          </a:p>
          <a:p>
            <a:r>
              <a:rPr lang="en-IN" sz="2800" dirty="0"/>
              <a:t> </a:t>
            </a:r>
            <a:r>
              <a:rPr lang="en-IN" sz="2800" dirty="0" err="1"/>
              <a:t>func</a:t>
            </a:r>
            <a:r>
              <a:rPr lang="en-IN" sz="2800" dirty="0"/>
              <a:t>()</a:t>
            </a:r>
            <a:endParaRPr lang="en-GB" sz="2800" dirty="0"/>
          </a:p>
          <a:p>
            <a:r>
              <a:rPr lang="en-IN" sz="2800" dirty="0"/>
              <a:t> </a:t>
            </a:r>
          </a:p>
          <a:p>
            <a:r>
              <a:rPr lang="en-IN" sz="2800" dirty="0">
                <a:solidFill>
                  <a:srgbClr val="C00000"/>
                </a:solidFill>
              </a:rPr>
              <a:t>Output: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IN" sz="2800" dirty="0"/>
              <a:t>even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definition in selection statement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1142984"/>
            <a:ext cx="84296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= 4</a:t>
            </a:r>
            <a:endParaRPr lang="en-GB" sz="2800" dirty="0"/>
          </a:p>
          <a:p>
            <a:r>
              <a:rPr lang="en-IN" sz="2800" dirty="0"/>
              <a:t>if a%2==0: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 		print ('even')</a:t>
            </a:r>
            <a:endParaRPr lang="en-GB" sz="2800" dirty="0"/>
          </a:p>
          <a:p>
            <a:r>
              <a:rPr lang="en-IN" sz="2800" dirty="0"/>
              <a:t>else: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		</a:t>
            </a:r>
            <a:r>
              <a:rPr lang="en-IN" sz="2800" dirty="0" smtClean="0"/>
              <a:t>print(</a:t>
            </a:r>
            <a:r>
              <a:rPr lang="en-IN" sz="2800" dirty="0"/>
              <a:t>'odd') 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definition in selection statement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90" y="1290941"/>
            <a:ext cx="842965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# error no function print1 is defined</a:t>
            </a:r>
            <a:endParaRPr lang="en-GB" sz="2800" dirty="0">
              <a:solidFill>
                <a:srgbClr val="FF0000"/>
              </a:solidFill>
            </a:endParaRPr>
          </a:p>
          <a:p>
            <a:r>
              <a:rPr lang="en-IN" sz="2800" dirty="0"/>
              <a:t> </a:t>
            </a:r>
            <a:r>
              <a:rPr lang="en-IN" sz="2800" dirty="0" err="1"/>
              <a:t>func</a:t>
            </a:r>
            <a:r>
              <a:rPr lang="en-IN" sz="2800" dirty="0"/>
              <a:t>()</a:t>
            </a:r>
          </a:p>
          <a:p>
            <a:endParaRPr lang="en-US" sz="1600" dirty="0"/>
          </a:p>
          <a:p>
            <a:r>
              <a:rPr lang="en-US" sz="2800" dirty="0"/>
              <a:t>Error in only condition satisfied item is found. </a:t>
            </a:r>
          </a:p>
          <a:p>
            <a:r>
              <a:rPr lang="en-US" sz="2800" dirty="0"/>
              <a:t>Otherwise code execute normal</a:t>
            </a:r>
            <a:endParaRPr lang="en-GB" sz="2800" dirty="0"/>
          </a:p>
          <a:p>
            <a:r>
              <a:rPr lang="en-IN" sz="2800" dirty="0"/>
              <a:t> </a:t>
            </a:r>
            <a:r>
              <a:rPr lang="en-IN" sz="2800" dirty="0">
                <a:solidFill>
                  <a:srgbClr val="FF0000"/>
                </a:solidFill>
              </a:rPr>
              <a:t>Output:</a:t>
            </a:r>
            <a:endParaRPr lang="en-GB" sz="2800" dirty="0">
              <a:solidFill>
                <a:srgbClr val="FF0000"/>
              </a:solidFill>
            </a:endParaRPr>
          </a:p>
          <a:p>
            <a:r>
              <a:rPr lang="en-IN" sz="2800" dirty="0"/>
              <a:t> even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definition in selection statement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-32" y="107154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= 5</a:t>
            </a:r>
            <a:endParaRPr lang="en-GB" sz="2800" dirty="0"/>
          </a:p>
          <a:p>
            <a:r>
              <a:rPr lang="en-IN" sz="2800" dirty="0"/>
              <a:t>if a%2==0: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  <a:p>
            <a:r>
              <a:rPr lang="en-IN" sz="2800" dirty="0"/>
              <a:t>		print ('even')</a:t>
            </a:r>
            <a:endParaRPr lang="en-GB" sz="2800" dirty="0"/>
          </a:p>
          <a:p>
            <a:r>
              <a:rPr lang="en-IN" sz="2800" dirty="0"/>
              <a:t>else: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		print1('odd') # error no function print1 is defined</a:t>
            </a:r>
            <a:endParaRPr lang="en-GB" sz="2800" dirty="0"/>
          </a:p>
          <a:p>
            <a:r>
              <a:rPr lang="en-IN" sz="2800" dirty="0"/>
              <a:t> </a:t>
            </a:r>
            <a:r>
              <a:rPr lang="en-IN" sz="2800" dirty="0" err="1"/>
              <a:t>func</a:t>
            </a:r>
            <a:r>
              <a:rPr lang="en-IN" sz="2800" dirty="0"/>
              <a:t>()</a:t>
            </a:r>
            <a:endParaRPr lang="en-GB" sz="2800" dirty="0"/>
          </a:p>
          <a:p>
            <a:r>
              <a:rPr lang="en-IN" sz="2800" dirty="0"/>
              <a:t> </a:t>
            </a:r>
          </a:p>
          <a:p>
            <a:r>
              <a:rPr lang="en-IN" sz="2800" dirty="0">
                <a:solidFill>
                  <a:srgbClr val="C00000"/>
                </a:solidFill>
              </a:rPr>
              <a:t>Output: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IN" sz="2800" dirty="0"/>
              <a:t>error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Call through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5723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def one():</a:t>
            </a:r>
            <a:endParaRPr lang="en-GB" sz="2800" dirty="0"/>
          </a:p>
          <a:p>
            <a:r>
              <a:rPr lang="en-IN" sz="2800" dirty="0"/>
              <a:t>    print('one')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  <a:p>
            <a:r>
              <a:rPr lang="en-IN" sz="2800" dirty="0"/>
              <a:t>def two():</a:t>
            </a:r>
            <a:endParaRPr lang="en-GB" sz="2800" dirty="0"/>
          </a:p>
          <a:p>
            <a:r>
              <a:rPr lang="en-IN" sz="2800" dirty="0"/>
              <a:t>    print('two')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  <a:p>
            <a:r>
              <a:rPr lang="en-IN" sz="2800" dirty="0"/>
              <a:t>def three():</a:t>
            </a:r>
            <a:endParaRPr lang="en-GB" sz="2800" dirty="0"/>
          </a:p>
          <a:p>
            <a:r>
              <a:rPr lang="en-IN" sz="2800" dirty="0"/>
              <a:t>    print('three')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Call through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57232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= 3</a:t>
            </a:r>
            <a:endParaRPr lang="en-GB" sz="2800" dirty="0"/>
          </a:p>
          <a:p>
            <a:r>
              <a:rPr lang="en-IN" sz="2800" dirty="0"/>
              <a:t> if a == 1:</a:t>
            </a:r>
            <a:endParaRPr lang="en-GB" sz="2800" dirty="0"/>
          </a:p>
          <a:p>
            <a:r>
              <a:rPr lang="en-IN" sz="2800" dirty="0"/>
              <a:t>    </a:t>
            </a:r>
            <a:r>
              <a:rPr lang="en-IN" sz="2800" dirty="0" err="1"/>
              <a:t>call_Func</a:t>
            </a:r>
            <a:r>
              <a:rPr lang="en-IN" sz="2800" dirty="0"/>
              <a:t>=one</a:t>
            </a:r>
            <a:endParaRPr lang="en-GB" sz="2800" dirty="0"/>
          </a:p>
          <a:p>
            <a:r>
              <a:rPr lang="en-IN" sz="2800" dirty="0" err="1"/>
              <a:t>elif</a:t>
            </a:r>
            <a:r>
              <a:rPr lang="en-IN" sz="2800" dirty="0"/>
              <a:t> a == 2:</a:t>
            </a:r>
            <a:endParaRPr lang="en-GB" sz="2800" dirty="0"/>
          </a:p>
          <a:p>
            <a:r>
              <a:rPr lang="en-IN" sz="2800" dirty="0"/>
              <a:t>    </a:t>
            </a:r>
            <a:r>
              <a:rPr lang="en-IN" sz="2800" dirty="0" err="1"/>
              <a:t>call_Func</a:t>
            </a:r>
            <a:r>
              <a:rPr lang="en-IN" sz="2800" dirty="0"/>
              <a:t>=two</a:t>
            </a:r>
            <a:endParaRPr lang="en-GB" sz="2800" dirty="0"/>
          </a:p>
          <a:p>
            <a:r>
              <a:rPr lang="en-IN" sz="2800" dirty="0"/>
              <a:t>else:</a:t>
            </a:r>
            <a:endParaRPr lang="en-GB" sz="2800" dirty="0"/>
          </a:p>
          <a:p>
            <a:r>
              <a:rPr lang="en-IN" sz="2800" dirty="0"/>
              <a:t>    </a:t>
            </a:r>
            <a:r>
              <a:rPr lang="en-IN" sz="2800" dirty="0" err="1"/>
              <a:t>call_Func</a:t>
            </a:r>
            <a:r>
              <a:rPr lang="en-IN" sz="2800" dirty="0"/>
              <a:t>=three </a:t>
            </a:r>
            <a:endParaRPr lang="en-GB" sz="2800" dirty="0"/>
          </a:p>
          <a:p>
            <a:r>
              <a:rPr lang="en-IN" sz="2800" dirty="0" err="1"/>
              <a:t>call_Func</a:t>
            </a:r>
            <a:r>
              <a:rPr lang="en-IN" sz="2800" dirty="0"/>
              <a:t>()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Scope of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314" y="857232"/>
            <a:ext cx="87154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/>
              <a:t> Enclosing module is a global scope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/>
              <a:t> Global scope spans a single file only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/>
              <a:t> Assigned names are local unless declared global or nonlocal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/>
              <a:t>Each call to a function creates a new local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Name Resolution: The LEGB Rule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0285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85728"/>
            <a:ext cx="74487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Pseudocode</a:t>
            </a:r>
            <a:r>
              <a:rPr lang="en-US" sz="4000" dirty="0">
                <a:solidFill>
                  <a:srgbClr val="FF0000"/>
                </a:solidFill>
              </a:rPr>
              <a:t> for Fall in Straight Line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142984"/>
            <a:ext cx="83582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input : X and Y coordinates of  the three points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IF (pt1.x==pt2.x==pt3.x) THEN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	RETURN true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ELIF (pt1.y==pt2.y==pt3.y) THEN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	RETURN true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ELSE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14431939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Scope Example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GB" dirty="0"/>
              <a:t># Global scope </a:t>
            </a:r>
          </a:p>
          <a:p>
            <a:pPr algn="just">
              <a:buNone/>
            </a:pPr>
            <a:r>
              <a:rPr lang="en-GB" dirty="0"/>
              <a:t>X = 99                </a:t>
            </a:r>
          </a:p>
          <a:p>
            <a:pPr algn="just">
              <a:buNone/>
            </a:pPr>
            <a:r>
              <a:rPr lang="en-GB" dirty="0"/>
              <a:t># X and </a:t>
            </a:r>
            <a:r>
              <a:rPr lang="en-GB" dirty="0" err="1"/>
              <a:t>func</a:t>
            </a:r>
            <a:r>
              <a:rPr lang="en-GB" dirty="0"/>
              <a:t> assigned in module: global</a:t>
            </a:r>
          </a:p>
          <a:p>
            <a:pPr algn="just">
              <a:buNone/>
            </a:pPr>
            <a:r>
              <a:rPr lang="en-GB" dirty="0"/>
              <a:t>def </a:t>
            </a:r>
            <a:r>
              <a:rPr lang="en-GB" dirty="0" err="1"/>
              <a:t>func</a:t>
            </a:r>
            <a:r>
              <a:rPr lang="en-GB" dirty="0"/>
              <a:t>(Y):          </a:t>
            </a:r>
          </a:p>
          <a:p>
            <a:pPr algn="just">
              <a:buNone/>
            </a:pPr>
            <a:r>
              <a:rPr lang="en-GB" dirty="0"/>
              <a:t>		# Y and Z assigned in function: locals    </a:t>
            </a:r>
          </a:p>
          <a:p>
            <a:pPr algn="just">
              <a:buNone/>
            </a:pPr>
            <a:r>
              <a:rPr lang="en-GB" dirty="0"/>
              <a:t>		# Local scope    </a:t>
            </a:r>
          </a:p>
          <a:p>
            <a:pPr algn="just">
              <a:buNone/>
            </a:pPr>
            <a:r>
              <a:rPr lang="en-GB" dirty="0"/>
              <a:t>		Z = X + Y         # X is a global</a:t>
            </a:r>
          </a:p>
          <a:p>
            <a:pPr algn="just">
              <a:buNone/>
            </a:pPr>
            <a:r>
              <a:rPr lang="en-GB" dirty="0"/>
              <a:t>          print (Z)</a:t>
            </a:r>
          </a:p>
          <a:p>
            <a:pPr algn="just">
              <a:buNone/>
            </a:pPr>
            <a:r>
              <a:rPr lang="en-GB" dirty="0" err="1"/>
              <a:t>func</a:t>
            </a:r>
            <a:r>
              <a:rPr lang="en-GB" dirty="0"/>
              <a:t>(1)               # </a:t>
            </a:r>
            <a:r>
              <a:rPr lang="en-GB" dirty="0" err="1"/>
              <a:t>func</a:t>
            </a:r>
            <a:r>
              <a:rPr lang="en-GB" dirty="0"/>
              <a:t> in module: result=100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Scope Example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Global names: X, </a:t>
            </a:r>
            <a:r>
              <a:rPr lang="en-US" dirty="0" err="1"/>
              <a:t>func</a:t>
            </a:r>
            <a:endParaRPr lang="en-US" dirty="0"/>
          </a:p>
          <a:p>
            <a:pPr algn="just"/>
            <a:r>
              <a:rPr lang="en-US" dirty="0"/>
              <a:t>Local names: Y, Z</a:t>
            </a:r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Scope Example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/>
              <a:t>X = 88                         # Global X</a:t>
            </a:r>
          </a:p>
          <a:p>
            <a:pPr algn="just">
              <a:buNone/>
            </a:pPr>
            <a:r>
              <a:rPr lang="en-GB" dirty="0"/>
              <a:t>def </a:t>
            </a:r>
            <a:r>
              <a:rPr lang="en-GB" dirty="0" err="1"/>
              <a:t>func</a:t>
            </a:r>
            <a:r>
              <a:rPr lang="en-GB" dirty="0"/>
              <a:t>():    </a:t>
            </a:r>
          </a:p>
          <a:p>
            <a:pPr algn="just">
              <a:buNone/>
            </a:pPr>
            <a:r>
              <a:rPr lang="en-GB" dirty="0"/>
              <a:t>		X = 99                     </a:t>
            </a:r>
          </a:p>
          <a:p>
            <a:pPr algn="just">
              <a:buNone/>
            </a:pPr>
            <a:r>
              <a:rPr lang="en-GB" dirty="0"/>
              <a:t># Local X: hides global</a:t>
            </a:r>
          </a:p>
          <a:p>
            <a:pPr algn="just">
              <a:buNone/>
            </a:pPr>
            <a:r>
              <a:rPr lang="en-GB" dirty="0" err="1"/>
              <a:t>func</a:t>
            </a:r>
            <a:r>
              <a:rPr lang="en-GB" dirty="0"/>
              <a:t>() </a:t>
            </a:r>
          </a:p>
          <a:p>
            <a:pPr algn="just">
              <a:buNone/>
            </a:pPr>
            <a:r>
              <a:rPr lang="en-GB" dirty="0"/>
              <a:t>print(X)                       # Prints 88: unchanged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Accessing Global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/>
              <a:t>X = 88                         # Global X</a:t>
            </a:r>
          </a:p>
          <a:p>
            <a:pPr algn="just">
              <a:buNone/>
            </a:pPr>
            <a:r>
              <a:rPr lang="en-GB" dirty="0"/>
              <a:t>def </a:t>
            </a:r>
            <a:r>
              <a:rPr lang="en-GB" dirty="0" err="1"/>
              <a:t>func</a:t>
            </a:r>
            <a:r>
              <a:rPr lang="en-GB" dirty="0"/>
              <a:t>():    </a:t>
            </a:r>
          </a:p>
          <a:p>
            <a:pPr algn="just">
              <a:buNone/>
            </a:pPr>
            <a:r>
              <a:rPr lang="en-GB" dirty="0"/>
              <a:t>	global X    </a:t>
            </a:r>
          </a:p>
          <a:p>
            <a:pPr algn="just">
              <a:buNone/>
            </a:pPr>
            <a:r>
              <a:rPr lang="en-GB" dirty="0"/>
              <a:t>	X = 99                     # Global X: outside def</a:t>
            </a:r>
          </a:p>
          <a:p>
            <a:pPr algn="just">
              <a:buNone/>
            </a:pPr>
            <a:r>
              <a:rPr lang="en-GB" dirty="0" err="1"/>
              <a:t>func</a:t>
            </a:r>
            <a:r>
              <a:rPr lang="en-GB" dirty="0"/>
              <a:t>() </a:t>
            </a:r>
          </a:p>
          <a:p>
            <a:pPr algn="just">
              <a:buNone/>
            </a:pPr>
            <a:r>
              <a:rPr lang="en-GB" dirty="0"/>
              <a:t>print(X)                       # Prints 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Accessing Global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/>
              <a:t>y, z = 1, 2                    # Global variables in module</a:t>
            </a:r>
          </a:p>
          <a:p>
            <a:pPr algn="just">
              <a:buNone/>
            </a:pPr>
            <a:r>
              <a:rPr lang="en-GB" dirty="0"/>
              <a:t>def </a:t>
            </a:r>
            <a:r>
              <a:rPr lang="en-GB" dirty="0" err="1"/>
              <a:t>all_global</a:t>
            </a:r>
            <a:r>
              <a:rPr lang="en-GB" dirty="0"/>
              <a:t>():    </a:t>
            </a:r>
          </a:p>
          <a:p>
            <a:pPr algn="just">
              <a:buNone/>
            </a:pPr>
            <a:r>
              <a:rPr lang="en-GB" dirty="0"/>
              <a:t>	global x                   # Declare </a:t>
            </a:r>
            <a:r>
              <a:rPr lang="en-GB" dirty="0" err="1"/>
              <a:t>globals</a:t>
            </a:r>
            <a:r>
              <a:rPr lang="en-GB" dirty="0"/>
              <a:t> assigned    x = y + z                </a:t>
            </a:r>
          </a:p>
          <a:p>
            <a:pPr algn="just">
              <a:buNone/>
            </a:pPr>
            <a:r>
              <a:rPr lang="en-GB" dirty="0"/>
              <a:t># No need to declare y, z: LEGB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Nested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4282" y="1182936"/>
            <a:ext cx="8748464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400" dirty="0"/>
              <a:t>X = 99        # Global scope name: not used</a:t>
            </a:r>
          </a:p>
          <a:p>
            <a:pPr algn="just">
              <a:buNone/>
            </a:pPr>
            <a:r>
              <a:rPr lang="en-GB" sz="2400" dirty="0"/>
              <a:t>def f1():    </a:t>
            </a:r>
          </a:p>
          <a:p>
            <a:pPr algn="just">
              <a:buNone/>
            </a:pPr>
            <a:r>
              <a:rPr lang="en-GB" sz="2400" dirty="0"/>
              <a:t>		X = 88            # Enclosing def local    </a:t>
            </a:r>
          </a:p>
          <a:p>
            <a:pPr algn="just">
              <a:buNone/>
            </a:pPr>
            <a:r>
              <a:rPr lang="en-GB" sz="2400" dirty="0"/>
              <a:t>		def f2():        </a:t>
            </a:r>
          </a:p>
          <a:p>
            <a:pPr algn="just">
              <a:buNone/>
            </a:pPr>
            <a:r>
              <a:rPr lang="en-GB" sz="2400" dirty="0"/>
              <a:t>			print(X)         </a:t>
            </a:r>
          </a:p>
          <a:p>
            <a:pPr algn="just">
              <a:buNone/>
            </a:pPr>
            <a:r>
              <a:rPr lang="en-GB" sz="2400" dirty="0"/>
              <a:t>		f2()	</a:t>
            </a:r>
          </a:p>
          <a:p>
            <a:pPr algn="just">
              <a:buNone/>
            </a:pPr>
            <a:r>
              <a:rPr lang="en-GB" sz="2400" dirty="0"/>
              <a:t>f1()                     # Prints 88: enclosing def local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Return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def f1():    </a:t>
            </a:r>
          </a:p>
          <a:p>
            <a:pPr algn="just">
              <a:buNone/>
            </a:pPr>
            <a:r>
              <a:rPr lang="en-GB" dirty="0"/>
              <a:t>		X = 88    </a:t>
            </a:r>
          </a:p>
          <a:p>
            <a:pPr algn="just">
              <a:buNone/>
            </a:pPr>
            <a:r>
              <a:rPr lang="en-GB" dirty="0"/>
              <a:t>		def f2():        </a:t>
            </a:r>
          </a:p>
          <a:p>
            <a:pPr algn="just">
              <a:buNone/>
            </a:pPr>
            <a:r>
              <a:rPr lang="en-GB" dirty="0"/>
              <a:t>			print(X)         </a:t>
            </a:r>
          </a:p>
          <a:p>
            <a:pPr algn="just">
              <a:buNone/>
            </a:pPr>
            <a:r>
              <a:rPr lang="en-GB" dirty="0"/>
              <a:t>		return f2            # Return f2 but don't call it</a:t>
            </a:r>
          </a:p>
          <a:p>
            <a:pPr algn="just">
              <a:buNone/>
            </a:pPr>
            <a:r>
              <a:rPr lang="en-GB" dirty="0"/>
              <a:t>	action = f1()          # Make, return function </a:t>
            </a:r>
          </a:p>
          <a:p>
            <a:pPr algn="just">
              <a:buNone/>
            </a:pPr>
            <a:r>
              <a:rPr lang="en-GB" dirty="0"/>
              <a:t>	action()                 # Call it now: prints 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9140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Value-Returning Functions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35785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Program routine called for its return value, and is therefore similar to a mathematical function.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Function </a:t>
            </a:r>
            <a:r>
              <a:rPr lang="en-US" sz="2400" dirty="0" err="1"/>
              <a:t>avg</a:t>
            </a:r>
            <a:r>
              <a:rPr lang="en-US" sz="2400" dirty="0"/>
              <a:t> takes three arguments (n1, n2, and n3) and returns the average of the three.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The </a:t>
            </a:r>
            <a:r>
              <a:rPr lang="en-US" sz="2400" i="1" dirty="0"/>
              <a:t>function call </a:t>
            </a:r>
            <a:r>
              <a:rPr lang="en-US" sz="2400" dirty="0" err="1"/>
              <a:t>avg</a:t>
            </a:r>
            <a:r>
              <a:rPr lang="en-US" sz="2400" dirty="0"/>
              <a:t>(10, 25, 16), therefore, is an expression that evaluates to the returned function value. 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This is indicated in the function’s </a:t>
            </a:r>
            <a:r>
              <a:rPr lang="en-US" sz="2400" i="1" dirty="0"/>
              <a:t>return statement </a:t>
            </a:r>
            <a:r>
              <a:rPr lang="en-US" sz="2400" dirty="0"/>
              <a:t>of the form return </a:t>
            </a:r>
            <a:r>
              <a:rPr lang="en-US" sz="2400" i="1" dirty="0" err="1"/>
              <a:t>expr</a:t>
            </a:r>
            <a:r>
              <a:rPr lang="en-US" sz="2400"/>
              <a:t>, where </a:t>
            </a:r>
            <a:r>
              <a:rPr lang="en-US" sz="2400" i="1" dirty="0"/>
              <a:t>expr </a:t>
            </a:r>
            <a:r>
              <a:rPr lang="en-US" sz="2400" dirty="0"/>
              <a:t>may be any expression. </a:t>
            </a:r>
          </a:p>
        </p:txBody>
      </p:sp>
    </p:spTree>
    <p:extLst>
      <p:ext uri="{BB962C8B-B14F-4D97-AF65-F5344CB8AC3E}">
        <p14:creationId xmlns:p14="http://schemas.microsoft.com/office/powerpoint/2010/main" xmlns="" val="831262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5" y="500042"/>
            <a:ext cx="7464939" cy="300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Non-Value-Returning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95650"/>
            <a:ext cx="8715404" cy="5476622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/>
              <a:t>non-value-returning function </a:t>
            </a:r>
            <a:r>
              <a:rPr lang="en-US" sz="2800" dirty="0"/>
              <a:t>is called not for a returned value, but for its </a:t>
            </a:r>
            <a:r>
              <a:rPr lang="en-US" sz="2800" i="1" dirty="0"/>
              <a:t>side effects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A </a:t>
            </a:r>
            <a:r>
              <a:rPr lang="en-US" sz="2800" b="1" dirty="0"/>
              <a:t>side effect </a:t>
            </a:r>
            <a:r>
              <a:rPr lang="en-US" sz="2800" dirty="0"/>
              <a:t>is an action other than returning a function value, such as displaying output on the screen.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In this example, function display Welcome is called only for the side-effect of the screen output produced.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003266"/>
            <a:ext cx="5857875" cy="235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207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14290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Pseudocode</a:t>
            </a:r>
            <a:r>
              <a:rPr lang="en-US" sz="4000" dirty="0">
                <a:solidFill>
                  <a:srgbClr val="FF0000"/>
                </a:solidFill>
              </a:rPr>
              <a:t> for Distance between Two Points (Length of a side in a triangle)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2112055"/>
            <a:ext cx="83582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input : X and Y coordinates of  the two points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Distance = </a:t>
            </a:r>
            <a:r>
              <a:rPr lang="en-US" sz="2800" dirty="0" err="1"/>
              <a:t>sqrt</a:t>
            </a:r>
            <a:r>
              <a:rPr lang="en-US" sz="2800" dirty="0"/>
              <a:t>((pt1.x-pt2.x)**2 – (pt1.y-pt2.y)**2)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Return distance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443193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Returning Multiple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/>
          </a:bodyPr>
          <a:lstStyle/>
          <a:p>
            <a:r>
              <a:rPr lang="en-GB" dirty="0"/>
              <a:t>&gt;&gt;&gt; def multiple(x, y):        </a:t>
            </a:r>
          </a:p>
          <a:p>
            <a:pPr>
              <a:buNone/>
            </a:pPr>
            <a:r>
              <a:rPr lang="en-GB" dirty="0"/>
              <a:t>			x = 2         # Changes local names only  </a:t>
            </a:r>
          </a:p>
          <a:p>
            <a:pPr>
              <a:buNone/>
            </a:pPr>
            <a:r>
              <a:rPr lang="en-GB" dirty="0"/>
              <a:t>			y = [3, 4]        </a:t>
            </a:r>
          </a:p>
          <a:p>
            <a:pPr>
              <a:buNone/>
            </a:pPr>
            <a:r>
              <a:rPr lang="en-GB" dirty="0"/>
              <a:t>		return x, y         </a:t>
            </a:r>
          </a:p>
          <a:p>
            <a:pPr>
              <a:buNone/>
            </a:pPr>
            <a:r>
              <a:rPr lang="en-GB" dirty="0"/>
              <a:t># Return multiple new values in a </a:t>
            </a:r>
            <a:r>
              <a:rPr lang="en-GB" dirty="0" err="1"/>
              <a:t>tuple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63259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Returning Multiple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&gt;&gt;&gt; X = 1 </a:t>
            </a:r>
          </a:p>
          <a:p>
            <a:pPr>
              <a:buNone/>
            </a:pPr>
            <a:r>
              <a:rPr lang="en-GB" dirty="0"/>
              <a:t>&gt;&gt;&gt; L = [1, 2] </a:t>
            </a:r>
          </a:p>
          <a:p>
            <a:pPr>
              <a:buNone/>
            </a:pPr>
            <a:r>
              <a:rPr lang="en-GB" dirty="0"/>
              <a:t>&gt;&gt;&gt; X, L = multiple(X, L)   </a:t>
            </a:r>
          </a:p>
          <a:p>
            <a:pPr>
              <a:buNone/>
            </a:pPr>
            <a:r>
              <a:rPr lang="en-GB" dirty="0"/>
              <a:t># Assign results to caller's names</a:t>
            </a:r>
          </a:p>
          <a:p>
            <a:pPr>
              <a:buNone/>
            </a:pPr>
            <a:r>
              <a:rPr lang="en-GB" dirty="0"/>
              <a:t>&gt;&gt;&gt; X, L </a:t>
            </a:r>
          </a:p>
          <a:p>
            <a:pPr>
              <a:buNone/>
            </a:pPr>
            <a:r>
              <a:rPr lang="en-GB" dirty="0"/>
              <a:t>(2, [3, 4])</a:t>
            </a:r>
          </a:p>
        </p:txBody>
      </p:sp>
    </p:spTree>
    <p:extLst>
      <p:ext uri="{BB962C8B-B14F-4D97-AF65-F5344CB8AC3E}">
        <p14:creationId xmlns:p14="http://schemas.microsoft.com/office/powerpoint/2010/main" xmlns="" val="663259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223838"/>
            <a:ext cx="724852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6" y="1000108"/>
            <a:ext cx="8929718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643967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71480"/>
            <a:ext cx="61912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785794"/>
            <a:ext cx="8229600" cy="4525963"/>
          </a:xfrm>
        </p:spPr>
        <p:txBody>
          <a:bodyPr/>
          <a:lstStyle/>
          <a:p>
            <a:pPr algn="just"/>
            <a:r>
              <a:rPr lang="en-IN" dirty="0"/>
              <a:t>Compute area of circle using function protypes.</a:t>
            </a:r>
          </a:p>
          <a:p>
            <a:pPr algn="just"/>
            <a:r>
              <a:rPr lang="en-IN" dirty="0"/>
              <a:t>Compute Simple interest for given principle(P), number of years(N) and rate of interest(R). If R value is not given then consider R value as 10.5%.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420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14290"/>
            <a:ext cx="807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Pseudocode</a:t>
            </a:r>
            <a:r>
              <a:rPr lang="en-US" sz="4000" dirty="0">
                <a:solidFill>
                  <a:srgbClr val="FF0000"/>
                </a:solidFill>
              </a:rPr>
              <a:t> for Checking Length Constraint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714488"/>
            <a:ext cx="83582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input : Length of three sides l1, l2, and l3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/>
              <a:t>if l1&lt;l2+l3 or l2&lt;l1+l3 or l3&lt;l1+l2</a:t>
            </a:r>
            <a:r>
              <a:rPr lang="en-US" sz="2800" dirty="0"/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return false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else: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xmlns="" val="144319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Sub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8 slides recall the concept of dividing a problem to sub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Bigger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714356"/>
            <a:ext cx="9001156" cy="60007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If you are asked to find a solution to a major problem, it can sometimes be very difficult to deal with the complete problem all at the same time.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For example building a car is a major problem and no-one knows how to make every single part of a car.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A number of different people are involved in building a car, each responsible for their own bit of the car’s manufacture.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The problem of making the car is thus broken down into smaller manageable tasks.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Each task can then be further broken down until we are left with a number of step-by-step sets of instructions in a limited number of steps.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The instructions for each step are exact and precise.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87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2241</Words>
  <Application>Microsoft Office PowerPoint</Application>
  <PresentationFormat>On-screen Show (4:3)</PresentationFormat>
  <Paragraphs>435</Paragraphs>
  <Slides>66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Sub Problems</vt:lpstr>
      <vt:lpstr>Bigger Problems</vt:lpstr>
      <vt:lpstr>Top Down Design</vt:lpstr>
      <vt:lpstr>Top Down Design for Real Life Problem</vt:lpstr>
      <vt:lpstr>Step 1: Refinement: </vt:lpstr>
      <vt:lpstr>Step 2: Refinement: </vt:lpstr>
      <vt:lpstr>Step 3: Refinement: </vt:lpstr>
      <vt:lpstr>Still more Refinement: </vt:lpstr>
      <vt:lpstr>Still more Refinement: </vt:lpstr>
      <vt:lpstr>Slide 17</vt:lpstr>
      <vt:lpstr>Why Functions?</vt:lpstr>
      <vt:lpstr>Slide 19</vt:lpstr>
      <vt:lpstr>Functions   Contd…</vt:lpstr>
      <vt:lpstr>What Is a Function Routine? </vt:lpstr>
      <vt:lpstr>Slide 22</vt:lpstr>
      <vt:lpstr>Defining Functions</vt:lpstr>
      <vt:lpstr>Defining Functions    Contd…</vt:lpstr>
      <vt:lpstr>Parameters</vt:lpstr>
      <vt:lpstr>Assignment Statements Recap</vt:lpstr>
      <vt:lpstr>Assignment Statements Recap</vt:lpstr>
      <vt:lpstr>Assignment Statements Recap</vt:lpstr>
      <vt:lpstr>Assignment Statements Recap</vt:lpstr>
      <vt:lpstr>Assignment Statements Recap</vt:lpstr>
      <vt:lpstr>Assignment Statements Recap</vt:lpstr>
      <vt:lpstr>Assignment Statements Recap</vt:lpstr>
      <vt:lpstr>Assignment Statements Recap</vt:lpstr>
      <vt:lpstr>Example Functions</vt:lpstr>
      <vt:lpstr>Example Functions</vt:lpstr>
      <vt:lpstr>Calls</vt:lpstr>
      <vt:lpstr>Example function</vt:lpstr>
      <vt:lpstr>Example function</vt:lpstr>
      <vt:lpstr>Equivalent Comprehension </vt:lpstr>
      <vt:lpstr>Def Statements</vt:lpstr>
      <vt:lpstr>Def Statements</vt:lpstr>
      <vt:lpstr>Function definition in selection statement Example </vt:lpstr>
      <vt:lpstr>Function definition in selection statement Example </vt:lpstr>
      <vt:lpstr>Function definition in selection statement Example </vt:lpstr>
      <vt:lpstr>Function definition in selection statement Example </vt:lpstr>
      <vt:lpstr>Function Call through variable</vt:lpstr>
      <vt:lpstr>Function Call through variable</vt:lpstr>
      <vt:lpstr>Scope of Variables</vt:lpstr>
      <vt:lpstr>Name Resolution: The LEGB Rule </vt:lpstr>
      <vt:lpstr>Scope Example </vt:lpstr>
      <vt:lpstr>Scope Example </vt:lpstr>
      <vt:lpstr>Scope Example </vt:lpstr>
      <vt:lpstr>Accessing Global Variables</vt:lpstr>
      <vt:lpstr>Accessing Global Variables</vt:lpstr>
      <vt:lpstr>Nested Functions</vt:lpstr>
      <vt:lpstr>Return Functions</vt:lpstr>
      <vt:lpstr> Value-Returning Functions </vt:lpstr>
      <vt:lpstr>Slide 58</vt:lpstr>
      <vt:lpstr>Non-Value-Returning Functions</vt:lpstr>
      <vt:lpstr>Returning Multiple Values</vt:lpstr>
      <vt:lpstr>Returning Multiple Values</vt:lpstr>
      <vt:lpstr>Slide 62</vt:lpstr>
      <vt:lpstr>Slide 63</vt:lpstr>
      <vt:lpstr>Slide 64</vt:lpstr>
      <vt:lpstr>Slide 65</vt:lpstr>
      <vt:lpstr>Exercises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RAM PRASAD</cp:lastModifiedBy>
  <cp:revision>252</cp:revision>
  <dcterms:created xsi:type="dcterms:W3CDTF">2015-06-23T07:03:31Z</dcterms:created>
  <dcterms:modified xsi:type="dcterms:W3CDTF">2021-02-23T10:55:16Z</dcterms:modified>
</cp:coreProperties>
</file>