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60" r:id="rId3"/>
    <p:sldId id="261" r:id="rId4"/>
    <p:sldId id="262" r:id="rId5"/>
    <p:sldId id="263" r:id="rId6"/>
    <p:sldId id="265" r:id="rId7"/>
    <p:sldId id="266" r:id="rId8"/>
    <p:sldId id="264" r:id="rId9"/>
    <p:sldId id="267" r:id="rId10"/>
    <p:sldId id="271" r:id="rId11"/>
    <p:sldId id="272" r:id="rId12"/>
    <p:sldId id="273" r:id="rId13"/>
    <p:sldId id="274" r:id="rId14"/>
    <p:sldId id="275" r:id="rId15"/>
    <p:sldId id="276" r:id="rId16"/>
    <p:sldId id="277" r:id="rId17"/>
    <p:sldId id="283" r:id="rId18"/>
    <p:sldId id="278" r:id="rId19"/>
    <p:sldId id="279" r:id="rId20"/>
    <p:sldId id="280" r:id="rId21"/>
    <p:sldId id="281" r:id="rId22"/>
    <p:sldId id="284" r:id="rId23"/>
    <p:sldId id="352" r:id="rId24"/>
    <p:sldId id="285" r:id="rId25"/>
    <p:sldId id="286" r:id="rId26"/>
    <p:sldId id="287" r:id="rId27"/>
    <p:sldId id="288" r:id="rId28"/>
    <p:sldId id="289" r:id="rId29"/>
    <p:sldId id="291" r:id="rId30"/>
    <p:sldId id="292" r:id="rId31"/>
    <p:sldId id="293" r:id="rId32"/>
    <p:sldId id="294" r:id="rId33"/>
    <p:sldId id="295" r:id="rId34"/>
    <p:sldId id="296" r:id="rId35"/>
    <p:sldId id="297" r:id="rId36"/>
    <p:sldId id="298" r:id="rId37"/>
    <p:sldId id="299" r:id="rId38"/>
    <p:sldId id="300" r:id="rId39"/>
    <p:sldId id="301" r:id="rId40"/>
    <p:sldId id="350" r:id="rId41"/>
    <p:sldId id="35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44" r:id="rId75"/>
    <p:sldId id="345" r:id="rId76"/>
    <p:sldId id="346" r:id="rId77"/>
    <p:sldId id="347" r:id="rId78"/>
    <p:sldId id="348" r:id="rId79"/>
    <p:sldId id="34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9" autoAdjust="0"/>
  </p:normalViewPr>
  <p:slideViewPr>
    <p:cSldViewPr>
      <p:cViewPr varScale="1">
        <p:scale>
          <a:sx n="59" d="100"/>
          <a:sy n="59" d="100"/>
        </p:scale>
        <p:origin x="17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3A44E-327A-43EC-B6D3-0B8A07E1ADD2}" type="datetimeFigureOut">
              <a:rPr lang="en-US" smtClean="0"/>
              <a:pPr/>
              <a:t>1/13/2021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4B809-E5F4-4365-9429-0BDD69041090}" type="slidenum">
              <a:rPr lang="en-GB" smtClean="0"/>
              <a:pPr/>
              <a:t>‹#›</a:t>
            </a:fld>
            <a:endParaRPr lang="en-GB"/>
          </a:p>
        </p:txBody>
      </p:sp>
    </p:spTree>
    <p:extLst>
      <p:ext uri="{BB962C8B-B14F-4D97-AF65-F5344CB8AC3E}">
        <p14:creationId xmlns:p14="http://schemas.microsoft.com/office/powerpoint/2010/main" val="172733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c=4+6</a:t>
            </a:r>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Here b will be converted to float</a:t>
            </a:r>
          </a:p>
          <a:p>
            <a:pPr>
              <a:spcBef>
                <a:spcPct val="0"/>
              </a:spcBef>
            </a:pPr>
            <a:r>
              <a:rPr lang="en-GB" sz="1200" dirty="0"/>
              <a:t>if either of the operand is </a:t>
            </a:r>
            <a:r>
              <a:rPr lang="en-GB" sz="1200" dirty="0">
                <a:solidFill>
                  <a:srgbClr val="C00000"/>
                </a:solidFill>
              </a:rPr>
              <a:t>float</a:t>
            </a:r>
            <a:r>
              <a:rPr lang="en-GB" sz="1200" dirty="0"/>
              <a:t>, then others are converted to float.</a:t>
            </a:r>
            <a:endParaRPr lang="en-US" dirty="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float </a:t>
            </a:r>
            <a:r>
              <a:rPr lang="en-US" dirty="0" err="1"/>
              <a:t>n,c</a:t>
            </a:r>
            <a:r>
              <a:rPr lang="en-US" dirty="0"/>
              <a:t>;</a:t>
            </a:r>
          </a:p>
          <a:p>
            <a:r>
              <a:rPr lang="en-US" dirty="0"/>
              <a:t>Int </a:t>
            </a:r>
            <a:r>
              <a:rPr lang="en-US" dirty="0" err="1"/>
              <a:t>p,m,f,tot</a:t>
            </a:r>
            <a:r>
              <a:rPr lang="en-US" dirty="0"/>
              <a:t>;</a:t>
            </a:r>
          </a:p>
          <a:p>
            <a:r>
              <a:rPr lang="en-US" dirty="0" err="1"/>
              <a:t>Scanf</a:t>
            </a:r>
            <a:r>
              <a:rPr lang="en-US" dirty="0"/>
              <a:t>(“%</a:t>
            </a:r>
            <a:r>
              <a:rPr lang="en-US" dirty="0" err="1"/>
              <a:t>f%f%d</a:t>
            </a:r>
            <a:r>
              <a:rPr lang="en-US" dirty="0"/>
              <a:t>”,&amp;</a:t>
            </a:r>
            <a:r>
              <a:rPr lang="en-US" dirty="0" err="1"/>
              <a:t>n,&amp;c,&amp;m</a:t>
            </a:r>
            <a:r>
              <a:rPr lang="en-US" dirty="0"/>
              <a:t>);</a:t>
            </a:r>
          </a:p>
          <a:p>
            <a:r>
              <a:rPr lang="en-US" dirty="0"/>
              <a:t>P=n/c;</a:t>
            </a:r>
          </a:p>
          <a:p>
            <a:r>
              <a:rPr lang="en-US" dirty="0"/>
              <a:t>F=p/m</a:t>
            </a:r>
          </a:p>
          <a:p>
            <a:r>
              <a:rPr lang="en-US" dirty="0"/>
              <a:t>Tot=</a:t>
            </a:r>
            <a:r>
              <a:rPr lang="en-US" dirty="0" err="1"/>
              <a:t>p+f</a:t>
            </a:r>
            <a:r>
              <a:rPr lang="en-US" dirty="0"/>
              <a:t>;</a:t>
            </a:r>
          </a:p>
          <a:p>
            <a:r>
              <a:rPr lang="en-US" dirty="0" err="1"/>
              <a:t>Printf</a:t>
            </a:r>
            <a:r>
              <a:rPr lang="en-US" dirty="0"/>
              <a:t>(“%</a:t>
            </a:r>
            <a:r>
              <a:rPr lang="en-US" dirty="0" err="1"/>
              <a:t>d”,tot</a:t>
            </a:r>
            <a:r>
              <a:rPr lang="en-US" dirty="0"/>
              <a:t>);</a:t>
            </a:r>
          </a:p>
        </p:txBody>
      </p:sp>
      <p:sp>
        <p:nvSpPr>
          <p:cNvPr id="4" name="Slide Number Placeholder 3"/>
          <p:cNvSpPr>
            <a:spLocks noGrp="1"/>
          </p:cNvSpPr>
          <p:nvPr>
            <p:ph type="sldNum" sz="quarter" idx="5"/>
          </p:nvPr>
        </p:nvSpPr>
        <p:spPr/>
        <p:txBody>
          <a:bodyPr/>
          <a:lstStyle/>
          <a:p>
            <a:fld id="{6004B809-E5F4-4365-9429-0BDD69041090}" type="slidenum">
              <a:rPr lang="en-GB" smtClean="0"/>
              <a:pPr/>
              <a:t>75</a:t>
            </a:fld>
            <a:endParaRPr lang="en-GB"/>
          </a:p>
        </p:txBody>
      </p:sp>
    </p:spTree>
    <p:extLst>
      <p:ext uri="{BB962C8B-B14F-4D97-AF65-F5344CB8AC3E}">
        <p14:creationId xmlns:p14="http://schemas.microsoft.com/office/powerpoint/2010/main" val="277386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40000"/>
              </a:lnSpc>
              <a:buFont typeface="Arial" pitchFamily="34" charset="0"/>
              <a:buChar char="•"/>
            </a:pPr>
            <a:r>
              <a:rPr lang="en-US" dirty="0"/>
              <a:t>Invalid----basic-</a:t>
            </a:r>
            <a:r>
              <a:rPr lang="en-US" dirty="0" err="1"/>
              <a:t>hra</a:t>
            </a:r>
            <a:r>
              <a:rPr lang="en-US" dirty="0"/>
              <a:t>, </a:t>
            </a:r>
            <a:r>
              <a:rPr lang="en-GB" sz="1200" dirty="0"/>
              <a:t>#MEAN ,group.   </a:t>
            </a:r>
          </a:p>
          <a:p>
            <a:pPr>
              <a:lnSpc>
                <a:spcPct val="140000"/>
              </a:lnSpc>
              <a:buFont typeface="Arial" pitchFamily="34" charset="0"/>
              <a:buNone/>
            </a:pPr>
            <a:r>
              <a:rPr lang="en-GB" sz="1200" dirty="0"/>
              <a:t>422 ,population in 2006   </a:t>
            </a:r>
          </a:p>
          <a:p>
            <a:pPr>
              <a:spcBef>
                <a:spcPct val="0"/>
              </a:spcBef>
            </a:pPr>
            <a:endParaRPr lang="en-US" dirty="0"/>
          </a:p>
          <a:p>
            <a:pPr>
              <a:spcBef>
                <a:spcPct val="0"/>
              </a:spcBef>
            </a:pPr>
            <a:endParaRPr lang="en-US" dirty="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1/13/2021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1/13/2021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1/13/2021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a:t>Click to edit Master title style</a:t>
            </a:r>
          </a:p>
        </p:txBody>
      </p:sp>
      <p:sp>
        <p:nvSpPr>
          <p:cNvPr id="3" name="Text Placeholder 2"/>
          <p:cNvSpPr>
            <a:spLocks noGrp="1"/>
          </p:cNvSpPr>
          <p:nvPr>
            <p:ph type="body" sz="half" idx="1"/>
          </p:nvPr>
        </p:nvSpPr>
        <p:spPr>
          <a:xfrm>
            <a:off x="11430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1/13/2021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CFE01-D740-454B-8BAD-B08E44FE59A0}" type="datetimeFigureOut">
              <a:rPr lang="en-US" smtClean="0"/>
              <a:pPr/>
              <a:t>1/13/2021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21CFE01-D740-454B-8BAD-B08E44FE59A0}" type="datetimeFigureOut">
              <a:rPr lang="en-US" smtClean="0"/>
              <a:pPr/>
              <a:t>1/13/2021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21CFE01-D740-454B-8BAD-B08E44FE59A0}" type="datetimeFigureOut">
              <a:rPr lang="en-US" smtClean="0"/>
              <a:pPr/>
              <a:t>1/13/2021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21CFE01-D740-454B-8BAD-B08E44FE59A0}" type="datetimeFigureOut">
              <a:rPr lang="en-US" smtClean="0"/>
              <a:pPr/>
              <a:t>1/13/2021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CFE01-D740-454B-8BAD-B08E44FE59A0}" type="datetimeFigureOut">
              <a:rPr lang="en-US" smtClean="0"/>
              <a:pPr/>
              <a:t>1/13/2021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CFE01-D740-454B-8BAD-B08E44FE59A0}" type="datetimeFigureOut">
              <a:rPr lang="en-US" smtClean="0"/>
              <a:pPr/>
              <a:t>1/13/2021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CFE01-D740-454B-8BAD-B08E44FE59A0}" type="datetimeFigureOut">
              <a:rPr lang="en-US" smtClean="0"/>
              <a:pPr/>
              <a:t>1/13/2021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CFE01-D740-454B-8BAD-B08E44FE59A0}" type="datetimeFigureOut">
              <a:rPr lang="en-US" smtClean="0"/>
              <a:pPr/>
              <a:t>1/13/2021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5B6B9-7643-4FB5-8E05-942CDEEDD11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4learn.com/c-programming/father-of-c-dennis-ritchie/"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www.c4learn.com/c-programming/c-feature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Unix" TargetMode="External"/><Relationship Id="rId3" Type="http://schemas.openxmlformats.org/officeDocument/2006/relationships/hyperlink" Target="https://en.wikipedia.org/wiki/ALTRAN" TargetMode="External"/><Relationship Id="rId7" Type="http://schemas.openxmlformats.org/officeDocument/2006/relationships/hyperlink" Target="https://en.wikipedia.org/wiki/Multics"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Embedded_system" TargetMode="External"/><Relationship Id="rId5" Type="http://schemas.openxmlformats.org/officeDocument/2006/relationships/hyperlink" Target="https://en.wikipedia.org/wiki/BCPL" TargetMode="External"/><Relationship Id="rId10" Type="http://schemas.openxmlformats.org/officeDocument/2006/relationships/hyperlink" Target="https://en.wikipedia.org/wiki/Operating_system" TargetMode="External"/><Relationship Id="rId4" Type="http://schemas.openxmlformats.org/officeDocument/2006/relationships/hyperlink" Target="https://en.wikipedia.org/wiki/B_(programming_language)" TargetMode="External"/><Relationship Id="rId9" Type="http://schemas.openxmlformats.org/officeDocument/2006/relationships/hyperlink" Target="http://amturing.acm.org/byyear.cfm"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Migrating to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928686"/>
          </a:xfrm>
        </p:spPr>
        <p:txBody>
          <a:bodyPr>
            <a:normAutofit/>
          </a:bodyPr>
          <a:lstStyle/>
          <a:p>
            <a:r>
              <a:rPr lang="en-GB" b="1" dirty="0"/>
              <a:t>Difference between Python and C</a:t>
            </a:r>
          </a:p>
        </p:txBody>
      </p:sp>
      <p:sp>
        <p:nvSpPr>
          <p:cNvPr id="3" name="Content Placeholder 2"/>
          <p:cNvSpPr>
            <a:spLocks noGrp="1"/>
          </p:cNvSpPr>
          <p:nvPr>
            <p:ph idx="1"/>
          </p:nvPr>
        </p:nvSpPr>
        <p:spPr>
          <a:xfrm>
            <a:off x="642910" y="928670"/>
            <a:ext cx="8229600" cy="1357322"/>
          </a:xfrm>
        </p:spPr>
        <p:txBody>
          <a:bodyPr>
            <a:normAutofit fontScale="85000" lnSpcReduction="10000"/>
          </a:bodyPr>
          <a:lstStyle/>
          <a:p>
            <a:pPr>
              <a:lnSpc>
                <a:spcPct val="150000"/>
              </a:lnSpc>
            </a:pPr>
            <a:r>
              <a:rPr lang="en-GB" b="1" dirty="0">
                <a:solidFill>
                  <a:srgbClr val="002060"/>
                </a:solidFill>
              </a:rPr>
              <a:t>C programs – Compiled</a:t>
            </a:r>
          </a:p>
          <a:p>
            <a:pPr>
              <a:lnSpc>
                <a:spcPct val="150000"/>
              </a:lnSpc>
            </a:pPr>
            <a:r>
              <a:rPr lang="en-GB" b="1" dirty="0">
                <a:solidFill>
                  <a:srgbClr val="002060"/>
                </a:solidFill>
              </a:rPr>
              <a:t>Python programs – </a:t>
            </a:r>
            <a:r>
              <a:rPr lang="en-GB" b="1" dirty="0" err="1">
                <a:solidFill>
                  <a:srgbClr val="002060"/>
                </a:solidFill>
              </a:rPr>
              <a:t>Interpretered</a:t>
            </a:r>
            <a:endParaRPr lang="en-GB" b="1" dirty="0">
              <a:solidFill>
                <a:srgbClr val="002060"/>
              </a:solidFill>
            </a:endParaRPr>
          </a:p>
          <a:p>
            <a:pPr>
              <a:lnSpc>
                <a:spcPct val="150000"/>
              </a:lnSpc>
            </a:pPr>
            <a:endParaRPr lang="en-GB" dirty="0"/>
          </a:p>
          <a:p>
            <a:pPr>
              <a:lnSpc>
                <a:spcPct val="150000"/>
              </a:lnSpc>
            </a:pPr>
            <a:endParaRPr lang="en-GB" dirty="0"/>
          </a:p>
        </p:txBody>
      </p:sp>
      <p:graphicFrame>
        <p:nvGraphicFramePr>
          <p:cNvPr id="4" name="Table 3"/>
          <p:cNvGraphicFramePr>
            <a:graphicFrameLocks noGrp="1"/>
          </p:cNvGraphicFramePr>
          <p:nvPr/>
        </p:nvGraphicFramePr>
        <p:xfrm>
          <a:off x="357158" y="2500306"/>
          <a:ext cx="8501122" cy="4084336"/>
        </p:xfrm>
        <a:graphic>
          <a:graphicData uri="http://schemas.openxmlformats.org/drawingml/2006/table">
            <a:tbl>
              <a:tblPr firstRow="1" bandRow="1">
                <a:tableStyleId>{5C22544A-7EE6-4342-B048-85BDC9FD1C3A}</a:tableStyleId>
              </a:tblPr>
              <a:tblGrid>
                <a:gridCol w="4250561">
                  <a:extLst>
                    <a:ext uri="{9D8B030D-6E8A-4147-A177-3AD203B41FA5}">
                      <a16:colId xmlns:a16="http://schemas.microsoft.com/office/drawing/2014/main" val="20000"/>
                    </a:ext>
                  </a:extLst>
                </a:gridCol>
                <a:gridCol w="4250561">
                  <a:extLst>
                    <a:ext uri="{9D8B030D-6E8A-4147-A177-3AD203B41FA5}">
                      <a16:colId xmlns:a16="http://schemas.microsoft.com/office/drawing/2014/main" val="20001"/>
                    </a:ext>
                  </a:extLst>
                </a:gridCol>
              </a:tblGrid>
              <a:tr h="543580">
                <a:tc>
                  <a:txBody>
                    <a:bodyPr/>
                    <a:lstStyle/>
                    <a:p>
                      <a:r>
                        <a:rPr lang="en-GB" sz="2800" dirty="0"/>
                        <a:t>Compiler</a:t>
                      </a:r>
                    </a:p>
                  </a:txBody>
                  <a:tcPr/>
                </a:tc>
                <a:tc>
                  <a:txBody>
                    <a:bodyPr/>
                    <a:lstStyle/>
                    <a:p>
                      <a:r>
                        <a:rPr lang="en-GB" sz="2800" dirty="0"/>
                        <a:t>Interpreter</a:t>
                      </a:r>
                    </a:p>
                  </a:txBody>
                  <a:tcPr/>
                </a:tc>
                <a:extLst>
                  <a:ext uri="{0D108BD9-81ED-4DB2-BD59-A6C34878D82A}">
                    <a16:rowId xmlns:a16="http://schemas.microsoft.com/office/drawing/2014/main" val="10000"/>
                  </a:ext>
                </a:extLst>
              </a:tr>
              <a:tr h="1742436">
                <a:tc>
                  <a:txBody>
                    <a:bodyPr/>
                    <a:lstStyle/>
                    <a:p>
                      <a:r>
                        <a:rPr lang="en-GB" sz="2800" b="0" i="0" kern="1200" dirty="0">
                          <a:solidFill>
                            <a:schemeClr val="dk1"/>
                          </a:solidFill>
                          <a:latin typeface="+mn-lt"/>
                          <a:ea typeface="+mn-ea"/>
                          <a:cs typeface="+mn-cs"/>
                        </a:rPr>
                        <a:t>Takes </a:t>
                      </a:r>
                      <a:r>
                        <a:rPr lang="en-GB" sz="2800" b="1" i="0" kern="1200" dirty="0">
                          <a:solidFill>
                            <a:schemeClr val="dk1"/>
                          </a:solidFill>
                          <a:latin typeface="+mn-lt"/>
                          <a:ea typeface="+mn-ea"/>
                          <a:cs typeface="+mn-cs"/>
                        </a:rPr>
                        <a:t>entire </a:t>
                      </a:r>
                      <a:r>
                        <a:rPr lang="en-GB" sz="2800" b="0" i="0" kern="1200" dirty="0">
                          <a:solidFill>
                            <a:schemeClr val="dk1"/>
                          </a:solidFill>
                          <a:latin typeface="+mn-lt"/>
                          <a:ea typeface="+mn-ea"/>
                          <a:cs typeface="+mn-cs"/>
                        </a:rPr>
                        <a:t>program as input and generate a output</a:t>
                      </a:r>
                      <a:r>
                        <a:rPr lang="en-GB" sz="2800" b="0" i="0" kern="1200" baseline="0" dirty="0">
                          <a:solidFill>
                            <a:schemeClr val="dk1"/>
                          </a:solidFill>
                          <a:latin typeface="+mn-lt"/>
                          <a:ea typeface="+mn-ea"/>
                          <a:cs typeface="+mn-cs"/>
                        </a:rPr>
                        <a:t> file with object code</a:t>
                      </a:r>
                      <a:endParaRPr lang="en-GB" sz="2800" dirty="0"/>
                    </a:p>
                  </a:txBody>
                  <a:tcPr/>
                </a:tc>
                <a:tc>
                  <a:txBody>
                    <a:bodyPr/>
                    <a:lstStyle/>
                    <a:p>
                      <a:r>
                        <a:rPr lang="en-GB" sz="2800" dirty="0"/>
                        <a:t>Takes instruction by instruction as</a:t>
                      </a:r>
                      <a:r>
                        <a:rPr lang="en-GB" sz="2800" baseline="0" dirty="0"/>
                        <a:t> input and gives an output. But does not generate a file</a:t>
                      </a:r>
                      <a:endParaRPr lang="en-GB" sz="2800" dirty="0"/>
                    </a:p>
                  </a:txBody>
                  <a:tcPr/>
                </a:tc>
                <a:extLst>
                  <a:ext uri="{0D108BD9-81ED-4DB2-BD59-A6C34878D82A}">
                    <a16:rowId xmlns:a16="http://schemas.microsoft.com/office/drawing/2014/main" val="10001"/>
                  </a:ext>
                </a:extLst>
              </a:tr>
              <a:tr h="1742436">
                <a:tc>
                  <a:txBody>
                    <a:bodyPr/>
                    <a:lstStyle/>
                    <a:p>
                      <a:r>
                        <a:rPr lang="en-GB" sz="2800" b="1" i="0" kern="1200" dirty="0">
                          <a:solidFill>
                            <a:schemeClr val="dk1"/>
                          </a:solidFill>
                          <a:latin typeface="+mn-lt"/>
                          <a:ea typeface="+mn-ea"/>
                          <a:cs typeface="+mn-cs"/>
                        </a:rPr>
                        <a:t>Errors</a:t>
                      </a:r>
                      <a:r>
                        <a:rPr lang="en-GB" sz="2800" b="0" i="0" kern="1200" dirty="0">
                          <a:solidFill>
                            <a:schemeClr val="dk1"/>
                          </a:solidFill>
                          <a:latin typeface="+mn-lt"/>
                          <a:ea typeface="+mn-ea"/>
                          <a:cs typeface="+mn-cs"/>
                        </a:rPr>
                        <a:t> are displayed after </a:t>
                      </a:r>
                      <a:r>
                        <a:rPr lang="en-GB" sz="2800" b="1" i="0" kern="1200" dirty="0">
                          <a:solidFill>
                            <a:schemeClr val="dk1"/>
                          </a:solidFill>
                          <a:latin typeface="+mn-lt"/>
                          <a:ea typeface="+mn-ea"/>
                          <a:cs typeface="+mn-cs"/>
                        </a:rPr>
                        <a:t>entire program</a:t>
                      </a:r>
                      <a:r>
                        <a:rPr lang="en-GB" sz="2800" b="0" i="0" kern="1200" dirty="0">
                          <a:solidFill>
                            <a:schemeClr val="dk1"/>
                          </a:solidFill>
                          <a:latin typeface="+mn-lt"/>
                          <a:ea typeface="+mn-ea"/>
                          <a:cs typeface="+mn-cs"/>
                        </a:rPr>
                        <a:t> is checked</a:t>
                      </a:r>
                      <a:endParaRPr lang="en-GB" sz="2800" dirty="0"/>
                    </a:p>
                  </a:txBody>
                  <a:tcPr/>
                </a:tc>
                <a:tc>
                  <a:txBody>
                    <a:bodyPr/>
                    <a:lstStyle/>
                    <a:p>
                      <a:r>
                        <a:rPr lang="en-GB" sz="2800" b="1" i="0" kern="1200" dirty="0">
                          <a:solidFill>
                            <a:schemeClr val="dk1"/>
                          </a:solidFill>
                          <a:latin typeface="+mn-lt"/>
                          <a:ea typeface="+mn-ea"/>
                          <a:cs typeface="+mn-cs"/>
                        </a:rPr>
                        <a:t>Errors</a:t>
                      </a:r>
                      <a:r>
                        <a:rPr lang="en-GB" sz="2800" b="0" i="0" kern="1200" dirty="0">
                          <a:solidFill>
                            <a:schemeClr val="dk1"/>
                          </a:solidFill>
                          <a:latin typeface="+mn-lt"/>
                          <a:ea typeface="+mn-ea"/>
                          <a:cs typeface="+mn-cs"/>
                        </a:rPr>
                        <a:t> are displayed for </a:t>
                      </a:r>
                      <a:r>
                        <a:rPr lang="en-GB" sz="2800" b="1" i="0" kern="1200" dirty="0">
                          <a:solidFill>
                            <a:schemeClr val="dk1"/>
                          </a:solidFill>
                          <a:latin typeface="+mn-lt"/>
                          <a:ea typeface="+mn-ea"/>
                          <a:cs typeface="+mn-cs"/>
                        </a:rPr>
                        <a:t>every instruction </a:t>
                      </a:r>
                      <a:r>
                        <a:rPr lang="en-GB" sz="2800" b="0" i="0" kern="1200" dirty="0">
                          <a:solidFill>
                            <a:schemeClr val="dk1"/>
                          </a:solidFill>
                          <a:latin typeface="+mn-lt"/>
                          <a:ea typeface="+mn-ea"/>
                          <a:cs typeface="+mn-cs"/>
                        </a:rPr>
                        <a:t>interpreted (if any)</a:t>
                      </a:r>
                      <a:endParaRPr lang="en-GB" sz="28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928686"/>
          </a:xfrm>
        </p:spPr>
        <p:txBody>
          <a:bodyPr>
            <a:normAutofit/>
          </a:bodyPr>
          <a:lstStyle/>
          <a:p>
            <a:r>
              <a:rPr lang="en-GB" b="1" dirty="0"/>
              <a:t>Variable Declaration in C</a:t>
            </a:r>
          </a:p>
        </p:txBody>
      </p:sp>
      <p:sp>
        <p:nvSpPr>
          <p:cNvPr id="3" name="Content Placeholder 2"/>
          <p:cNvSpPr>
            <a:spLocks noGrp="1"/>
          </p:cNvSpPr>
          <p:nvPr>
            <p:ph idx="1"/>
          </p:nvPr>
        </p:nvSpPr>
        <p:spPr>
          <a:xfrm>
            <a:off x="642910" y="928670"/>
            <a:ext cx="8229600" cy="5643602"/>
          </a:xfrm>
        </p:spPr>
        <p:txBody>
          <a:bodyPr>
            <a:normAutofit/>
          </a:bodyPr>
          <a:lstStyle/>
          <a:p>
            <a:pPr>
              <a:lnSpc>
                <a:spcPct val="150000"/>
              </a:lnSpc>
            </a:pPr>
            <a:r>
              <a:rPr lang="en-GB" dirty="0"/>
              <a:t>In C, it is mandatory to do variable declaration </a:t>
            </a:r>
          </a:p>
          <a:p>
            <a:pPr>
              <a:lnSpc>
                <a:spcPct val="150000"/>
              </a:lnSpc>
            </a:pPr>
            <a:r>
              <a:rPr lang="en-GB" dirty="0"/>
              <a:t>We say variable's </a:t>
            </a:r>
            <a:r>
              <a:rPr lang="en-GB" b="1" dirty="0"/>
              <a:t>type</a:t>
            </a:r>
            <a:r>
              <a:rPr lang="en-GB" dirty="0"/>
              <a:t>, whether it is an integer (</a:t>
            </a:r>
            <a:r>
              <a:rPr lang="en-GB" b="1" dirty="0" err="1"/>
              <a:t>int</a:t>
            </a:r>
            <a:r>
              <a:rPr lang="en-GB" dirty="0"/>
              <a:t>), floating-point number (</a:t>
            </a:r>
            <a:r>
              <a:rPr lang="en-GB" b="1" dirty="0"/>
              <a:t>float</a:t>
            </a:r>
            <a:r>
              <a:rPr lang="en-GB" dirty="0"/>
              <a:t>), character (</a:t>
            </a:r>
            <a:r>
              <a:rPr lang="en-GB" b="1" dirty="0"/>
              <a:t>char</a:t>
            </a:r>
            <a:r>
              <a:rPr lang="en-GB" dirty="0"/>
              <a:t>) etc</a:t>
            </a:r>
          </a:p>
          <a:p>
            <a:pPr>
              <a:lnSpc>
                <a:spcPct val="150000"/>
              </a:lnSpc>
            </a:pPr>
            <a:r>
              <a:rPr lang="en-GB" dirty="0"/>
              <a:t>Syntax is type of variable, white space, name of variable semicolon</a:t>
            </a:r>
          </a:p>
          <a:p>
            <a:pPr>
              <a:lnSpc>
                <a:spcPct val="150000"/>
              </a:lnSpc>
            </a:pPr>
            <a:r>
              <a:rPr lang="en-GB" dirty="0" err="1"/>
              <a:t>Eg</a:t>
            </a:r>
            <a:r>
              <a:rPr lang="en-GB" dirty="0"/>
              <a:t>: </a:t>
            </a:r>
            <a:r>
              <a:rPr lang="en-GB" dirty="0" err="1"/>
              <a:t>int</a:t>
            </a:r>
            <a:r>
              <a:rPr lang="en-GB" dirty="0"/>
              <a:t>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24"/>
            <a:ext cx="8001056" cy="1484808"/>
          </a:xfrm>
        </p:spPr>
        <p:txBody>
          <a:bodyPr>
            <a:normAutofit/>
          </a:bodyPr>
          <a:lstStyle/>
          <a:p>
            <a:r>
              <a:rPr lang="en-GB" b="1" dirty="0" err="1"/>
              <a:t>Intendation</a:t>
            </a:r>
            <a:endParaRPr lang="en-GB" b="1" dirty="0"/>
          </a:p>
        </p:txBody>
      </p:sp>
      <p:sp>
        <p:nvSpPr>
          <p:cNvPr id="3" name="Content Placeholder 2"/>
          <p:cNvSpPr>
            <a:spLocks noGrp="1"/>
          </p:cNvSpPr>
          <p:nvPr>
            <p:ph idx="1"/>
          </p:nvPr>
        </p:nvSpPr>
        <p:spPr>
          <a:xfrm>
            <a:off x="128646" y="857232"/>
            <a:ext cx="8872510" cy="5643602"/>
          </a:xfrm>
        </p:spPr>
        <p:txBody>
          <a:bodyPr>
            <a:noAutofit/>
          </a:bodyPr>
          <a:lstStyle/>
          <a:p>
            <a:pPr marL="0" indent="0">
              <a:lnSpc>
                <a:spcPct val="150000"/>
              </a:lnSpc>
              <a:buNone/>
            </a:pPr>
            <a:endParaRPr lang="en-GB" sz="3000" dirty="0"/>
          </a:p>
          <a:p>
            <a:pPr>
              <a:lnSpc>
                <a:spcPct val="150000"/>
              </a:lnSpc>
            </a:pPr>
            <a:r>
              <a:rPr lang="en-GB" sz="3000" dirty="0"/>
              <a:t>Block of code in C need not be intended as in Python</a:t>
            </a:r>
          </a:p>
          <a:p>
            <a:pPr>
              <a:lnSpc>
                <a:spcPct val="150000"/>
              </a:lnSpc>
            </a:pPr>
            <a:r>
              <a:rPr lang="en-GB" sz="3000" dirty="0"/>
              <a:t>In C, Curly braces are used for giving a block of code </a:t>
            </a:r>
            <a:r>
              <a:rPr lang="en-GB" sz="3000" dirty="0" err="1"/>
              <a:t>Eg</a:t>
            </a:r>
            <a:r>
              <a:rPr lang="en-GB" sz="3000" dirty="0"/>
              <a:t>: Block of code in ‘C’</a:t>
            </a:r>
          </a:p>
          <a:p>
            <a:pPr>
              <a:buNone/>
            </a:pPr>
            <a:r>
              <a:rPr lang="en-GB" sz="3000" dirty="0"/>
              <a:t>{</a:t>
            </a:r>
          </a:p>
          <a:p>
            <a:pPr>
              <a:buNone/>
            </a:pPr>
            <a:r>
              <a:rPr lang="en-GB" sz="3000" dirty="0"/>
              <a:t>-----</a:t>
            </a:r>
          </a:p>
          <a:p>
            <a:pPr>
              <a:buNone/>
            </a:pPr>
            <a:r>
              <a:rPr lang="en-GB" sz="3000" dirty="0"/>
              <a:t>}</a:t>
            </a:r>
          </a:p>
          <a:p>
            <a:pPr>
              <a:lnSpc>
                <a:spcPct val="150000"/>
              </a:lnSpc>
            </a:pPr>
            <a:endParaRPr lang="en-GB"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endParaRPr lang="en-US" dirty="0"/>
          </a:p>
        </p:txBody>
      </p:sp>
      <p:sp>
        <p:nvSpPr>
          <p:cNvPr id="3" name="Content Placeholder 2"/>
          <p:cNvSpPr>
            <a:spLocks noGrp="1"/>
          </p:cNvSpPr>
          <p:nvPr>
            <p:ph idx="1"/>
          </p:nvPr>
        </p:nvSpPr>
        <p:spPr/>
        <p:txBody>
          <a:bodyPr/>
          <a:lstStyle/>
          <a:p>
            <a:r>
              <a:rPr lang="en-IN" dirty="0"/>
              <a:t>Little Bob loves chocolate, and he goes to a store with Rs. </a:t>
            </a:r>
            <a:r>
              <a:rPr lang="en-IN" i="1" dirty="0"/>
              <a:t>N</a:t>
            </a:r>
            <a:r>
              <a:rPr lang="en-IN" dirty="0"/>
              <a:t> in his pocket. The price of each chocolate is Rs. </a:t>
            </a:r>
            <a:r>
              <a:rPr lang="en-IN" i="1" dirty="0"/>
              <a:t>C</a:t>
            </a:r>
            <a:r>
              <a:rPr lang="en-IN" dirty="0"/>
              <a:t>. The store offers a discount: for every </a:t>
            </a:r>
            <a:r>
              <a:rPr lang="en-IN" i="1" dirty="0"/>
              <a:t>M</a:t>
            </a:r>
            <a:r>
              <a:rPr lang="en-IN" dirty="0"/>
              <a:t> wrappers he gives to the store, he gets one chocolate for free. This offer is available only once. How many chocolates does Bob get to eat?</a:t>
            </a:r>
            <a:endParaRPr lang="en-GB" dirty="0"/>
          </a:p>
        </p:txBody>
      </p:sp>
    </p:spTree>
    <p:extLst>
      <p:ext uri="{BB962C8B-B14F-4D97-AF65-F5344CB8AC3E}">
        <p14:creationId xmlns:p14="http://schemas.microsoft.com/office/powerpoint/2010/main" val="142521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dirty="0"/>
              <a:t>PAC For Chocolate Problem</a:t>
            </a:r>
          </a:p>
        </p:txBody>
      </p:sp>
      <p:graphicFrame>
        <p:nvGraphicFramePr>
          <p:cNvPr id="82972" name="Group 28"/>
          <p:cNvGraphicFramePr>
            <a:graphicFrameLocks noGrp="1"/>
          </p:cNvGraphicFramePr>
          <p:nvPr>
            <p:ph sz="half" idx="2"/>
          </p:nvPr>
        </p:nvGraphicFramePr>
        <p:xfrm>
          <a:off x="609600" y="1371600"/>
          <a:ext cx="7924800" cy="4288536"/>
        </p:xfrm>
        <a:graphic>
          <a:graphicData uri="http://schemas.openxmlformats.org/drawingml/2006/table">
            <a:tbl>
              <a:tblPr/>
              <a:tblGrid>
                <a:gridCol w="2057400">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15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Amount in hand, 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Price of one chocolate,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Number of wrappers for a free chocolate, 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Number of Chocolates P = Quotient of N /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Free chocolate F = Quotient of P/M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Total number of chocolates got by Bob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b="1" dirty="0" err="1"/>
              <a:t>Pseudocode</a:t>
            </a:r>
            <a:endParaRPr lang="en-US" dirty="0"/>
          </a:p>
        </p:txBody>
      </p:sp>
      <p:sp>
        <p:nvSpPr>
          <p:cNvPr id="3" name="Content Placeholder 2"/>
          <p:cNvSpPr>
            <a:spLocks noGrp="1"/>
          </p:cNvSpPr>
          <p:nvPr>
            <p:ph idx="1"/>
          </p:nvPr>
        </p:nvSpPr>
        <p:spPr>
          <a:xfrm>
            <a:off x="557242" y="928670"/>
            <a:ext cx="8229600" cy="4525963"/>
          </a:xfrm>
        </p:spPr>
        <p:txBody>
          <a:bodyPr/>
          <a:lstStyle/>
          <a:p>
            <a:r>
              <a:rPr lang="en-GB" dirty="0"/>
              <a:t>READ N and C</a:t>
            </a:r>
          </a:p>
          <a:p>
            <a:r>
              <a:rPr lang="en-GB" dirty="0"/>
              <a:t>COMPUTE </a:t>
            </a:r>
            <a:r>
              <a:rPr lang="en-GB" dirty="0" err="1"/>
              <a:t>num_of_chocolates</a:t>
            </a:r>
            <a:r>
              <a:rPr lang="en-GB" dirty="0"/>
              <a:t> as N/C</a:t>
            </a:r>
          </a:p>
          <a:p>
            <a:r>
              <a:rPr lang="en-GB" dirty="0"/>
              <a:t>CALCULATE </a:t>
            </a:r>
            <a:r>
              <a:rPr lang="en-GB" dirty="0" err="1"/>
              <a:t>returning_wrapper</a:t>
            </a:r>
            <a:r>
              <a:rPr lang="en-GB" dirty="0"/>
              <a:t> as number of chocolates/m</a:t>
            </a:r>
          </a:p>
          <a:p>
            <a:r>
              <a:rPr lang="en-GB" dirty="0"/>
              <a:t>TRUNCATE decimal part of </a:t>
            </a:r>
            <a:r>
              <a:rPr lang="en-GB" dirty="0" err="1"/>
              <a:t>returning_wrapper</a:t>
            </a:r>
            <a:endParaRPr lang="en-GB" dirty="0"/>
          </a:p>
          <a:p>
            <a:r>
              <a:rPr lang="en-GB" dirty="0"/>
              <a:t>COMPUTE </a:t>
            </a:r>
            <a:r>
              <a:rPr lang="en-GB" dirty="0" err="1"/>
              <a:t>Chocolates_recieved</a:t>
            </a:r>
            <a:r>
              <a:rPr lang="en-GB" dirty="0"/>
              <a:t> as </a:t>
            </a:r>
            <a:r>
              <a:rPr lang="en-GB" dirty="0" err="1"/>
              <a:t>num_of_chocolates</a:t>
            </a:r>
            <a:r>
              <a:rPr lang="en-GB" dirty="0"/>
              <a:t> + </a:t>
            </a:r>
            <a:r>
              <a:rPr lang="en-GB" dirty="0" err="1"/>
              <a:t>returning_wrapper</a:t>
            </a:r>
            <a:endParaRPr lang="en-GB" dirty="0"/>
          </a:p>
          <a:p>
            <a:r>
              <a:rPr lang="en-GB" dirty="0"/>
              <a:t>PRINT </a:t>
            </a:r>
            <a:r>
              <a:rPr lang="en-GB" dirty="0" err="1"/>
              <a:t>Chocolates_recieved</a:t>
            </a:r>
            <a:endParaRPr lang="en-GB" dirty="0"/>
          </a:p>
          <a:p>
            <a:endParaRPr lang="en-GB" dirty="0"/>
          </a:p>
        </p:txBody>
      </p:sp>
    </p:spTree>
    <p:extLst>
      <p:ext uri="{BB962C8B-B14F-4D97-AF65-F5344CB8AC3E}">
        <p14:creationId xmlns:p14="http://schemas.microsoft.com/office/powerpoint/2010/main" val="142521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Required </a:t>
            </a:r>
            <a:endParaRPr lang="en-US" dirty="0"/>
          </a:p>
        </p:txBody>
      </p:sp>
      <p:sp>
        <p:nvSpPr>
          <p:cNvPr id="3" name="Content Placeholder 2"/>
          <p:cNvSpPr>
            <a:spLocks noGrp="1"/>
          </p:cNvSpPr>
          <p:nvPr>
            <p:ph idx="1"/>
          </p:nvPr>
        </p:nvSpPr>
        <p:spPr/>
        <p:txBody>
          <a:bodyPr/>
          <a:lstStyle/>
          <a:p>
            <a:r>
              <a:rPr lang="en-GB" dirty="0"/>
              <a:t>Following knowledge is required in C to write a code to solve the above problem</a:t>
            </a:r>
          </a:p>
          <a:p>
            <a:r>
              <a:rPr lang="en-GB" dirty="0"/>
              <a:t>Read input from user </a:t>
            </a:r>
          </a:p>
          <a:p>
            <a:r>
              <a:rPr lang="en-GB" dirty="0"/>
              <a:t>Data types in C</a:t>
            </a:r>
          </a:p>
          <a:p>
            <a:r>
              <a:rPr lang="en-GB" dirty="0"/>
              <a:t>Perform arithmetic calculations</a:t>
            </a:r>
          </a:p>
          <a:p>
            <a:r>
              <a:rPr lang="en-GB" dirty="0"/>
              <a:t>Write output</a:t>
            </a:r>
          </a:p>
        </p:txBody>
      </p:sp>
    </p:spTree>
    <p:extLst>
      <p:ext uri="{BB962C8B-B14F-4D97-AF65-F5344CB8AC3E}">
        <p14:creationId xmlns:p14="http://schemas.microsoft.com/office/powerpoint/2010/main" val="142521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Python Program for Bob Problem</a:t>
            </a:r>
          </a:p>
        </p:txBody>
      </p:sp>
      <p:pic>
        <p:nvPicPr>
          <p:cNvPr id="1026" name="Picture 2"/>
          <p:cNvPicPr>
            <a:picLocks noChangeAspect="1" noChangeArrowheads="1"/>
          </p:cNvPicPr>
          <p:nvPr/>
        </p:nvPicPr>
        <p:blipFill>
          <a:blip r:embed="rId2"/>
          <a:srcRect/>
          <a:stretch>
            <a:fillRect/>
          </a:stretch>
        </p:blipFill>
        <p:spPr bwMode="auto">
          <a:xfrm>
            <a:off x="76200" y="1295400"/>
            <a:ext cx="8991600" cy="26955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a:t>Layout of a C program</a:t>
            </a:r>
          </a:p>
        </p:txBody>
      </p:sp>
      <p:sp>
        <p:nvSpPr>
          <p:cNvPr id="4" name="Rectangle 3"/>
          <p:cNvSpPr/>
          <p:nvPr/>
        </p:nvSpPr>
        <p:spPr>
          <a:xfrm>
            <a:off x="214282" y="857232"/>
            <a:ext cx="8715436" cy="5693866"/>
          </a:xfrm>
          <a:prstGeom prst="rect">
            <a:avLst/>
          </a:prstGeom>
        </p:spPr>
        <p:txBody>
          <a:bodyPr wrap="square">
            <a:spAutoFit/>
          </a:bodyPr>
          <a:lstStyle/>
          <a:p>
            <a:r>
              <a:rPr lang="en-GB" sz="2800" dirty="0"/>
              <a:t>pre-processor directives – </a:t>
            </a:r>
            <a:r>
              <a:rPr lang="en-GB" sz="2800" dirty="0">
                <a:solidFill>
                  <a:srgbClr val="FF0000"/>
                </a:solidFill>
              </a:rPr>
              <a:t>Preceded by a ‘#’</a:t>
            </a:r>
          </a:p>
          <a:p>
            <a:r>
              <a:rPr lang="en-GB" sz="2800" dirty="0"/>
              <a:t>global declarations </a:t>
            </a:r>
            <a:r>
              <a:rPr lang="en-GB" sz="2800" dirty="0">
                <a:solidFill>
                  <a:srgbClr val="FF0000"/>
                </a:solidFill>
              </a:rPr>
              <a:t>– Optional </a:t>
            </a:r>
          </a:p>
          <a:p>
            <a:r>
              <a:rPr lang="en-GB" sz="2800" dirty="0" err="1"/>
              <a:t>int</a:t>
            </a:r>
            <a:r>
              <a:rPr lang="en-GB" sz="2800" dirty="0"/>
              <a:t> main() </a:t>
            </a:r>
            <a:r>
              <a:rPr lang="en-GB" sz="2800" dirty="0">
                <a:solidFill>
                  <a:srgbClr val="FF0000"/>
                </a:solidFill>
              </a:rPr>
              <a:t>- standard start for all C programs </a:t>
            </a:r>
          </a:p>
          <a:p>
            <a:r>
              <a:rPr lang="en-GB" sz="2800" dirty="0"/>
              <a:t>{</a:t>
            </a:r>
          </a:p>
          <a:p>
            <a:r>
              <a:rPr lang="en-GB" sz="2800" dirty="0"/>
              <a:t>local variables to function main ; </a:t>
            </a:r>
            <a:r>
              <a:rPr lang="en-GB" sz="2800" dirty="0">
                <a:solidFill>
                  <a:srgbClr val="FF0000"/>
                </a:solidFill>
              </a:rPr>
              <a:t>- all variables used in the function must be declared in the beginning</a:t>
            </a:r>
            <a:endParaRPr lang="en-GB" sz="2800" dirty="0"/>
          </a:p>
          <a:p>
            <a:r>
              <a:rPr lang="en-GB" sz="2800" dirty="0"/>
              <a:t>statements associated with function main ;</a:t>
            </a:r>
          </a:p>
          <a:p>
            <a:r>
              <a:rPr lang="en-GB" sz="2800" dirty="0"/>
              <a:t>}</a:t>
            </a:r>
          </a:p>
          <a:p>
            <a:r>
              <a:rPr lang="en-GB" sz="2800" dirty="0"/>
              <a:t>void f1()</a:t>
            </a:r>
          </a:p>
          <a:p>
            <a:r>
              <a:rPr lang="en-GB" sz="2800" dirty="0"/>
              <a:t>{</a:t>
            </a:r>
          </a:p>
          <a:p>
            <a:r>
              <a:rPr lang="en-GB" sz="2800" dirty="0"/>
              <a:t>local variables to function 1 ;</a:t>
            </a:r>
          </a:p>
          <a:p>
            <a:r>
              <a:rPr lang="en-GB" sz="2800" dirty="0"/>
              <a:t>statements associated with function 1 ;</a:t>
            </a:r>
          </a:p>
          <a:p>
            <a:r>
              <a:rPr lang="en-GB" sz="28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a:t>Components of a C program</a:t>
            </a:r>
          </a:p>
        </p:txBody>
      </p:sp>
      <p:sp>
        <p:nvSpPr>
          <p:cNvPr id="4" name="Rectangle 3"/>
          <p:cNvSpPr/>
          <p:nvPr/>
        </p:nvSpPr>
        <p:spPr>
          <a:xfrm>
            <a:off x="214282" y="1214422"/>
            <a:ext cx="8715436" cy="5078313"/>
          </a:xfrm>
          <a:prstGeom prst="rect">
            <a:avLst/>
          </a:prstGeom>
        </p:spPr>
        <p:txBody>
          <a:bodyPr wrap="square">
            <a:spAutoFit/>
          </a:bodyPr>
          <a:lstStyle/>
          <a:p>
            <a:pPr>
              <a:lnSpc>
                <a:spcPct val="150000"/>
              </a:lnSpc>
            </a:pPr>
            <a:r>
              <a:rPr lang="en-GB" sz="3600" dirty="0"/>
              <a:t>A C program consists of the following parts:</a:t>
            </a:r>
          </a:p>
          <a:p>
            <a:pPr>
              <a:lnSpc>
                <a:spcPct val="150000"/>
              </a:lnSpc>
              <a:buFont typeface="Arial" pitchFamily="34" charset="0"/>
              <a:buChar char="•"/>
            </a:pPr>
            <a:r>
              <a:rPr lang="en-GB" sz="3600" dirty="0"/>
              <a:t> Comments</a:t>
            </a:r>
          </a:p>
          <a:p>
            <a:pPr>
              <a:lnSpc>
                <a:spcPct val="150000"/>
              </a:lnSpc>
              <a:buFont typeface="Arial" pitchFamily="34" charset="0"/>
              <a:buChar char="•"/>
            </a:pPr>
            <a:r>
              <a:rPr lang="en-GB" sz="3600" dirty="0"/>
              <a:t> Variables</a:t>
            </a:r>
          </a:p>
          <a:p>
            <a:pPr>
              <a:lnSpc>
                <a:spcPct val="150000"/>
              </a:lnSpc>
              <a:buFont typeface="Arial" pitchFamily="34" charset="0"/>
              <a:buChar char="•"/>
            </a:pPr>
            <a:r>
              <a:rPr lang="en-GB" sz="3600" dirty="0"/>
              <a:t> </a:t>
            </a:r>
            <a:r>
              <a:rPr lang="en-GB" sz="3600" dirty="0" err="1"/>
              <a:t>Preprocessor</a:t>
            </a:r>
            <a:r>
              <a:rPr lang="en-GB" sz="3600" dirty="0"/>
              <a:t> Commands</a:t>
            </a:r>
          </a:p>
          <a:p>
            <a:pPr>
              <a:lnSpc>
                <a:spcPct val="150000"/>
              </a:lnSpc>
              <a:buFont typeface="Arial" pitchFamily="34" charset="0"/>
              <a:buChar char="•"/>
            </a:pPr>
            <a:r>
              <a:rPr lang="en-GB" sz="3600" dirty="0"/>
              <a:t> Functions</a:t>
            </a:r>
          </a:p>
          <a:p>
            <a:pPr>
              <a:lnSpc>
                <a:spcPct val="150000"/>
              </a:lnSpc>
              <a:buFont typeface="Arial" pitchFamily="34" charset="0"/>
              <a:buChar char="•"/>
            </a:pPr>
            <a:r>
              <a:rPr lang="en-GB" sz="3600" dirty="0"/>
              <a:t>Statements &amp; Expressions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did We Learn Python?</a:t>
            </a:r>
          </a:p>
        </p:txBody>
      </p:sp>
      <p:sp>
        <p:nvSpPr>
          <p:cNvPr id="3" name="Content Placeholder 2"/>
          <p:cNvSpPr>
            <a:spLocks noGrp="1"/>
          </p:cNvSpPr>
          <p:nvPr>
            <p:ph idx="1"/>
          </p:nvPr>
        </p:nvSpPr>
        <p:spPr/>
        <p:txBody>
          <a:bodyPr>
            <a:normAutofit lnSpcReduction="10000"/>
          </a:bodyPr>
          <a:lstStyle/>
          <a:p>
            <a:r>
              <a:rPr lang="en-GB" dirty="0"/>
              <a:t>Easy to learn</a:t>
            </a:r>
          </a:p>
          <a:p>
            <a:r>
              <a:rPr lang="en-GB" dirty="0"/>
              <a:t>Language with simple rules</a:t>
            </a:r>
          </a:p>
          <a:p>
            <a:r>
              <a:rPr lang="en-GB" dirty="0"/>
              <a:t>Good for beginners</a:t>
            </a:r>
          </a:p>
          <a:p>
            <a:r>
              <a:rPr lang="en-GB" dirty="0"/>
              <a:t>Code is readable</a:t>
            </a:r>
          </a:p>
          <a:p>
            <a:r>
              <a:rPr lang="en-GB" dirty="0"/>
              <a:t>Less development time</a:t>
            </a:r>
          </a:p>
          <a:p>
            <a:r>
              <a:rPr lang="en-GB" dirty="0"/>
              <a:t>No memory management</a:t>
            </a:r>
          </a:p>
          <a:p>
            <a:r>
              <a:rPr lang="en-GB" dirty="0"/>
              <a:t>Great support for building web apps</a:t>
            </a:r>
          </a:p>
          <a:p>
            <a:r>
              <a:rPr lang="en-GB" dirty="0"/>
              <a:t>Dynamic language and no type checking</a:t>
            </a:r>
          </a:p>
        </p:txBody>
      </p:sp>
      <p:pic>
        <p:nvPicPr>
          <p:cNvPr id="1026" name="Picture 2" descr="Image result for Python images"/>
          <p:cNvPicPr>
            <a:picLocks noChangeAspect="1" noChangeArrowheads="1"/>
          </p:cNvPicPr>
          <p:nvPr/>
        </p:nvPicPr>
        <p:blipFill>
          <a:blip r:embed="rId3"/>
          <a:srcRect/>
          <a:stretch>
            <a:fillRect/>
          </a:stretch>
        </p:blipFill>
        <p:spPr bwMode="auto">
          <a:xfrm>
            <a:off x="214282" y="214290"/>
            <a:ext cx="1285852" cy="128585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a:t>Comments in C</a:t>
            </a:r>
          </a:p>
        </p:txBody>
      </p:sp>
      <p:sp>
        <p:nvSpPr>
          <p:cNvPr id="4" name="Rectangle 3"/>
          <p:cNvSpPr/>
          <p:nvPr/>
        </p:nvSpPr>
        <p:spPr>
          <a:xfrm>
            <a:off x="214282" y="1214422"/>
            <a:ext cx="8715436" cy="3693319"/>
          </a:xfrm>
          <a:prstGeom prst="rect">
            <a:avLst/>
          </a:prstGeom>
        </p:spPr>
        <p:txBody>
          <a:bodyPr wrap="square">
            <a:spAutoFit/>
          </a:bodyPr>
          <a:lstStyle/>
          <a:p>
            <a:pPr>
              <a:lnSpc>
                <a:spcPct val="150000"/>
              </a:lnSpc>
            </a:pPr>
            <a:r>
              <a:rPr lang="en-GB" sz="3600" dirty="0"/>
              <a:t>Two types of comments</a:t>
            </a:r>
          </a:p>
          <a:p>
            <a:pPr>
              <a:lnSpc>
                <a:spcPct val="150000"/>
              </a:lnSpc>
            </a:pPr>
            <a:r>
              <a:rPr lang="en-GB" sz="3600" dirty="0"/>
              <a:t>Single line and multi line comment</a:t>
            </a:r>
          </a:p>
          <a:p>
            <a:r>
              <a:rPr lang="en-GB" sz="3600" dirty="0"/>
              <a:t>Single Line Comment is double forward slash ‘//’ and can be </a:t>
            </a:r>
            <a:r>
              <a:rPr lang="en-GB" sz="3600" b="1" dirty="0"/>
              <a:t>Placed Anywhere</a:t>
            </a:r>
            <a:endParaRPr lang="en-GB" sz="3600" dirty="0"/>
          </a:p>
          <a:p>
            <a:pPr>
              <a:lnSpc>
                <a:spcPct val="150000"/>
              </a:lnSpc>
            </a:pPr>
            <a:endParaRPr lang="en-GB"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a:t>Multiline Comments in C</a:t>
            </a:r>
          </a:p>
        </p:txBody>
      </p:sp>
      <p:sp>
        <p:nvSpPr>
          <p:cNvPr id="4" name="Rectangle 3"/>
          <p:cNvSpPr/>
          <p:nvPr/>
        </p:nvSpPr>
        <p:spPr>
          <a:xfrm>
            <a:off x="214282" y="1214422"/>
            <a:ext cx="8715436" cy="4247317"/>
          </a:xfrm>
          <a:prstGeom prst="rect">
            <a:avLst/>
          </a:prstGeom>
        </p:spPr>
        <p:txBody>
          <a:bodyPr wrap="square">
            <a:spAutoFit/>
          </a:bodyPr>
          <a:lstStyle/>
          <a:p>
            <a:pPr>
              <a:lnSpc>
                <a:spcPct val="150000"/>
              </a:lnSpc>
              <a:buFont typeface="Arial" pitchFamily="34" charset="0"/>
              <a:buChar char="•"/>
            </a:pPr>
            <a:r>
              <a:rPr lang="en-GB" sz="3600" dirty="0"/>
              <a:t> Multi line comment can be placed anywhere </a:t>
            </a:r>
          </a:p>
          <a:p>
            <a:pPr>
              <a:lnSpc>
                <a:spcPct val="150000"/>
              </a:lnSpc>
              <a:buFont typeface="Arial" pitchFamily="34" charset="0"/>
              <a:buChar char="•"/>
            </a:pPr>
            <a:r>
              <a:rPr lang="en-GB" sz="3600" dirty="0"/>
              <a:t> Multi line comment starts with /*</a:t>
            </a:r>
          </a:p>
          <a:p>
            <a:pPr>
              <a:lnSpc>
                <a:spcPct val="150000"/>
              </a:lnSpc>
              <a:buFont typeface="Arial" pitchFamily="34" charset="0"/>
              <a:buChar char="•"/>
            </a:pPr>
            <a:r>
              <a:rPr lang="en-GB" sz="3600" dirty="0"/>
              <a:t> Multi line comment ends with */</a:t>
            </a:r>
          </a:p>
          <a:p>
            <a:pPr>
              <a:lnSpc>
                <a:spcPct val="150000"/>
              </a:lnSpc>
              <a:buFont typeface="Arial" pitchFamily="34" charset="0"/>
              <a:buChar char="•"/>
            </a:pPr>
            <a:r>
              <a:rPr lang="en-GB" sz="3600" dirty="0"/>
              <a:t> Any symbols written between '/*’ and '*/‘ are ignored by Compiler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a:t>Data types in C</a:t>
            </a:r>
          </a:p>
        </p:txBody>
      </p:sp>
      <p:sp>
        <p:nvSpPr>
          <p:cNvPr id="4" name="Rectangle 3"/>
          <p:cNvSpPr/>
          <p:nvPr/>
        </p:nvSpPr>
        <p:spPr>
          <a:xfrm>
            <a:off x="142844" y="785794"/>
            <a:ext cx="8786874" cy="6001643"/>
          </a:xfrm>
          <a:prstGeom prst="rect">
            <a:avLst/>
          </a:prstGeom>
        </p:spPr>
        <p:txBody>
          <a:bodyPr wrap="square">
            <a:spAutoFit/>
          </a:bodyPr>
          <a:lstStyle/>
          <a:p>
            <a:r>
              <a:rPr lang="en-GB" sz="3200" b="1" dirty="0"/>
              <a:t>Basic Arithmetic types</a:t>
            </a:r>
            <a:r>
              <a:rPr lang="en-GB" sz="3200" dirty="0"/>
              <a:t> - further classified into: (a) integer types and (b) floating-point types</a:t>
            </a:r>
          </a:p>
          <a:p>
            <a:endParaRPr lang="en-GB" sz="3200" dirty="0"/>
          </a:p>
          <a:p>
            <a:r>
              <a:rPr lang="en-GB" sz="3200" b="1" dirty="0"/>
              <a:t>Enumerated types - </a:t>
            </a:r>
            <a:r>
              <a:rPr lang="en-GB" sz="3200" dirty="0"/>
              <a:t>arithmetic types that are used to define variables that can be assigned only certain discrete integer values throughout the program</a:t>
            </a:r>
          </a:p>
          <a:p>
            <a:endParaRPr lang="en-GB" sz="3200" dirty="0"/>
          </a:p>
          <a:p>
            <a:r>
              <a:rPr lang="en-GB" sz="3200" b="1" dirty="0"/>
              <a:t>Type void - </a:t>
            </a:r>
            <a:r>
              <a:rPr lang="en-GB" sz="3200" dirty="0"/>
              <a:t>indicates that no value is available</a:t>
            </a:r>
          </a:p>
          <a:p>
            <a:endParaRPr lang="en-GB" sz="3200" dirty="0"/>
          </a:p>
          <a:p>
            <a:r>
              <a:rPr lang="en-GB" sz="3200" b="1" dirty="0"/>
              <a:t>Derived types - </a:t>
            </a:r>
            <a:r>
              <a:rPr lang="en-GB" sz="3200" dirty="0"/>
              <a:t>They include (a) Pointer types, (b) Array types, (c) Structure types, (d) Union types and (e) Function types</a:t>
            </a:r>
            <a:endParaRPr lang="en-GB" sz="3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GB" b="1" dirty="0"/>
              <a:t>Broad Classification of Data Types</a:t>
            </a:r>
          </a:p>
        </p:txBody>
      </p:sp>
      <p:sp>
        <p:nvSpPr>
          <p:cNvPr id="3" name="Content Placeholder 2"/>
          <p:cNvSpPr>
            <a:spLocks noGrp="1"/>
          </p:cNvSpPr>
          <p:nvPr>
            <p:ph idx="1"/>
          </p:nvPr>
        </p:nvSpPr>
        <p:spPr>
          <a:xfrm>
            <a:off x="285720" y="1000108"/>
            <a:ext cx="8686800" cy="5643602"/>
          </a:xfrm>
        </p:spPr>
        <p:txBody>
          <a:bodyPr>
            <a:normAutofit/>
          </a:bodyPr>
          <a:lstStyle/>
          <a:p>
            <a:r>
              <a:rPr lang="en-GB" dirty="0"/>
              <a:t>Numerical data types are broadly classified into </a:t>
            </a:r>
          </a:p>
          <a:p>
            <a:pPr lvl="1"/>
            <a:r>
              <a:rPr lang="en-GB" dirty="0"/>
              <a:t>Signed</a:t>
            </a:r>
          </a:p>
          <a:p>
            <a:pPr lvl="1"/>
            <a:r>
              <a:rPr lang="en-GB" dirty="0"/>
              <a:t>Unsigned</a:t>
            </a:r>
          </a:p>
          <a:p>
            <a:r>
              <a:rPr lang="en-GB" dirty="0"/>
              <a:t>Signed can store zero, positive and negative values</a:t>
            </a:r>
          </a:p>
          <a:p>
            <a:r>
              <a:rPr lang="en-GB" dirty="0"/>
              <a:t>Unsigned can store only zero and positive values</a:t>
            </a:r>
          </a:p>
          <a:p>
            <a:r>
              <a:rPr lang="en-GB" dirty="0"/>
              <a:t>Some applications use unsigned data types only </a:t>
            </a:r>
            <a:r>
              <a:rPr lang="en-GB" dirty="0" err="1"/>
              <a:t>Eg</a:t>
            </a:r>
            <a:r>
              <a:rPr lang="en-GB" dirty="0"/>
              <a:t>: 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a:t>Integer Types</a:t>
            </a:r>
          </a:p>
        </p:txBody>
      </p:sp>
      <p:pic>
        <p:nvPicPr>
          <p:cNvPr id="5122" name="Picture 2"/>
          <p:cNvPicPr>
            <a:picLocks noChangeAspect="1" noChangeArrowheads="1"/>
          </p:cNvPicPr>
          <p:nvPr/>
        </p:nvPicPr>
        <p:blipFill>
          <a:blip r:embed="rId3"/>
          <a:srcRect/>
          <a:stretch>
            <a:fillRect/>
          </a:stretch>
        </p:blipFill>
        <p:spPr bwMode="auto">
          <a:xfrm>
            <a:off x="1071538" y="894372"/>
            <a:ext cx="6215106" cy="596362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a:t>Floating Point Types</a:t>
            </a:r>
          </a:p>
        </p:txBody>
      </p:sp>
      <p:pic>
        <p:nvPicPr>
          <p:cNvPr id="6146" name="Picture 2"/>
          <p:cNvPicPr>
            <a:picLocks noChangeAspect="1" noChangeArrowheads="1"/>
          </p:cNvPicPr>
          <p:nvPr/>
        </p:nvPicPr>
        <p:blipFill>
          <a:blip r:embed="rId3"/>
          <a:srcRect/>
          <a:stretch>
            <a:fillRect/>
          </a:stretch>
        </p:blipFill>
        <p:spPr bwMode="auto">
          <a:xfrm>
            <a:off x="857224" y="1285860"/>
            <a:ext cx="7877488" cy="400052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a:t> Keywords </a:t>
            </a:r>
          </a:p>
        </p:txBody>
      </p:sp>
      <p:sp>
        <p:nvSpPr>
          <p:cNvPr id="4" name="Rectangle 3"/>
          <p:cNvSpPr/>
          <p:nvPr/>
        </p:nvSpPr>
        <p:spPr>
          <a:xfrm>
            <a:off x="142844" y="785794"/>
            <a:ext cx="9001156" cy="678647"/>
          </a:xfrm>
          <a:prstGeom prst="rect">
            <a:avLst/>
          </a:prstGeom>
        </p:spPr>
        <p:txBody>
          <a:bodyPr wrap="square">
            <a:spAutoFit/>
          </a:bodyPr>
          <a:lstStyle/>
          <a:p>
            <a:pPr>
              <a:lnSpc>
                <a:spcPct val="140000"/>
              </a:lnSpc>
              <a:buFont typeface="Arial" pitchFamily="34" charset="0"/>
              <a:buChar char="•"/>
            </a:pPr>
            <a:r>
              <a:rPr lang="en-GB" sz="3000" dirty="0"/>
              <a:t> 32 keywords available in C </a:t>
            </a:r>
          </a:p>
        </p:txBody>
      </p:sp>
      <p:pic>
        <p:nvPicPr>
          <p:cNvPr id="4098" name="Picture 2"/>
          <p:cNvPicPr>
            <a:picLocks noChangeAspect="1" noChangeArrowheads="1"/>
          </p:cNvPicPr>
          <p:nvPr/>
        </p:nvPicPr>
        <p:blipFill>
          <a:blip r:embed="rId3"/>
          <a:srcRect/>
          <a:stretch>
            <a:fillRect/>
          </a:stretch>
        </p:blipFill>
        <p:spPr bwMode="auto">
          <a:xfrm>
            <a:off x="500034" y="1714488"/>
            <a:ext cx="7572428" cy="3950153"/>
          </a:xfrm>
          <a:prstGeom prst="rect">
            <a:avLst/>
          </a:prstGeom>
          <a:noFill/>
          <a:ln w="9525">
            <a:noFill/>
            <a:miter lim="800000"/>
            <a:headEnd/>
            <a:tailEnd/>
          </a:ln>
          <a:effectLst/>
        </p:spPr>
      </p:pic>
      <p:sp>
        <p:nvSpPr>
          <p:cNvPr id="6" name="Rectangle 5"/>
          <p:cNvSpPr/>
          <p:nvPr/>
        </p:nvSpPr>
        <p:spPr>
          <a:xfrm>
            <a:off x="285720" y="5715016"/>
            <a:ext cx="8858280" cy="1077218"/>
          </a:xfrm>
          <a:prstGeom prst="rect">
            <a:avLst/>
          </a:prstGeom>
        </p:spPr>
        <p:txBody>
          <a:bodyPr wrap="square">
            <a:spAutoFit/>
          </a:bodyPr>
          <a:lstStyle/>
          <a:p>
            <a:r>
              <a:rPr lang="en-GB" sz="3200" dirty="0"/>
              <a:t>Compiler vendors (like Microsoft, Borland, etc.) provide their own keywords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Discuss Valid and Invalid variable names</a:t>
            </a:r>
          </a:p>
        </p:txBody>
      </p:sp>
      <p:sp>
        <p:nvSpPr>
          <p:cNvPr id="4" name="Rectangle 3"/>
          <p:cNvSpPr/>
          <p:nvPr/>
        </p:nvSpPr>
        <p:spPr>
          <a:xfrm>
            <a:off x="71406" y="785794"/>
            <a:ext cx="9001156" cy="5857916"/>
          </a:xfrm>
          <a:prstGeom prst="rect">
            <a:avLst/>
          </a:prstGeom>
        </p:spPr>
        <p:txBody>
          <a:bodyPr wrap="square">
            <a:spAutoFit/>
          </a:bodyPr>
          <a:lstStyle/>
          <a:p>
            <a:pPr>
              <a:lnSpc>
                <a:spcPct val="140000"/>
              </a:lnSpc>
              <a:buFont typeface="Arial" pitchFamily="34" charset="0"/>
              <a:buChar char="•"/>
            </a:pPr>
            <a:r>
              <a:rPr lang="en-GB" sz="3000" dirty="0"/>
              <a:t> BASICSALARY    </a:t>
            </a:r>
          </a:p>
          <a:p>
            <a:pPr>
              <a:lnSpc>
                <a:spcPct val="140000"/>
              </a:lnSpc>
              <a:buFont typeface="Arial" pitchFamily="34" charset="0"/>
              <a:buChar char="•"/>
            </a:pPr>
            <a:r>
              <a:rPr lang="en-GB" sz="3000" dirty="0"/>
              <a:t>_basic   </a:t>
            </a:r>
          </a:p>
          <a:p>
            <a:pPr>
              <a:lnSpc>
                <a:spcPct val="140000"/>
              </a:lnSpc>
              <a:buFont typeface="Arial" pitchFamily="34" charset="0"/>
              <a:buChar char="•"/>
            </a:pPr>
            <a:r>
              <a:rPr lang="en-GB" sz="3000" dirty="0"/>
              <a:t> basic-</a:t>
            </a:r>
            <a:r>
              <a:rPr lang="en-GB" sz="3000" dirty="0" err="1"/>
              <a:t>hra</a:t>
            </a:r>
            <a:r>
              <a:rPr lang="en-GB" sz="3000" dirty="0"/>
              <a:t>                Invalid</a:t>
            </a:r>
          </a:p>
          <a:p>
            <a:pPr>
              <a:lnSpc>
                <a:spcPct val="140000"/>
              </a:lnSpc>
              <a:buFont typeface="Arial" pitchFamily="34" charset="0"/>
              <a:buChar char="•"/>
            </a:pPr>
            <a:r>
              <a:rPr lang="en-GB" sz="3000" dirty="0"/>
              <a:t> #MEAN                   Invalid</a:t>
            </a:r>
          </a:p>
          <a:p>
            <a:pPr>
              <a:lnSpc>
                <a:spcPct val="140000"/>
              </a:lnSpc>
              <a:buFont typeface="Arial" pitchFamily="34" charset="0"/>
              <a:buChar char="•"/>
            </a:pPr>
            <a:r>
              <a:rPr lang="en-GB" sz="3000" dirty="0"/>
              <a:t> group.                     Invalid</a:t>
            </a:r>
          </a:p>
          <a:p>
            <a:pPr>
              <a:lnSpc>
                <a:spcPct val="140000"/>
              </a:lnSpc>
              <a:buFont typeface="Arial" pitchFamily="34" charset="0"/>
              <a:buChar char="•"/>
            </a:pPr>
            <a:r>
              <a:rPr lang="en-GB" sz="3000" dirty="0"/>
              <a:t> 422                          Invalid</a:t>
            </a:r>
          </a:p>
          <a:p>
            <a:pPr>
              <a:lnSpc>
                <a:spcPct val="140000"/>
              </a:lnSpc>
              <a:buFont typeface="Arial" pitchFamily="34" charset="0"/>
              <a:buChar char="•"/>
            </a:pPr>
            <a:r>
              <a:rPr lang="en-GB" sz="3000" dirty="0"/>
              <a:t> population in </a:t>
            </a:r>
            <a:r>
              <a:rPr lang="en-GB" sz="3000"/>
              <a:t>2006                Invalid</a:t>
            </a:r>
            <a:endParaRPr lang="en-GB" sz="3000" dirty="0"/>
          </a:p>
          <a:p>
            <a:pPr>
              <a:lnSpc>
                <a:spcPct val="140000"/>
              </a:lnSpc>
              <a:buFont typeface="Arial" pitchFamily="34" charset="0"/>
              <a:buChar char="•"/>
            </a:pPr>
            <a:r>
              <a:rPr lang="en-GB" sz="3000" dirty="0"/>
              <a:t> FLOAT      </a:t>
            </a:r>
          </a:p>
          <a:p>
            <a:pPr>
              <a:lnSpc>
                <a:spcPct val="140000"/>
              </a:lnSpc>
              <a:buFont typeface="Arial" pitchFamily="34" charset="0"/>
              <a:buChar char="•"/>
            </a:pPr>
            <a:r>
              <a:rPr lang="en-GB" sz="3000" dirty="0"/>
              <a:t> </a:t>
            </a:r>
            <a:r>
              <a:rPr lang="en-GB" sz="3000" dirty="0" err="1"/>
              <a:t>hELLO</a:t>
            </a:r>
            <a:endParaRPr lang="en-GB"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I/O in C</a:t>
            </a:r>
          </a:p>
        </p:txBody>
      </p:sp>
      <p:sp>
        <p:nvSpPr>
          <p:cNvPr id="4" name="Rectangle 3"/>
          <p:cNvSpPr/>
          <p:nvPr/>
        </p:nvSpPr>
        <p:spPr>
          <a:xfrm>
            <a:off x="71406" y="785794"/>
            <a:ext cx="9001156" cy="3910301"/>
          </a:xfrm>
          <a:prstGeom prst="rect">
            <a:avLst/>
          </a:prstGeom>
        </p:spPr>
        <p:txBody>
          <a:bodyPr wrap="square">
            <a:spAutoFit/>
          </a:bodyPr>
          <a:lstStyle/>
          <a:p>
            <a:pPr>
              <a:lnSpc>
                <a:spcPct val="140000"/>
              </a:lnSpc>
              <a:buFont typeface="Arial" pitchFamily="34" charset="0"/>
              <a:buChar char="•"/>
            </a:pPr>
            <a:r>
              <a:rPr lang="en-GB" sz="3000" dirty="0"/>
              <a:t> Basic operation in any language</a:t>
            </a:r>
          </a:p>
          <a:p>
            <a:pPr>
              <a:lnSpc>
                <a:spcPct val="140000"/>
              </a:lnSpc>
              <a:buFont typeface="Arial" pitchFamily="34" charset="0"/>
              <a:buChar char="•"/>
            </a:pPr>
            <a:r>
              <a:rPr lang="en-GB" sz="3000" dirty="0"/>
              <a:t> Input is got through a function </a:t>
            </a:r>
            <a:r>
              <a:rPr lang="en-GB" sz="3000" dirty="0" err="1"/>
              <a:t>scanf</a:t>
            </a:r>
            <a:r>
              <a:rPr lang="en-GB" sz="3000" dirty="0"/>
              <a:t> which is equivalent to input or </a:t>
            </a:r>
            <a:r>
              <a:rPr lang="en-GB" sz="3000" dirty="0" err="1"/>
              <a:t>raw_input</a:t>
            </a:r>
            <a:r>
              <a:rPr lang="en-GB" sz="3000" dirty="0"/>
              <a:t> in Python</a:t>
            </a:r>
          </a:p>
          <a:p>
            <a:pPr>
              <a:lnSpc>
                <a:spcPct val="140000"/>
              </a:lnSpc>
              <a:buFont typeface="Arial" pitchFamily="34" charset="0"/>
              <a:buChar char="•"/>
            </a:pPr>
            <a:r>
              <a:rPr lang="en-GB" sz="3000" dirty="0"/>
              <a:t> </a:t>
            </a:r>
            <a:r>
              <a:rPr lang="en-GB" sz="3000" dirty="0" err="1"/>
              <a:t>Scanf</a:t>
            </a:r>
            <a:r>
              <a:rPr lang="en-GB" sz="3000" dirty="0"/>
              <a:t> has two or more arguments</a:t>
            </a:r>
          </a:p>
          <a:p>
            <a:pPr>
              <a:lnSpc>
                <a:spcPct val="140000"/>
              </a:lnSpc>
              <a:buFont typeface="Arial" pitchFamily="34" charset="0"/>
              <a:buChar char="•"/>
            </a:pPr>
            <a:r>
              <a:rPr lang="en-GB" sz="3000" dirty="0"/>
              <a:t> First format string, followed by address of variables that are going to hold values entered by user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I/O in C</a:t>
            </a:r>
          </a:p>
        </p:txBody>
      </p:sp>
      <p:sp>
        <p:nvSpPr>
          <p:cNvPr id="4" name="Rectangle 3"/>
          <p:cNvSpPr/>
          <p:nvPr/>
        </p:nvSpPr>
        <p:spPr>
          <a:xfrm>
            <a:off x="553839" y="1119714"/>
            <a:ext cx="8572560" cy="2096600"/>
          </a:xfrm>
          <a:prstGeom prst="rect">
            <a:avLst/>
          </a:prstGeom>
        </p:spPr>
        <p:txBody>
          <a:bodyPr wrap="square">
            <a:spAutoFit/>
          </a:bodyPr>
          <a:lstStyle/>
          <a:p>
            <a:pPr>
              <a:lnSpc>
                <a:spcPct val="140000"/>
              </a:lnSpc>
            </a:pPr>
            <a:endParaRPr lang="en-GB" sz="3200" dirty="0"/>
          </a:p>
          <a:p>
            <a:pPr>
              <a:lnSpc>
                <a:spcPct val="140000"/>
              </a:lnSpc>
              <a:buFont typeface="Arial" pitchFamily="34" charset="0"/>
              <a:buChar char="•"/>
            </a:pPr>
            <a:r>
              <a:rPr lang="en-GB" sz="3200" dirty="0"/>
              <a:t> </a:t>
            </a:r>
            <a:r>
              <a:rPr lang="en-GB" sz="3200" dirty="0" err="1"/>
              <a:t>printf</a:t>
            </a:r>
            <a:r>
              <a:rPr lang="en-GB" sz="3200" dirty="0"/>
              <a:t> contains one or more arguments</a:t>
            </a:r>
          </a:p>
          <a:p>
            <a:pPr>
              <a:lnSpc>
                <a:spcPct val="140000"/>
              </a:lnSpc>
              <a:buFont typeface="Arial" pitchFamily="34" charset="0"/>
              <a:buChar char="•"/>
            </a:pPr>
            <a:r>
              <a:rPr lang="en-GB" sz="3200" dirty="0"/>
              <a:t> first argument is the format string</a:t>
            </a:r>
            <a:endParaRPr lang="en-GB"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GB" b="1" dirty="0"/>
              <a:t>Limitations of Python</a:t>
            </a:r>
          </a:p>
        </p:txBody>
      </p:sp>
      <p:sp>
        <p:nvSpPr>
          <p:cNvPr id="3" name="Content Placeholder 2"/>
          <p:cNvSpPr>
            <a:spLocks noGrp="1"/>
          </p:cNvSpPr>
          <p:nvPr>
            <p:ph idx="1"/>
          </p:nvPr>
        </p:nvSpPr>
        <p:spPr>
          <a:xfrm>
            <a:off x="214282" y="1285860"/>
            <a:ext cx="8858280" cy="5500726"/>
          </a:xfrm>
        </p:spPr>
        <p:txBody>
          <a:bodyPr>
            <a:normAutofit lnSpcReduction="10000"/>
          </a:bodyPr>
          <a:lstStyle/>
          <a:p>
            <a:pPr>
              <a:lnSpc>
                <a:spcPct val="120000"/>
              </a:lnSpc>
              <a:buNone/>
            </a:pPr>
            <a:r>
              <a:rPr lang="en-GB" sz="2800" b="1" dirty="0"/>
              <a:t>Python is not a good choice for:</a:t>
            </a:r>
          </a:p>
          <a:p>
            <a:pPr>
              <a:lnSpc>
                <a:spcPct val="120000"/>
              </a:lnSpc>
            </a:pPr>
            <a:r>
              <a:rPr lang="en-GB" sz="2800" b="1" dirty="0"/>
              <a:t>Memory intensive and computation intensive tasks</a:t>
            </a:r>
          </a:p>
          <a:p>
            <a:pPr>
              <a:lnSpc>
                <a:spcPct val="120000"/>
              </a:lnSpc>
            </a:pPr>
            <a:r>
              <a:rPr lang="en-GB" sz="2800" b="1" dirty="0"/>
              <a:t>Embedded Systems where processor has limited capacity</a:t>
            </a:r>
          </a:p>
          <a:p>
            <a:pPr>
              <a:lnSpc>
                <a:spcPct val="120000"/>
              </a:lnSpc>
            </a:pPr>
            <a:r>
              <a:rPr lang="en-GB" sz="2800" b="1" dirty="0"/>
              <a:t>For graphic intensive 3D game that takes up a lot of CPU </a:t>
            </a:r>
          </a:p>
          <a:p>
            <a:pPr>
              <a:lnSpc>
                <a:spcPct val="120000"/>
              </a:lnSpc>
            </a:pPr>
            <a:r>
              <a:rPr lang="en-GB" sz="2800" b="1" dirty="0"/>
              <a:t>Applications that demand concurrency and parallelism</a:t>
            </a:r>
          </a:p>
          <a:p>
            <a:pPr>
              <a:lnSpc>
                <a:spcPct val="120000"/>
              </a:lnSpc>
            </a:pPr>
            <a:r>
              <a:rPr lang="en-GB" sz="2800" b="1" dirty="0"/>
              <a:t>Developing mobile apps</a:t>
            </a:r>
          </a:p>
          <a:p>
            <a:pPr>
              <a:lnSpc>
                <a:spcPct val="120000"/>
              </a:lnSpc>
            </a:pPr>
            <a:r>
              <a:rPr lang="en-GB" sz="2800" b="1" dirty="0"/>
              <a:t>Design restrictions</a:t>
            </a:r>
          </a:p>
          <a:p>
            <a:pPr>
              <a:lnSpc>
                <a:spcPct val="120000"/>
              </a:lnSpc>
            </a:pPr>
            <a:r>
              <a:rPr lang="en-GB" sz="2800" b="1" dirty="0"/>
              <a:t>Interpreted language and is slow compared to C/C++ or Java</a:t>
            </a:r>
          </a:p>
        </p:txBody>
      </p:sp>
      <p:pic>
        <p:nvPicPr>
          <p:cNvPr id="1026" name="Picture 2" descr="Image result for Python images"/>
          <p:cNvPicPr>
            <a:picLocks noChangeAspect="1" noChangeArrowheads="1"/>
          </p:cNvPicPr>
          <p:nvPr/>
        </p:nvPicPr>
        <p:blipFill>
          <a:blip r:embed="rId3"/>
          <a:srcRect/>
          <a:stretch>
            <a:fillRect/>
          </a:stretch>
        </p:blipFill>
        <p:spPr bwMode="auto">
          <a:xfrm>
            <a:off x="285720" y="0"/>
            <a:ext cx="1285852" cy="128585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a:t>printf</a:t>
            </a:r>
            <a:r>
              <a:rPr lang="en-GB" b="1" dirty="0"/>
              <a:t> and </a:t>
            </a:r>
            <a:r>
              <a:rPr lang="en-GB" b="1" dirty="0" err="1"/>
              <a:t>scanf</a:t>
            </a:r>
            <a:r>
              <a:rPr lang="en-GB" b="1" dirty="0"/>
              <a:t> format codes</a:t>
            </a:r>
          </a:p>
        </p:txBody>
      </p:sp>
      <p:graphicFrame>
        <p:nvGraphicFramePr>
          <p:cNvPr id="6" name="Table 5"/>
          <p:cNvGraphicFramePr>
            <a:graphicFrameLocks noGrp="1"/>
          </p:cNvGraphicFramePr>
          <p:nvPr>
            <p:extLst>
              <p:ext uri="{D42A27DB-BD31-4B8C-83A1-F6EECF244321}">
                <p14:modId xmlns:p14="http://schemas.microsoft.com/office/powerpoint/2010/main" val="3946323032"/>
              </p:ext>
            </p:extLst>
          </p:nvPr>
        </p:nvGraphicFramePr>
        <p:xfrm>
          <a:off x="285720" y="1000108"/>
          <a:ext cx="8572560" cy="5726211"/>
        </p:xfrm>
        <a:graphic>
          <a:graphicData uri="http://schemas.openxmlformats.org/drawingml/2006/table">
            <a:tbl>
              <a:tblPr/>
              <a:tblGrid>
                <a:gridCol w="285752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4643470">
                  <a:extLst>
                    <a:ext uri="{9D8B030D-6E8A-4147-A177-3AD203B41FA5}">
                      <a16:colId xmlns:a16="http://schemas.microsoft.com/office/drawing/2014/main" val="20002"/>
                    </a:ext>
                  </a:extLst>
                </a:gridCol>
              </a:tblGrid>
              <a:tr h="153690">
                <a:tc>
                  <a:txBody>
                    <a:bodyPr/>
                    <a:lstStyle/>
                    <a:p>
                      <a:pPr algn="l"/>
                      <a:r>
                        <a:rPr lang="en-GB" sz="2400" b="1" dirty="0"/>
                        <a:t>code</a:t>
                      </a:r>
                    </a:p>
                  </a:txBody>
                  <a:tcPr marL="34441" marR="34441" marT="17220" marB="17220" anchor="ctr">
                    <a:lnL>
                      <a:noFill/>
                    </a:lnL>
                    <a:lnR>
                      <a:noFill/>
                    </a:lnR>
                    <a:lnT>
                      <a:noFill/>
                    </a:lnT>
                    <a:lnB>
                      <a:noFill/>
                    </a:lnB>
                    <a:noFill/>
                  </a:tcPr>
                </a:tc>
                <a:tc>
                  <a:txBody>
                    <a:bodyPr/>
                    <a:lstStyle/>
                    <a:p>
                      <a:pPr algn="l"/>
                      <a:r>
                        <a:rPr lang="en-GB" sz="2400" b="1" dirty="0"/>
                        <a:t>type</a:t>
                      </a:r>
                    </a:p>
                  </a:txBody>
                  <a:tcPr marL="34441" marR="34441" marT="17220" marB="17220" anchor="ctr">
                    <a:lnL>
                      <a:noFill/>
                    </a:lnL>
                    <a:lnR>
                      <a:noFill/>
                    </a:lnR>
                    <a:lnT>
                      <a:noFill/>
                    </a:lnT>
                    <a:lnB>
                      <a:noFill/>
                    </a:lnB>
                    <a:noFill/>
                  </a:tcPr>
                </a:tc>
                <a:tc>
                  <a:txBody>
                    <a:bodyPr/>
                    <a:lstStyle/>
                    <a:p>
                      <a:r>
                        <a:rPr lang="en-GB" sz="2400" b="1" dirty="0"/>
                        <a:t>format</a:t>
                      </a:r>
                    </a:p>
                  </a:txBody>
                  <a:tcPr marL="34441" marR="34441" marT="17220" marB="17220" anchor="ctr">
                    <a:lnL>
                      <a:noFill/>
                    </a:lnL>
                    <a:lnR>
                      <a:noFill/>
                    </a:lnR>
                    <a:lnT>
                      <a:noFill/>
                    </a:lnT>
                    <a:lnB>
                      <a:noFill/>
                    </a:lnB>
                    <a:noFill/>
                  </a:tcPr>
                </a:tc>
                <a:extLst>
                  <a:ext uri="{0D108BD9-81ED-4DB2-BD59-A6C34878D82A}">
                    <a16:rowId xmlns:a16="http://schemas.microsoft.com/office/drawing/2014/main" val="10000"/>
                  </a:ext>
                </a:extLst>
              </a:tr>
              <a:tr h="269872">
                <a:tc>
                  <a:txBody>
                    <a:bodyPr/>
                    <a:lstStyle/>
                    <a:p>
                      <a:r>
                        <a:rPr lang="en-GB" sz="2400"/>
                        <a:t>d</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r>
                        <a:rPr lang="en-GB" sz="2400"/>
                        <a:t>decimal (base ten) number</a:t>
                      </a:r>
                    </a:p>
                  </a:txBody>
                  <a:tcPr marL="34441" marR="34441" marT="17220" marB="17220" anchor="ctr">
                    <a:lnL>
                      <a:noFill/>
                    </a:lnL>
                    <a:lnR>
                      <a:noFill/>
                    </a:lnR>
                    <a:lnT>
                      <a:noFill/>
                    </a:lnT>
                    <a:lnB>
                      <a:noFill/>
                    </a:lnB>
                    <a:noFill/>
                  </a:tcPr>
                </a:tc>
                <a:extLst>
                  <a:ext uri="{0D108BD9-81ED-4DB2-BD59-A6C34878D82A}">
                    <a16:rowId xmlns:a16="http://schemas.microsoft.com/office/drawing/2014/main" val="10001"/>
                  </a:ext>
                </a:extLst>
              </a:tr>
              <a:tr h="386054">
                <a:tc>
                  <a:txBody>
                    <a:bodyPr/>
                    <a:lstStyle/>
                    <a:p>
                      <a:r>
                        <a:rPr lang="en-GB" sz="2400"/>
                        <a:t>o</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endParaRPr lang="en-GB" sz="2400" dirty="0"/>
                    </a:p>
                    <a:p>
                      <a:r>
                        <a:rPr lang="en-GB" sz="2400" dirty="0"/>
                        <a:t>octal number (no leading '0' supplied in </a:t>
                      </a:r>
                      <a:r>
                        <a:rPr lang="en-GB" sz="2400" dirty="0" err="1"/>
                        <a:t>printf</a:t>
                      </a:r>
                      <a:r>
                        <a:rPr lang="en-GB" sz="2400" dirty="0"/>
                        <a:t>)</a:t>
                      </a:r>
                    </a:p>
                  </a:txBody>
                  <a:tcPr marL="34441" marR="34441" marT="17220" marB="17220" anchor="ctr">
                    <a:lnL>
                      <a:noFill/>
                    </a:lnL>
                    <a:lnR>
                      <a:noFill/>
                    </a:lnR>
                    <a:lnT>
                      <a:noFill/>
                    </a:lnT>
                    <a:lnB>
                      <a:noFill/>
                    </a:lnB>
                    <a:noFill/>
                  </a:tcPr>
                </a:tc>
                <a:extLst>
                  <a:ext uri="{0D108BD9-81ED-4DB2-BD59-A6C34878D82A}">
                    <a16:rowId xmlns:a16="http://schemas.microsoft.com/office/drawing/2014/main" val="10002"/>
                  </a:ext>
                </a:extLst>
              </a:tr>
              <a:tr h="1199331">
                <a:tc>
                  <a:txBody>
                    <a:bodyPr/>
                    <a:lstStyle/>
                    <a:p>
                      <a:r>
                        <a:rPr lang="en-GB" sz="2400"/>
                        <a:t>x or X</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endParaRPr lang="en-GB" sz="2400" dirty="0"/>
                    </a:p>
                    <a:p>
                      <a:endParaRPr lang="en-GB" sz="2400" dirty="0"/>
                    </a:p>
                    <a:p>
                      <a:r>
                        <a:rPr lang="en-GB" sz="2400" dirty="0"/>
                        <a:t>hexadecimal number (no leading '0x' supplied in </a:t>
                      </a:r>
                      <a:r>
                        <a:rPr lang="en-GB" sz="2400" dirty="0" err="1"/>
                        <a:t>printf</a:t>
                      </a:r>
                      <a:r>
                        <a:rPr lang="en-GB" sz="2400" dirty="0"/>
                        <a:t>; accepted if present in </a:t>
                      </a:r>
                      <a:r>
                        <a:rPr lang="en-GB" sz="2400" dirty="0" err="1"/>
                        <a:t>scanf</a:t>
                      </a:r>
                      <a:r>
                        <a:rPr lang="en-GB" sz="2400" dirty="0"/>
                        <a:t>) (for </a:t>
                      </a:r>
                      <a:r>
                        <a:rPr lang="en-GB" sz="2400" dirty="0" err="1"/>
                        <a:t>printf</a:t>
                      </a:r>
                      <a:r>
                        <a:rPr lang="en-GB" sz="2400" dirty="0"/>
                        <a:t>, 'X' makes it use upper case for the digits ABCDEF)</a:t>
                      </a:r>
                    </a:p>
                  </a:txBody>
                  <a:tcPr marL="34441" marR="34441" marT="17220" marB="17220" anchor="ctr">
                    <a:lnL>
                      <a:noFill/>
                    </a:lnL>
                    <a:lnR>
                      <a:noFill/>
                    </a:lnR>
                    <a:lnT>
                      <a:noFill/>
                    </a:lnT>
                    <a:lnB>
                      <a:noFill/>
                    </a:lnB>
                    <a:noFill/>
                  </a:tcPr>
                </a:tc>
                <a:extLst>
                  <a:ext uri="{0D108BD9-81ED-4DB2-BD59-A6C34878D82A}">
                    <a16:rowId xmlns:a16="http://schemas.microsoft.com/office/drawing/2014/main" val="10003"/>
                  </a:ext>
                </a:extLst>
              </a:tr>
              <a:tr h="1199331">
                <a:tc>
                  <a:txBody>
                    <a:bodyPr/>
                    <a:lstStyle/>
                    <a:p>
                      <a:r>
                        <a:rPr lang="en-GB" sz="2400" dirty="0"/>
                        <a:t>ld</a:t>
                      </a:r>
                    </a:p>
                  </a:txBody>
                  <a:tcPr marL="34441" marR="34441" marT="17220" marB="17220" anchor="ctr">
                    <a:lnL>
                      <a:noFill/>
                    </a:lnL>
                    <a:lnR>
                      <a:noFill/>
                    </a:lnR>
                    <a:lnT>
                      <a:noFill/>
                    </a:lnT>
                    <a:lnB>
                      <a:noFill/>
                    </a:lnB>
                    <a:noFill/>
                  </a:tcPr>
                </a:tc>
                <a:tc>
                  <a:txBody>
                    <a:bodyPr/>
                    <a:lstStyle/>
                    <a:p>
                      <a:r>
                        <a:rPr lang="en-GB" sz="2400" dirty="0"/>
                        <a:t>long</a:t>
                      </a:r>
                    </a:p>
                  </a:txBody>
                  <a:tcPr marL="34441" marR="34441" marT="17220" marB="17220" anchor="ctr">
                    <a:lnL>
                      <a:noFill/>
                    </a:lnL>
                    <a:lnR>
                      <a:noFill/>
                    </a:lnR>
                    <a:lnT>
                      <a:noFill/>
                    </a:lnT>
                    <a:lnB>
                      <a:noFill/>
                    </a:lnB>
                    <a:noFill/>
                  </a:tcPr>
                </a:tc>
                <a:tc>
                  <a:txBody>
                    <a:bodyPr/>
                    <a:lstStyle/>
                    <a:p>
                      <a:r>
                        <a:rPr lang="en-GB" sz="2400" dirty="0"/>
                        <a:t>decimal number ('l' can also be applied to any of the above to change the type from '</a:t>
                      </a:r>
                      <a:r>
                        <a:rPr lang="en-GB" sz="2400" dirty="0" err="1"/>
                        <a:t>int</a:t>
                      </a:r>
                      <a:r>
                        <a:rPr lang="en-GB" sz="2400" dirty="0"/>
                        <a:t>' to 'long')</a:t>
                      </a:r>
                    </a:p>
                  </a:txBody>
                  <a:tcPr marL="34441" marR="34441" marT="17220" marB="17220" anchor="ctr">
                    <a:lnL>
                      <a:noFill/>
                    </a:lnL>
                    <a:lnR>
                      <a:noFill/>
                    </a:lnR>
                    <a:lnT>
                      <a:noFill/>
                    </a:lnT>
                    <a:lnB>
                      <a:noFill/>
                    </a:lnB>
                    <a:noFill/>
                  </a:tcPr>
                </a:tc>
                <a:extLst>
                  <a:ext uri="{0D108BD9-81ED-4DB2-BD59-A6C34878D82A}">
                    <a16:rowId xmlns:a16="http://schemas.microsoft.com/office/drawing/2014/main" val="10004"/>
                  </a:ext>
                </a:extLst>
              </a:tr>
            </a:tbl>
          </a:graphicData>
        </a:graphic>
      </p:graphicFrame>
      <p:sp>
        <p:nvSpPr>
          <p:cNvPr id="81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a:t>printf</a:t>
            </a:r>
            <a:r>
              <a:rPr lang="en-GB" b="1" dirty="0"/>
              <a:t> and </a:t>
            </a:r>
            <a:r>
              <a:rPr lang="en-GB" b="1" dirty="0" err="1"/>
              <a:t>scanf</a:t>
            </a:r>
            <a:r>
              <a:rPr lang="en-GB" b="1" dirty="0"/>
              <a:t> format codes</a:t>
            </a:r>
          </a:p>
        </p:txBody>
      </p:sp>
      <p:graphicFrame>
        <p:nvGraphicFramePr>
          <p:cNvPr id="6" name="Table 5"/>
          <p:cNvGraphicFramePr>
            <a:graphicFrameLocks noGrp="1"/>
          </p:cNvGraphicFramePr>
          <p:nvPr/>
        </p:nvGraphicFramePr>
        <p:xfrm>
          <a:off x="285720" y="1000108"/>
          <a:ext cx="8572560" cy="4357719"/>
        </p:xfrm>
        <a:graphic>
          <a:graphicData uri="http://schemas.openxmlformats.org/drawingml/2006/table">
            <a:tbl>
              <a:tblPr/>
              <a:tblGrid>
                <a:gridCol w="2857520">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2857520">
                  <a:extLst>
                    <a:ext uri="{9D8B030D-6E8A-4147-A177-3AD203B41FA5}">
                      <a16:colId xmlns:a16="http://schemas.microsoft.com/office/drawing/2014/main" val="20002"/>
                    </a:ext>
                  </a:extLst>
                </a:gridCol>
              </a:tblGrid>
              <a:tr h="493631">
                <a:tc>
                  <a:txBody>
                    <a:bodyPr/>
                    <a:lstStyle/>
                    <a:p>
                      <a:pPr algn="l"/>
                      <a:r>
                        <a:rPr lang="en-GB" sz="2400" b="1" dirty="0"/>
                        <a:t>code</a:t>
                      </a:r>
                    </a:p>
                  </a:txBody>
                  <a:tcPr marL="34441" marR="34441" marT="17220" marB="17220" anchor="ctr">
                    <a:lnL>
                      <a:noFill/>
                    </a:lnL>
                    <a:lnR>
                      <a:noFill/>
                    </a:lnR>
                    <a:lnT>
                      <a:noFill/>
                    </a:lnT>
                    <a:lnB>
                      <a:noFill/>
                    </a:lnB>
                  </a:tcPr>
                </a:tc>
                <a:tc>
                  <a:txBody>
                    <a:bodyPr/>
                    <a:lstStyle/>
                    <a:p>
                      <a:pPr algn="l"/>
                      <a:r>
                        <a:rPr lang="en-GB" sz="2400" b="1" dirty="0"/>
                        <a:t>type</a:t>
                      </a:r>
                    </a:p>
                  </a:txBody>
                  <a:tcPr marL="34441" marR="34441" marT="17220" marB="17220" anchor="ctr">
                    <a:lnL>
                      <a:noFill/>
                    </a:lnL>
                    <a:lnR>
                      <a:noFill/>
                    </a:lnR>
                    <a:lnT>
                      <a:noFill/>
                    </a:lnT>
                    <a:lnB>
                      <a:noFill/>
                    </a:lnB>
                  </a:tcPr>
                </a:tc>
                <a:tc>
                  <a:txBody>
                    <a:bodyPr/>
                    <a:lstStyle/>
                    <a:p>
                      <a:r>
                        <a:rPr lang="en-GB" sz="2400" b="1" dirty="0"/>
                        <a:t>format</a:t>
                      </a:r>
                    </a:p>
                  </a:txBody>
                  <a:tcPr marL="34441" marR="34441" marT="17220" marB="17220" anchor="ctr">
                    <a:lnL>
                      <a:noFill/>
                    </a:lnL>
                    <a:lnR>
                      <a:noFill/>
                    </a:lnR>
                    <a:lnT>
                      <a:noFill/>
                    </a:lnT>
                    <a:lnB>
                      <a:noFill/>
                    </a:lnB>
                  </a:tcPr>
                </a:tc>
                <a:extLst>
                  <a:ext uri="{0D108BD9-81ED-4DB2-BD59-A6C34878D82A}">
                    <a16:rowId xmlns:a16="http://schemas.microsoft.com/office/drawing/2014/main" val="10000"/>
                  </a:ext>
                </a:extLst>
              </a:tr>
              <a:tr h="493631">
                <a:tc>
                  <a:txBody>
                    <a:bodyPr/>
                    <a:lstStyle/>
                    <a:p>
                      <a:r>
                        <a:rPr lang="en-GB" sz="2400" dirty="0"/>
                        <a:t>u</a:t>
                      </a:r>
                    </a:p>
                  </a:txBody>
                  <a:tcPr marL="34441" marR="34441" marT="17220" marB="17220" anchor="ctr">
                    <a:lnL>
                      <a:noFill/>
                    </a:lnL>
                    <a:lnR>
                      <a:noFill/>
                    </a:lnR>
                    <a:lnT>
                      <a:noFill/>
                    </a:lnT>
                    <a:lnB>
                      <a:noFill/>
                    </a:lnB>
                  </a:tcPr>
                </a:tc>
                <a:tc>
                  <a:txBody>
                    <a:bodyPr/>
                    <a:lstStyle/>
                    <a:p>
                      <a:r>
                        <a:rPr lang="en-GB" sz="2400" dirty="0"/>
                        <a:t>Unsigned </a:t>
                      </a:r>
                      <a:r>
                        <a:rPr lang="en-GB" sz="2400" dirty="0" err="1"/>
                        <a:t>int</a:t>
                      </a:r>
                      <a:endParaRPr lang="en-GB" sz="2400" dirty="0"/>
                    </a:p>
                  </a:txBody>
                  <a:tcPr marL="34441" marR="34441" marT="17220" marB="17220" anchor="ctr">
                    <a:lnL>
                      <a:noFill/>
                    </a:lnL>
                    <a:lnR>
                      <a:noFill/>
                    </a:lnR>
                    <a:lnT>
                      <a:noFill/>
                    </a:lnT>
                    <a:lnB>
                      <a:noFill/>
                    </a:lnB>
                  </a:tcPr>
                </a:tc>
                <a:tc>
                  <a:txBody>
                    <a:bodyPr/>
                    <a:lstStyle/>
                    <a:p>
                      <a:r>
                        <a:rPr lang="en-GB" sz="2400"/>
                        <a:t>decimal number</a:t>
                      </a:r>
                    </a:p>
                  </a:txBody>
                  <a:tcPr marL="34441" marR="34441" marT="17220" marB="17220" anchor="ctr">
                    <a:lnL>
                      <a:noFill/>
                    </a:lnL>
                    <a:lnR>
                      <a:noFill/>
                    </a:lnR>
                    <a:lnT>
                      <a:noFill/>
                    </a:lnT>
                    <a:lnB>
                      <a:noFill/>
                    </a:lnB>
                  </a:tcPr>
                </a:tc>
                <a:extLst>
                  <a:ext uri="{0D108BD9-81ED-4DB2-BD59-A6C34878D82A}">
                    <a16:rowId xmlns:a16="http://schemas.microsoft.com/office/drawing/2014/main" val="10001"/>
                  </a:ext>
                </a:extLst>
              </a:tr>
              <a:tr h="493631">
                <a:tc>
                  <a:txBody>
                    <a:bodyPr/>
                    <a:lstStyle/>
                    <a:p>
                      <a:r>
                        <a:rPr lang="en-GB" sz="2400"/>
                        <a:t>lu</a:t>
                      </a:r>
                    </a:p>
                  </a:txBody>
                  <a:tcPr marL="34441" marR="34441" marT="17220" marB="17220" anchor="ctr">
                    <a:lnL>
                      <a:noFill/>
                    </a:lnL>
                    <a:lnR>
                      <a:noFill/>
                    </a:lnR>
                    <a:lnT>
                      <a:noFill/>
                    </a:lnT>
                    <a:lnB>
                      <a:noFill/>
                    </a:lnB>
                  </a:tcPr>
                </a:tc>
                <a:tc>
                  <a:txBody>
                    <a:bodyPr/>
                    <a:lstStyle/>
                    <a:p>
                      <a:r>
                        <a:rPr lang="en-GB" sz="2400"/>
                        <a:t>unsigned long</a:t>
                      </a:r>
                    </a:p>
                  </a:txBody>
                  <a:tcPr marL="34441" marR="34441" marT="17220" marB="17220" anchor="ctr">
                    <a:lnL>
                      <a:noFill/>
                    </a:lnL>
                    <a:lnR>
                      <a:noFill/>
                    </a:lnR>
                    <a:lnT>
                      <a:noFill/>
                    </a:lnT>
                    <a:lnB>
                      <a:noFill/>
                    </a:lnB>
                  </a:tcPr>
                </a:tc>
                <a:tc>
                  <a:txBody>
                    <a:bodyPr/>
                    <a:lstStyle/>
                    <a:p>
                      <a:r>
                        <a:rPr lang="en-GB" sz="2400"/>
                        <a:t>decimal number</a:t>
                      </a:r>
                    </a:p>
                  </a:txBody>
                  <a:tcPr marL="34441" marR="34441" marT="17220" marB="17220" anchor="ctr">
                    <a:lnL>
                      <a:noFill/>
                    </a:lnL>
                    <a:lnR>
                      <a:noFill/>
                    </a:lnR>
                    <a:lnT>
                      <a:noFill/>
                    </a:lnT>
                    <a:lnB>
                      <a:noFill/>
                    </a:lnB>
                  </a:tcPr>
                </a:tc>
                <a:extLst>
                  <a:ext uri="{0D108BD9-81ED-4DB2-BD59-A6C34878D82A}">
                    <a16:rowId xmlns:a16="http://schemas.microsoft.com/office/drawing/2014/main" val="10002"/>
                  </a:ext>
                </a:extLst>
              </a:tr>
              <a:tr h="493631">
                <a:tc>
                  <a:txBody>
                    <a:bodyPr/>
                    <a:lstStyle/>
                    <a:p>
                      <a:r>
                        <a:rPr lang="en-GB" sz="2400"/>
                        <a:t>c</a:t>
                      </a:r>
                    </a:p>
                  </a:txBody>
                  <a:tcPr marL="34441" marR="34441" marT="17220" marB="17220" anchor="ctr">
                    <a:lnL>
                      <a:noFill/>
                    </a:lnL>
                    <a:lnR>
                      <a:noFill/>
                    </a:lnR>
                    <a:lnT>
                      <a:noFill/>
                    </a:lnT>
                    <a:lnB>
                      <a:noFill/>
                    </a:lnB>
                  </a:tcPr>
                </a:tc>
                <a:tc>
                  <a:txBody>
                    <a:bodyPr/>
                    <a:lstStyle/>
                    <a:p>
                      <a:r>
                        <a:rPr lang="en-GB" sz="2400" dirty="0"/>
                        <a:t>char </a:t>
                      </a:r>
                    </a:p>
                  </a:txBody>
                  <a:tcPr marL="34441" marR="34441" marT="17220" marB="17220" anchor="ctr">
                    <a:lnL>
                      <a:noFill/>
                    </a:lnL>
                    <a:lnR>
                      <a:noFill/>
                    </a:lnR>
                    <a:lnT>
                      <a:noFill/>
                    </a:lnT>
                    <a:lnB>
                      <a:noFill/>
                    </a:lnB>
                  </a:tcPr>
                </a:tc>
                <a:tc>
                  <a:txBody>
                    <a:bodyPr/>
                    <a:lstStyle/>
                    <a:p>
                      <a:r>
                        <a:rPr lang="en-GB" sz="2400"/>
                        <a:t>single character</a:t>
                      </a:r>
                    </a:p>
                  </a:txBody>
                  <a:tcPr marL="34441" marR="34441" marT="17220" marB="17220" anchor="ctr">
                    <a:lnL>
                      <a:noFill/>
                    </a:lnL>
                    <a:lnR>
                      <a:noFill/>
                    </a:lnR>
                    <a:lnT>
                      <a:noFill/>
                    </a:lnT>
                    <a:lnB>
                      <a:noFill/>
                    </a:lnB>
                  </a:tcPr>
                </a:tc>
                <a:extLst>
                  <a:ext uri="{0D108BD9-81ED-4DB2-BD59-A6C34878D82A}">
                    <a16:rowId xmlns:a16="http://schemas.microsoft.com/office/drawing/2014/main" val="10003"/>
                  </a:ext>
                </a:extLst>
              </a:tr>
              <a:tr h="493631">
                <a:tc>
                  <a:txBody>
                    <a:bodyPr/>
                    <a:lstStyle/>
                    <a:p>
                      <a:r>
                        <a:rPr lang="en-GB" sz="2400"/>
                        <a:t>s</a:t>
                      </a:r>
                    </a:p>
                  </a:txBody>
                  <a:tcPr marL="34441" marR="34441" marT="17220" marB="17220" anchor="ctr">
                    <a:lnL>
                      <a:noFill/>
                    </a:lnL>
                    <a:lnR>
                      <a:noFill/>
                    </a:lnR>
                    <a:lnT>
                      <a:noFill/>
                    </a:lnT>
                    <a:lnB>
                      <a:noFill/>
                    </a:lnB>
                  </a:tcPr>
                </a:tc>
                <a:tc>
                  <a:txBody>
                    <a:bodyPr/>
                    <a:lstStyle/>
                    <a:p>
                      <a:r>
                        <a:rPr lang="en-GB" sz="2400" dirty="0"/>
                        <a:t>char pointer</a:t>
                      </a:r>
                    </a:p>
                  </a:txBody>
                  <a:tcPr marL="34441" marR="34441" marT="17220" marB="17220" anchor="ctr">
                    <a:lnL>
                      <a:noFill/>
                    </a:lnL>
                    <a:lnR>
                      <a:noFill/>
                    </a:lnR>
                    <a:lnT>
                      <a:noFill/>
                    </a:lnT>
                    <a:lnB>
                      <a:noFill/>
                    </a:lnB>
                  </a:tcPr>
                </a:tc>
                <a:tc>
                  <a:txBody>
                    <a:bodyPr/>
                    <a:lstStyle/>
                    <a:p>
                      <a:r>
                        <a:rPr lang="en-GB" sz="2400"/>
                        <a:t>string</a:t>
                      </a:r>
                    </a:p>
                  </a:txBody>
                  <a:tcPr marL="34441" marR="34441" marT="17220" marB="17220" anchor="ctr">
                    <a:lnL>
                      <a:noFill/>
                    </a:lnL>
                    <a:lnR>
                      <a:noFill/>
                    </a:lnR>
                    <a:lnT>
                      <a:noFill/>
                    </a:lnT>
                    <a:lnB>
                      <a:noFill/>
                    </a:lnB>
                  </a:tcPr>
                </a:tc>
                <a:extLst>
                  <a:ext uri="{0D108BD9-81ED-4DB2-BD59-A6C34878D82A}">
                    <a16:rowId xmlns:a16="http://schemas.microsoft.com/office/drawing/2014/main" val="10004"/>
                  </a:ext>
                </a:extLst>
              </a:tr>
              <a:tr h="944782">
                <a:tc>
                  <a:txBody>
                    <a:bodyPr/>
                    <a:lstStyle/>
                    <a:p>
                      <a:r>
                        <a:rPr lang="en-GB" sz="2400"/>
                        <a:t>f</a:t>
                      </a:r>
                    </a:p>
                  </a:txBody>
                  <a:tcPr marL="34441" marR="34441" marT="17220" marB="17220" anchor="ctr">
                    <a:lnL>
                      <a:noFill/>
                    </a:lnL>
                    <a:lnR>
                      <a:noFill/>
                    </a:lnR>
                    <a:lnT>
                      <a:noFill/>
                    </a:lnT>
                    <a:lnB>
                      <a:noFill/>
                    </a:lnB>
                  </a:tcPr>
                </a:tc>
                <a:tc>
                  <a:txBody>
                    <a:bodyPr/>
                    <a:lstStyle/>
                    <a:p>
                      <a:r>
                        <a:rPr lang="en-GB" sz="2400" dirty="0"/>
                        <a:t>float</a:t>
                      </a:r>
                    </a:p>
                  </a:txBody>
                  <a:tcPr marL="34441" marR="34441" marT="17220" marB="17220" anchor="ctr">
                    <a:lnL>
                      <a:noFill/>
                    </a:lnL>
                    <a:lnR>
                      <a:noFill/>
                    </a:lnR>
                    <a:lnT>
                      <a:noFill/>
                    </a:lnT>
                    <a:lnB>
                      <a:noFill/>
                    </a:lnB>
                  </a:tcPr>
                </a:tc>
                <a:tc>
                  <a:txBody>
                    <a:bodyPr/>
                    <a:lstStyle/>
                    <a:p>
                      <a:r>
                        <a:rPr lang="en-GB" sz="2400"/>
                        <a:t>number with six digits of precision</a:t>
                      </a:r>
                    </a:p>
                  </a:txBody>
                  <a:tcPr marL="34441" marR="34441" marT="17220" marB="17220" anchor="ctr">
                    <a:lnL>
                      <a:noFill/>
                    </a:lnL>
                    <a:lnR>
                      <a:noFill/>
                    </a:lnR>
                    <a:lnT>
                      <a:noFill/>
                    </a:lnT>
                    <a:lnB>
                      <a:noFill/>
                    </a:lnB>
                  </a:tcPr>
                </a:tc>
                <a:extLst>
                  <a:ext uri="{0D108BD9-81ED-4DB2-BD59-A6C34878D82A}">
                    <a16:rowId xmlns:a16="http://schemas.microsoft.com/office/drawing/2014/main" val="10005"/>
                  </a:ext>
                </a:extLst>
              </a:tr>
              <a:tr h="944782">
                <a:tc>
                  <a:txBody>
                    <a:bodyPr/>
                    <a:lstStyle/>
                    <a:p>
                      <a:r>
                        <a:rPr lang="en-GB" sz="2400" dirty="0"/>
                        <a:t>lf</a:t>
                      </a:r>
                    </a:p>
                  </a:txBody>
                  <a:tcPr marL="34441" marR="34441" marT="17220" marB="17220" anchor="ctr">
                    <a:lnL>
                      <a:noFill/>
                    </a:lnL>
                    <a:lnR>
                      <a:noFill/>
                    </a:lnR>
                    <a:lnT>
                      <a:noFill/>
                    </a:lnT>
                    <a:lnB>
                      <a:noFill/>
                    </a:lnB>
                  </a:tcPr>
                </a:tc>
                <a:tc>
                  <a:txBody>
                    <a:bodyPr/>
                    <a:lstStyle/>
                    <a:p>
                      <a:r>
                        <a:rPr lang="en-GB" sz="2400"/>
                        <a:t>double</a:t>
                      </a:r>
                      <a:endParaRPr lang="en-GB" sz="2400" dirty="0"/>
                    </a:p>
                  </a:txBody>
                  <a:tcPr marL="34441" marR="34441" marT="17220" marB="17220" anchor="ctr">
                    <a:lnL>
                      <a:noFill/>
                    </a:lnL>
                    <a:lnR>
                      <a:noFill/>
                    </a:lnR>
                    <a:lnT>
                      <a:noFill/>
                    </a:lnT>
                    <a:lnB>
                      <a:noFill/>
                    </a:lnB>
                  </a:tcPr>
                </a:tc>
                <a:tc>
                  <a:txBody>
                    <a:bodyPr/>
                    <a:lstStyle/>
                    <a:p>
                      <a:r>
                        <a:rPr lang="en-GB" sz="2400" dirty="0"/>
                        <a:t>number with six digits of precision</a:t>
                      </a:r>
                    </a:p>
                  </a:txBody>
                  <a:tcPr marL="34441" marR="34441" marT="17220" marB="17220"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81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Address of a variable</a:t>
            </a:r>
          </a:p>
        </p:txBody>
      </p:sp>
      <p:sp>
        <p:nvSpPr>
          <p:cNvPr id="4" name="Rectangle 3"/>
          <p:cNvSpPr/>
          <p:nvPr/>
        </p:nvSpPr>
        <p:spPr>
          <a:xfrm>
            <a:off x="214282" y="785794"/>
            <a:ext cx="8572560" cy="1384995"/>
          </a:xfrm>
          <a:prstGeom prst="rect">
            <a:avLst/>
          </a:prstGeom>
        </p:spPr>
        <p:txBody>
          <a:bodyPr wrap="square">
            <a:spAutoFit/>
          </a:bodyPr>
          <a:lstStyle/>
          <a:p>
            <a:pPr>
              <a:lnSpc>
                <a:spcPct val="140000"/>
              </a:lnSpc>
              <a:buFont typeface="Arial" pitchFamily="34" charset="0"/>
              <a:buChar char="•"/>
            </a:pPr>
            <a:r>
              <a:rPr lang="en-GB" sz="3000" dirty="0"/>
              <a:t> Address of a variable can be obtained by putting a ‘&amp;’ before the variable name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a:t>
            </a:r>
          </a:p>
        </p:txBody>
      </p:sp>
      <p:sp>
        <p:nvSpPr>
          <p:cNvPr id="4" name="Rectangle 3"/>
          <p:cNvSpPr/>
          <p:nvPr/>
        </p:nvSpPr>
        <p:spPr>
          <a:xfrm>
            <a:off x="214282" y="142852"/>
            <a:ext cx="8572560" cy="4862228"/>
          </a:xfrm>
          <a:prstGeom prst="rect">
            <a:avLst/>
          </a:prstGeom>
        </p:spPr>
        <p:txBody>
          <a:bodyPr wrap="square">
            <a:spAutoFit/>
          </a:bodyPr>
          <a:lstStyle/>
          <a:p>
            <a:pPr>
              <a:lnSpc>
                <a:spcPct val="140000"/>
              </a:lnSpc>
            </a:pPr>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err="1"/>
              <a:t>int</a:t>
            </a:r>
            <a:r>
              <a:rPr lang="en-GB" sz="2800" dirty="0"/>
              <a:t> a = 27;</a:t>
            </a:r>
            <a:br>
              <a:rPr lang="en-GB" sz="2800" dirty="0"/>
            </a:br>
            <a:r>
              <a:rPr lang="en-GB" sz="2800" dirty="0" err="1"/>
              <a:t>int</a:t>
            </a:r>
            <a:r>
              <a:rPr lang="en-GB" sz="2800" dirty="0"/>
              <a:t> b = 25;</a:t>
            </a:r>
            <a:br>
              <a:rPr lang="en-GB" sz="2800" dirty="0"/>
            </a:br>
            <a:r>
              <a:rPr lang="en-GB" sz="2800" dirty="0" err="1"/>
              <a:t>int</a:t>
            </a:r>
            <a:r>
              <a:rPr lang="en-GB" sz="2800" dirty="0"/>
              <a:t> c = a -b;</a:t>
            </a:r>
            <a:br>
              <a:rPr lang="en-GB" sz="2800" dirty="0"/>
            </a:br>
            <a:r>
              <a:rPr lang="en-GB" sz="2800" dirty="0" err="1"/>
              <a:t>printf</a:t>
            </a:r>
            <a:r>
              <a:rPr lang="en-GB" sz="2800" dirty="0"/>
              <a:t>("%</a:t>
            </a:r>
            <a:r>
              <a:rPr lang="en-GB" sz="2800" dirty="0" err="1"/>
              <a:t>d",c</a:t>
            </a:r>
            <a:r>
              <a:rPr lang="en-GB" sz="2800" dirty="0"/>
              <a:t>);</a:t>
            </a:r>
            <a:br>
              <a:rPr lang="en-GB" sz="2800" dirty="0"/>
            </a:br>
            <a:r>
              <a:rPr lang="en-GB"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a:t>
            </a:r>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a:t>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2</a:t>
            </a:r>
          </a:p>
        </p:txBody>
      </p:sp>
      <p:sp>
        <p:nvSpPr>
          <p:cNvPr id="4" name="Rectangle 3"/>
          <p:cNvSpPr/>
          <p:nvPr/>
        </p:nvSpPr>
        <p:spPr>
          <a:xfrm>
            <a:off x="1043608" y="1443841"/>
            <a:ext cx="8572560" cy="3970318"/>
          </a:xfrm>
          <a:prstGeom prst="rect">
            <a:avLst/>
          </a:prstGeom>
        </p:spPr>
        <p:txBody>
          <a:bodyPr wrap="square">
            <a:spAutoFit/>
          </a:bodyPr>
          <a:lstStyle/>
          <a:p>
            <a:endParaRPr lang="en-US" sz="2800" dirty="0"/>
          </a:p>
          <a:p>
            <a:r>
              <a:rPr lang="en-US" sz="2800" dirty="0"/>
              <a:t>#include&lt;</a:t>
            </a:r>
            <a:r>
              <a:rPr lang="en-US" sz="2800" dirty="0" err="1"/>
              <a:t>stdio.h</a:t>
            </a:r>
            <a:r>
              <a:rPr lang="en-US" sz="2800" dirty="0"/>
              <a:t>&gt;</a:t>
            </a:r>
          </a:p>
          <a:p>
            <a:r>
              <a:rPr lang="en-US" sz="2800" dirty="0"/>
              <a:t>void main()</a:t>
            </a:r>
          </a:p>
          <a:p>
            <a:r>
              <a:rPr lang="en-US" sz="2800" dirty="0"/>
              <a:t>{</a:t>
            </a:r>
          </a:p>
          <a:p>
            <a:r>
              <a:rPr lang="en-US" sz="2800" dirty="0"/>
              <a:t>int </a:t>
            </a:r>
            <a:r>
              <a:rPr lang="en-US" sz="2800" dirty="0" err="1"/>
              <a:t>a,b,c</a:t>
            </a:r>
            <a:r>
              <a:rPr lang="en-US" sz="2800" dirty="0"/>
              <a:t>;</a:t>
            </a:r>
          </a:p>
          <a:p>
            <a:r>
              <a:rPr lang="en-US" sz="2800" dirty="0" err="1"/>
              <a:t>scanf</a:t>
            </a:r>
            <a:r>
              <a:rPr lang="en-US" sz="2800" dirty="0"/>
              <a:t>("%</a:t>
            </a:r>
            <a:r>
              <a:rPr lang="en-US" sz="2800" dirty="0" err="1"/>
              <a:t>d%d</a:t>
            </a:r>
            <a:r>
              <a:rPr lang="en-US" sz="2800" dirty="0"/>
              <a:t>",&amp;</a:t>
            </a:r>
            <a:r>
              <a:rPr lang="en-US" sz="2800" dirty="0" err="1"/>
              <a:t>a,&amp;b</a:t>
            </a:r>
            <a:r>
              <a:rPr lang="en-US" sz="2800" dirty="0"/>
              <a:t>);</a:t>
            </a:r>
          </a:p>
          <a:p>
            <a:r>
              <a:rPr lang="en-US" sz="2800" dirty="0"/>
              <a:t>c=</a:t>
            </a:r>
            <a:r>
              <a:rPr lang="en-US" sz="2800" dirty="0" err="1"/>
              <a:t>a+b</a:t>
            </a:r>
            <a:r>
              <a:rPr lang="en-US" sz="2800" dirty="0"/>
              <a:t>;</a:t>
            </a:r>
          </a:p>
          <a:p>
            <a:r>
              <a:rPr lang="en-US" sz="2800" dirty="0" err="1"/>
              <a:t>printf</a:t>
            </a:r>
            <a:r>
              <a:rPr lang="en-US" sz="2800" dirty="0"/>
              <a:t>("%</a:t>
            </a:r>
            <a:r>
              <a:rPr lang="en-US" sz="2800" dirty="0" err="1"/>
              <a:t>d",c</a:t>
            </a:r>
            <a:r>
              <a:rPr lang="en-US" sz="2800" dirty="0"/>
              <a:t>);</a:t>
            </a:r>
          </a:p>
          <a:p>
            <a:r>
              <a:rPr lang="en-US" sz="2800" dirty="0"/>
              <a:t>}</a:t>
            </a:r>
            <a:endParaRPr lang="en-GB"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2</a:t>
            </a:r>
          </a:p>
        </p:txBody>
      </p:sp>
      <p:sp>
        <p:nvSpPr>
          <p:cNvPr id="4" name="Rectangle 3"/>
          <p:cNvSpPr/>
          <p:nvPr/>
        </p:nvSpPr>
        <p:spPr>
          <a:xfrm>
            <a:off x="214282" y="928670"/>
            <a:ext cx="8572560" cy="2246769"/>
          </a:xfrm>
          <a:prstGeom prst="rect">
            <a:avLst/>
          </a:prstGeom>
        </p:spPr>
        <p:txBody>
          <a:bodyPr wrap="square">
            <a:spAutoFit/>
          </a:bodyPr>
          <a:lstStyle/>
          <a:p>
            <a:r>
              <a:rPr lang="en-GB" sz="2800" dirty="0"/>
              <a:t>Input:</a:t>
            </a:r>
          </a:p>
          <a:p>
            <a:r>
              <a:rPr lang="en-GB" sz="2800" dirty="0"/>
              <a:t>2</a:t>
            </a:r>
          </a:p>
          <a:p>
            <a:r>
              <a:rPr lang="en-GB" sz="2800" dirty="0"/>
              <a:t>3</a:t>
            </a:r>
          </a:p>
          <a:p>
            <a:r>
              <a:rPr lang="en-GB" sz="2800" dirty="0"/>
              <a:t>Output:</a:t>
            </a:r>
          </a:p>
          <a:p>
            <a:r>
              <a:rPr lang="en-GB" sz="2800" dirty="0"/>
              <a:t>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3</a:t>
            </a:r>
          </a:p>
        </p:txBody>
      </p:sp>
      <p:sp>
        <p:nvSpPr>
          <p:cNvPr id="4" name="Rectangle 3"/>
          <p:cNvSpPr/>
          <p:nvPr/>
        </p:nvSpPr>
        <p:spPr>
          <a:xfrm>
            <a:off x="214282" y="142852"/>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a:t>char a = 27;</a:t>
            </a:r>
            <a:br>
              <a:rPr lang="en-GB" sz="2800" dirty="0"/>
            </a:br>
            <a:r>
              <a:rPr lang="en-GB" sz="2800" dirty="0"/>
              <a:t>char b = 25;</a:t>
            </a:r>
            <a:br>
              <a:rPr lang="en-GB" sz="2800" dirty="0"/>
            </a:br>
            <a:r>
              <a:rPr lang="en-GB" sz="2800" dirty="0"/>
              <a:t>char c = a -b;</a:t>
            </a:r>
            <a:br>
              <a:rPr lang="en-GB" sz="2800" dirty="0"/>
            </a:br>
            <a:r>
              <a:rPr lang="en-GB" sz="2800" dirty="0" err="1"/>
              <a:t>printf</a:t>
            </a:r>
            <a:r>
              <a:rPr lang="en-GB" sz="2800" dirty="0"/>
              <a:t>("%</a:t>
            </a:r>
            <a:r>
              <a:rPr lang="en-GB" sz="2800" dirty="0" err="1"/>
              <a:t>c",c</a:t>
            </a:r>
            <a:r>
              <a:rPr lang="en-GB" sz="2800" dirty="0"/>
              <a:t>);</a:t>
            </a:r>
            <a:br>
              <a:rPr lang="en-GB" sz="2800" dirty="0"/>
            </a:br>
            <a:br>
              <a:rPr lang="en-GB" sz="2800" dirty="0"/>
            </a:br>
            <a:r>
              <a:rPr lang="en-GB" sz="28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3</a:t>
            </a:r>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a:t>A special character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Arithmetic Operators in C</a:t>
            </a:r>
          </a:p>
        </p:txBody>
      </p:sp>
      <p:graphicFrame>
        <p:nvGraphicFramePr>
          <p:cNvPr id="6" name="Table 5"/>
          <p:cNvGraphicFramePr>
            <a:graphicFrameLocks noGrp="1"/>
          </p:cNvGraphicFramePr>
          <p:nvPr/>
        </p:nvGraphicFramePr>
        <p:xfrm>
          <a:off x="500034" y="928670"/>
          <a:ext cx="8358214" cy="5718061"/>
        </p:xfrm>
        <a:graphic>
          <a:graphicData uri="http://schemas.openxmlformats.org/drawingml/2006/table">
            <a:tbl>
              <a:tblPr/>
              <a:tblGrid>
                <a:gridCol w="2008742">
                  <a:extLst>
                    <a:ext uri="{9D8B030D-6E8A-4147-A177-3AD203B41FA5}">
                      <a16:colId xmlns:a16="http://schemas.microsoft.com/office/drawing/2014/main" val="20000"/>
                    </a:ext>
                  </a:extLst>
                </a:gridCol>
                <a:gridCol w="6349472">
                  <a:extLst>
                    <a:ext uri="{9D8B030D-6E8A-4147-A177-3AD203B41FA5}">
                      <a16:colId xmlns:a16="http://schemas.microsoft.com/office/drawing/2014/main" val="20001"/>
                    </a:ext>
                  </a:extLst>
                </a:gridCol>
              </a:tblGrid>
              <a:tr h="592627">
                <a:tc>
                  <a:txBody>
                    <a:bodyPr/>
                    <a:lstStyle/>
                    <a:p>
                      <a:pPr algn="l" fontAlgn="t"/>
                      <a:r>
                        <a:rPr lang="en-GB" sz="2800" b="1" dirty="0"/>
                        <a:t>Operator</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2800" b="1" dirty="0"/>
                        <a:t>Description</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46041">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Adds two operands</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92627">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a:t>Subtracts second operand from the first.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46041">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Multiplies both operands</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92627">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Divides numerator by denominator</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24524">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a:t>Modulus Operator and remainder of after an integer division.</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824524">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Increment operator increases the integer value by one</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824524">
                <a:tc>
                  <a:txBody>
                    <a:bodyPr/>
                    <a:lstStyle/>
                    <a:p>
                      <a:pPr fontAlgn="t"/>
                      <a:r>
                        <a:rPr lang="en-GB" sz="2800" dirty="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Decrement operator decreases the integer value by one</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5918" y="274638"/>
            <a:ext cx="6900882" cy="1143000"/>
          </a:xfrm>
        </p:spPr>
        <p:txBody>
          <a:bodyPr>
            <a:normAutofit fontScale="90000"/>
          </a:bodyPr>
          <a:lstStyle/>
          <a:p>
            <a:r>
              <a:rPr lang="en-GB" dirty="0"/>
              <a:t>Why to learn more languages?</a:t>
            </a:r>
          </a:p>
        </p:txBody>
      </p:sp>
      <p:sp>
        <p:nvSpPr>
          <p:cNvPr id="3" name="Content Placeholder 2"/>
          <p:cNvSpPr>
            <a:spLocks noGrp="1"/>
          </p:cNvSpPr>
          <p:nvPr>
            <p:ph idx="1"/>
          </p:nvPr>
        </p:nvSpPr>
        <p:spPr>
          <a:xfrm>
            <a:off x="214282" y="1446217"/>
            <a:ext cx="8643998" cy="4697427"/>
          </a:xfrm>
        </p:spPr>
        <p:txBody>
          <a:bodyPr>
            <a:noAutofit/>
          </a:bodyPr>
          <a:lstStyle/>
          <a:p>
            <a:pPr>
              <a:lnSpc>
                <a:spcPct val="120000"/>
              </a:lnSpc>
            </a:pPr>
            <a:r>
              <a:rPr lang="en-GB" sz="2400" b="1" dirty="0">
                <a:solidFill>
                  <a:schemeClr val="tx2"/>
                </a:solidFill>
              </a:rPr>
              <a:t>Similar to why a carpenter has more than just a hammer in his/her toolbox</a:t>
            </a:r>
          </a:p>
          <a:p>
            <a:pPr>
              <a:lnSpc>
                <a:spcPct val="120000"/>
              </a:lnSpc>
            </a:pPr>
            <a:r>
              <a:rPr lang="en-GB" sz="2400" b="1" dirty="0">
                <a:solidFill>
                  <a:schemeClr val="tx2"/>
                </a:solidFill>
              </a:rPr>
              <a:t>Every programming language has its positive and negative points </a:t>
            </a:r>
          </a:p>
          <a:p>
            <a:pPr>
              <a:lnSpc>
                <a:spcPct val="120000"/>
              </a:lnSpc>
            </a:pPr>
            <a:r>
              <a:rPr lang="en-GB" sz="2400" b="1" dirty="0">
                <a:solidFill>
                  <a:schemeClr val="tx2"/>
                </a:solidFill>
              </a:rPr>
              <a:t>One language cannot do everything</a:t>
            </a:r>
          </a:p>
          <a:p>
            <a:pPr>
              <a:lnSpc>
                <a:spcPct val="120000"/>
              </a:lnSpc>
            </a:pPr>
            <a:r>
              <a:rPr lang="en-GB" sz="2400" b="1" dirty="0">
                <a:solidFill>
                  <a:schemeClr val="tx2"/>
                </a:solidFill>
              </a:rPr>
              <a:t>That is why there are many languages; some are fantastic for some things </a:t>
            </a:r>
          </a:p>
          <a:p>
            <a:pPr lvl="1">
              <a:lnSpc>
                <a:spcPct val="120000"/>
              </a:lnSpc>
            </a:pPr>
            <a:r>
              <a:rPr lang="en-GB" sz="2400" b="1" dirty="0" err="1">
                <a:solidFill>
                  <a:schemeClr val="tx2"/>
                </a:solidFill>
              </a:rPr>
              <a:t>Eg</a:t>
            </a:r>
            <a:r>
              <a:rPr lang="en-GB" sz="2400" b="1" dirty="0">
                <a:solidFill>
                  <a:schemeClr val="tx2"/>
                </a:solidFill>
              </a:rPr>
              <a:t>: C/C++ is typically the benchmark for speed and memory usage, and some languages provide strengths elsewhere (</a:t>
            </a:r>
            <a:r>
              <a:rPr lang="en-GB" sz="2400" b="1" dirty="0" err="1">
                <a:solidFill>
                  <a:schemeClr val="tx2"/>
                </a:solidFill>
              </a:rPr>
              <a:t>Eg</a:t>
            </a:r>
            <a:r>
              <a:rPr lang="en-GB" sz="2400" b="1" dirty="0">
                <a:solidFill>
                  <a:schemeClr val="tx2"/>
                </a:solidFill>
              </a:rPr>
              <a:t>: Python is very easy to pick up)</a:t>
            </a:r>
          </a:p>
        </p:txBody>
      </p:sp>
      <p:pic>
        <p:nvPicPr>
          <p:cNvPr id="18434" name="Picture 2" descr="http://www.eweek.com/imagesvr_ce/1036/3_ProgramLanguage2014.jpg"/>
          <p:cNvPicPr>
            <a:picLocks noChangeAspect="1" noChangeArrowheads="1"/>
          </p:cNvPicPr>
          <p:nvPr/>
        </p:nvPicPr>
        <p:blipFill>
          <a:blip r:embed="rId3" cstate="print"/>
          <a:srcRect/>
          <a:stretch>
            <a:fillRect/>
          </a:stretch>
        </p:blipFill>
        <p:spPr bwMode="auto">
          <a:xfrm>
            <a:off x="285720" y="-24"/>
            <a:ext cx="1785918" cy="1339438"/>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076" name="AutoShape 4"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078" name="AutoShape 6"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 name="Picture 4" descr="logical-operators.jpg"/>
          <p:cNvPicPr>
            <a:picLocks noChangeAspect="1"/>
          </p:cNvPicPr>
          <p:nvPr/>
        </p:nvPicPr>
        <p:blipFill>
          <a:blip r:embed="rId2"/>
          <a:stretch>
            <a:fillRect/>
          </a:stretch>
        </p:blipFill>
        <p:spPr>
          <a:xfrm>
            <a:off x="714348" y="500042"/>
            <a:ext cx="7358114" cy="51315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5" name="Picture 3"/>
          <p:cNvPicPr>
            <a:picLocks noChangeAspect="1" noChangeArrowheads="1"/>
          </p:cNvPicPr>
          <p:nvPr/>
        </p:nvPicPr>
        <p:blipFill>
          <a:blip r:embed="rId2"/>
          <a:srcRect/>
          <a:stretch>
            <a:fillRect/>
          </a:stretch>
        </p:blipFill>
        <p:spPr bwMode="auto">
          <a:xfrm>
            <a:off x="1214414" y="642918"/>
            <a:ext cx="6705600" cy="4267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Precedence of Operators in C</a:t>
            </a:r>
          </a:p>
        </p:txBody>
      </p:sp>
      <p:pic>
        <p:nvPicPr>
          <p:cNvPr id="104450" name="Picture 2"/>
          <p:cNvPicPr>
            <a:picLocks noChangeAspect="1" noChangeArrowheads="1"/>
          </p:cNvPicPr>
          <p:nvPr/>
        </p:nvPicPr>
        <p:blipFill>
          <a:blip r:embed="rId3"/>
          <a:srcRect/>
          <a:stretch>
            <a:fillRect/>
          </a:stretch>
        </p:blipFill>
        <p:spPr bwMode="auto">
          <a:xfrm>
            <a:off x="500034" y="2357430"/>
            <a:ext cx="6721171" cy="2071702"/>
          </a:xfrm>
          <a:prstGeom prst="rect">
            <a:avLst/>
          </a:prstGeom>
          <a:noFill/>
          <a:ln w="9525">
            <a:noFill/>
            <a:miter lim="800000"/>
            <a:headEnd/>
            <a:tailEnd/>
          </a:ln>
          <a:effectLst/>
        </p:spPr>
      </p:pic>
      <p:sp>
        <p:nvSpPr>
          <p:cNvPr id="7" name="Rectangle 6"/>
          <p:cNvSpPr/>
          <p:nvPr/>
        </p:nvSpPr>
        <p:spPr>
          <a:xfrm>
            <a:off x="428596" y="928670"/>
            <a:ext cx="8572560" cy="1298817"/>
          </a:xfrm>
          <a:prstGeom prst="rect">
            <a:avLst/>
          </a:prstGeom>
        </p:spPr>
        <p:txBody>
          <a:bodyPr wrap="square">
            <a:spAutoFit/>
          </a:bodyPr>
          <a:lstStyle/>
          <a:p>
            <a:pPr>
              <a:lnSpc>
                <a:spcPct val="140000"/>
              </a:lnSpc>
            </a:pPr>
            <a:r>
              <a:rPr lang="en-GB" sz="2800" dirty="0"/>
              <a:t>++, --  Post increment Operators</a:t>
            </a:r>
          </a:p>
          <a:p>
            <a:pPr>
              <a:lnSpc>
                <a:spcPct val="140000"/>
              </a:lnSpc>
            </a:pPr>
            <a:r>
              <a:rPr lang="en-GB" sz="2800" dirty="0"/>
              <a:t>++, --  Pre increment Operators</a:t>
            </a:r>
          </a:p>
        </p:txBody>
      </p:sp>
      <p:sp>
        <p:nvSpPr>
          <p:cNvPr id="8" name="Rectangle 7"/>
          <p:cNvSpPr/>
          <p:nvPr/>
        </p:nvSpPr>
        <p:spPr>
          <a:xfrm>
            <a:off x="428596" y="4701951"/>
            <a:ext cx="8572560" cy="639534"/>
          </a:xfrm>
          <a:prstGeom prst="rect">
            <a:avLst/>
          </a:prstGeom>
        </p:spPr>
        <p:txBody>
          <a:bodyPr wrap="square">
            <a:spAutoFit/>
          </a:bodyPr>
          <a:lstStyle/>
          <a:p>
            <a:pPr>
              <a:lnSpc>
                <a:spcPct val="140000"/>
              </a:lnSpc>
            </a:pPr>
            <a:r>
              <a:rPr lang="en-GB" sz="2800" dirty="0"/>
              <a:t>Parenthesis can be used to override default precedence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4</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main()</a:t>
            </a:r>
            <a:br>
              <a:rPr lang="en-GB" sz="2800" dirty="0"/>
            </a:br>
            <a:r>
              <a:rPr lang="en-GB" sz="2800" dirty="0"/>
              <a:t>{</a:t>
            </a:r>
            <a:br>
              <a:rPr lang="en-GB" sz="2800" dirty="0"/>
            </a:br>
            <a:r>
              <a:rPr lang="en-GB" sz="2800" dirty="0"/>
              <a:t>int a, </a:t>
            </a:r>
            <a:r>
              <a:rPr lang="en-GB" sz="2800" dirty="0" err="1"/>
              <a:t>b,c</a:t>
            </a:r>
            <a:r>
              <a:rPr lang="en-GB" sz="2800" dirty="0"/>
              <a:t>;</a:t>
            </a:r>
            <a:br>
              <a:rPr lang="en-GB" sz="2800" dirty="0"/>
            </a:br>
            <a:r>
              <a:rPr lang="en-GB" sz="2800" dirty="0"/>
              <a:t>a = 4;</a:t>
            </a:r>
            <a:br>
              <a:rPr lang="en-GB" sz="2800" dirty="0"/>
            </a:br>
            <a:r>
              <a:rPr lang="en-GB" sz="2800" dirty="0"/>
              <a:t>b = 2;</a:t>
            </a:r>
            <a:br>
              <a:rPr lang="en-GB" sz="2800" dirty="0"/>
            </a:br>
            <a:r>
              <a:rPr lang="en-GB" sz="2800" dirty="0"/>
              <a:t>c = -a+--b;</a:t>
            </a:r>
            <a:br>
              <a:rPr lang="en-GB" sz="2800" dirty="0"/>
            </a:br>
            <a:r>
              <a:rPr lang="en-GB" sz="2800" dirty="0" err="1"/>
              <a:t>printf</a:t>
            </a:r>
            <a:r>
              <a:rPr lang="en-GB" sz="2800" dirty="0"/>
              <a:t> ( "c = %d", c) ;</a:t>
            </a:r>
            <a:br>
              <a:rPr lang="en-GB" sz="2800" dirty="0"/>
            </a:br>
            <a:r>
              <a:rPr lang="en-GB" sz="28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4</a:t>
            </a:r>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a:t>c = -3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5</a:t>
            </a:r>
          </a:p>
        </p:txBody>
      </p:sp>
      <p:sp>
        <p:nvSpPr>
          <p:cNvPr id="4" name="Rectangle 3"/>
          <p:cNvSpPr/>
          <p:nvPr/>
        </p:nvSpPr>
        <p:spPr>
          <a:xfrm>
            <a:off x="214282" y="928670"/>
            <a:ext cx="8572560" cy="5262979"/>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main()</a:t>
            </a:r>
            <a:br>
              <a:rPr lang="en-GB" sz="2800" dirty="0"/>
            </a:br>
            <a:r>
              <a:rPr lang="en-GB" sz="2800" dirty="0"/>
              <a:t>{</a:t>
            </a:r>
            <a:br>
              <a:rPr lang="en-GB" sz="2800" dirty="0"/>
            </a:br>
            <a:r>
              <a:rPr lang="en-GB" sz="2800" dirty="0" err="1"/>
              <a:t>int</a:t>
            </a:r>
            <a:r>
              <a:rPr lang="en-GB" sz="2800" dirty="0"/>
              <a:t> a, </a:t>
            </a:r>
            <a:r>
              <a:rPr lang="en-GB" sz="2800" dirty="0" err="1"/>
              <a:t>b,c</a:t>
            </a:r>
            <a:r>
              <a:rPr lang="en-GB" sz="2800" dirty="0"/>
              <a:t>;</a:t>
            </a:r>
            <a:br>
              <a:rPr lang="en-GB" sz="2800" dirty="0"/>
            </a:br>
            <a:r>
              <a:rPr lang="en-GB" sz="2800" dirty="0"/>
              <a:t>a = 4;</a:t>
            </a:r>
            <a:br>
              <a:rPr lang="en-GB" sz="2800" dirty="0"/>
            </a:br>
            <a:r>
              <a:rPr lang="en-GB" sz="2800" dirty="0"/>
              <a:t>b = 2;</a:t>
            </a:r>
            <a:br>
              <a:rPr lang="en-GB" sz="2800" dirty="0"/>
            </a:br>
            <a:br>
              <a:rPr lang="en-GB" sz="2800" dirty="0"/>
            </a:br>
            <a:r>
              <a:rPr lang="en-GB" sz="2800" dirty="0"/>
              <a:t>c = -a+ b--;</a:t>
            </a:r>
            <a:br>
              <a:rPr lang="en-GB" sz="2800" dirty="0"/>
            </a:br>
            <a:br>
              <a:rPr lang="en-GB" sz="2800" dirty="0"/>
            </a:br>
            <a:r>
              <a:rPr lang="en-GB" sz="2800" dirty="0" err="1"/>
              <a:t>printf</a:t>
            </a:r>
            <a:r>
              <a:rPr lang="en-GB" sz="2800" dirty="0"/>
              <a:t> ( "c = %d", c) ;</a:t>
            </a:r>
          </a:p>
          <a:p>
            <a:r>
              <a:rPr lang="en-GB" sz="2800" dirty="0" err="1"/>
              <a:t>printf</a:t>
            </a:r>
            <a:r>
              <a:rPr lang="en-GB" sz="2800" dirty="0"/>
              <a:t> ( "b = %d", b) ;</a:t>
            </a:r>
            <a:br>
              <a:rPr lang="en-GB" sz="2800" dirty="0"/>
            </a:br>
            <a:r>
              <a:rPr lang="en-GB" sz="28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5</a:t>
            </a:r>
          </a:p>
        </p:txBody>
      </p:sp>
      <p:sp>
        <p:nvSpPr>
          <p:cNvPr id="4" name="Rectangle 3"/>
          <p:cNvSpPr/>
          <p:nvPr/>
        </p:nvSpPr>
        <p:spPr>
          <a:xfrm>
            <a:off x="214282" y="928670"/>
            <a:ext cx="8572560" cy="954107"/>
          </a:xfrm>
          <a:prstGeom prst="rect">
            <a:avLst/>
          </a:prstGeom>
        </p:spPr>
        <p:txBody>
          <a:bodyPr wrap="square">
            <a:spAutoFit/>
          </a:bodyPr>
          <a:lstStyle/>
          <a:p>
            <a:r>
              <a:rPr lang="en-GB" sz="2800" dirty="0"/>
              <a:t>c = -2</a:t>
            </a:r>
          </a:p>
          <a:p>
            <a:r>
              <a:rPr lang="en-GB" sz="2800" dirty="0"/>
              <a:t>b =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6</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main()</a:t>
            </a:r>
            <a:br>
              <a:rPr lang="en-GB" sz="2800" dirty="0"/>
            </a:br>
            <a:r>
              <a:rPr lang="en-GB" sz="2800" dirty="0"/>
              <a:t>{</a:t>
            </a:r>
            <a:br>
              <a:rPr lang="en-GB" sz="2800" dirty="0"/>
            </a:br>
            <a:r>
              <a:rPr lang="en-GB" sz="2800" dirty="0"/>
              <a:t>int a, </a:t>
            </a:r>
            <a:r>
              <a:rPr lang="en-GB" sz="2800" dirty="0" err="1"/>
              <a:t>b,c</a:t>
            </a:r>
            <a:r>
              <a:rPr lang="en-GB" sz="2800" dirty="0"/>
              <a:t>;</a:t>
            </a:r>
            <a:br>
              <a:rPr lang="en-GB" sz="2800" dirty="0"/>
            </a:br>
            <a:r>
              <a:rPr lang="en-GB" sz="2800" dirty="0"/>
              <a:t>a = 4;</a:t>
            </a:r>
            <a:br>
              <a:rPr lang="en-GB" sz="2800" dirty="0"/>
            </a:br>
            <a:r>
              <a:rPr lang="en-GB" sz="2800" dirty="0"/>
              <a:t>c = a++;</a:t>
            </a:r>
            <a:br>
              <a:rPr lang="en-GB" sz="2800" dirty="0"/>
            </a:br>
            <a:r>
              <a:rPr lang="en-GB" sz="2800" dirty="0" err="1"/>
              <a:t>printf</a:t>
            </a:r>
            <a:r>
              <a:rPr lang="en-GB" sz="2800" dirty="0"/>
              <a:t> ( "c = %d", c) ;</a:t>
            </a:r>
            <a:br>
              <a:rPr lang="en-GB" sz="2800" dirty="0"/>
            </a:br>
            <a:r>
              <a:rPr lang="en-GB" sz="2800" dirty="0" err="1"/>
              <a:t>printf</a:t>
            </a:r>
            <a:r>
              <a:rPr lang="en-GB" sz="2800" dirty="0"/>
              <a:t> ( "a = %d", a) ;</a:t>
            </a:r>
            <a:br>
              <a:rPr lang="en-GB" sz="2800" dirty="0"/>
            </a:br>
            <a:r>
              <a:rPr lang="en-GB" sz="2800"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6</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c = 4 a = 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7</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main()</a:t>
            </a:r>
            <a:br>
              <a:rPr lang="en-GB" sz="2800" dirty="0"/>
            </a:br>
            <a:r>
              <a:rPr lang="en-GB" sz="2800" dirty="0"/>
              <a:t>{</a:t>
            </a:r>
            <a:br>
              <a:rPr lang="en-GB" sz="2800" dirty="0"/>
            </a:br>
            <a:r>
              <a:rPr lang="en-GB" sz="2800" dirty="0"/>
              <a:t>int a, </a:t>
            </a:r>
            <a:r>
              <a:rPr lang="en-GB" sz="2800" dirty="0" err="1"/>
              <a:t>b,c</a:t>
            </a:r>
            <a:r>
              <a:rPr lang="en-GB" sz="2800" dirty="0"/>
              <a:t>;</a:t>
            </a:r>
            <a:br>
              <a:rPr lang="en-GB" sz="2800" dirty="0"/>
            </a:br>
            <a:r>
              <a:rPr lang="en-GB" sz="2800" dirty="0"/>
              <a:t>a = 4;</a:t>
            </a:r>
            <a:br>
              <a:rPr lang="en-GB" sz="2800" dirty="0"/>
            </a:br>
            <a:r>
              <a:rPr lang="en-GB" sz="2800" dirty="0"/>
              <a:t>c =++a;</a:t>
            </a:r>
            <a:br>
              <a:rPr lang="en-GB" sz="2800" dirty="0"/>
            </a:br>
            <a:r>
              <a:rPr lang="en-GB" sz="2800" dirty="0" err="1"/>
              <a:t>printf</a:t>
            </a:r>
            <a:r>
              <a:rPr lang="en-GB" sz="2800" dirty="0"/>
              <a:t> ( "c = %d", c) ;</a:t>
            </a:r>
            <a:br>
              <a:rPr lang="en-GB" sz="2800" dirty="0"/>
            </a:br>
            <a:r>
              <a:rPr lang="en-GB" sz="2800" dirty="0" err="1"/>
              <a:t>printf</a:t>
            </a:r>
            <a:r>
              <a:rPr lang="en-GB" sz="2800" dirty="0"/>
              <a:t> ( "a = %d", a) ;</a:t>
            </a:r>
            <a:br>
              <a:rPr lang="en-GB" sz="2800" dirty="0"/>
            </a:br>
            <a:r>
              <a:rPr lang="en-GB"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001056" cy="1143000"/>
          </a:xfrm>
        </p:spPr>
        <p:txBody>
          <a:bodyPr>
            <a:normAutofit/>
          </a:bodyPr>
          <a:lstStyle/>
          <a:p>
            <a:r>
              <a:rPr lang="en-GB" b="1" dirty="0"/>
              <a:t>Transiting from Python to C/C++</a:t>
            </a:r>
          </a:p>
        </p:txBody>
      </p:sp>
      <p:sp>
        <p:nvSpPr>
          <p:cNvPr id="3" name="Content Placeholder 2"/>
          <p:cNvSpPr>
            <a:spLocks noGrp="1"/>
          </p:cNvSpPr>
          <p:nvPr>
            <p:ph idx="1"/>
          </p:nvPr>
        </p:nvSpPr>
        <p:spPr/>
        <p:txBody>
          <a:bodyPr/>
          <a:lstStyle/>
          <a:p>
            <a:r>
              <a:rPr lang="en-GB" b="1" dirty="0"/>
              <a:t>Will not be so hard</a:t>
            </a:r>
          </a:p>
          <a:p>
            <a:r>
              <a:rPr lang="en-GB" b="1" dirty="0"/>
              <a:t>There are quite a few syntax differences between the two languages</a:t>
            </a:r>
          </a:p>
          <a:p>
            <a:r>
              <a:rPr lang="en-GB" b="1" dirty="0"/>
              <a:t>Only way to learn a new programming language is by writing programs in it</a:t>
            </a:r>
          </a:p>
          <a:p>
            <a:pPr lvl="3" algn="ctr"/>
            <a:r>
              <a:rPr lang="en-GB" b="1" dirty="0"/>
              <a:t>Dennis Ritchie</a:t>
            </a:r>
          </a:p>
          <a:p>
            <a:pPr lvl="3">
              <a:buNone/>
            </a:pPr>
            <a:endParaRPr lang="en-GB"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7</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c = 5 a = 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8</a:t>
            </a:r>
          </a:p>
        </p:txBody>
      </p:sp>
      <p:sp>
        <p:nvSpPr>
          <p:cNvPr id="4" name="Rectangle 3"/>
          <p:cNvSpPr/>
          <p:nvPr/>
        </p:nvSpPr>
        <p:spPr>
          <a:xfrm>
            <a:off x="214282" y="928670"/>
            <a:ext cx="8572560" cy="5693866"/>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main()</a:t>
            </a:r>
            <a:br>
              <a:rPr lang="en-GB" sz="2800" dirty="0"/>
            </a:br>
            <a:r>
              <a:rPr lang="en-GB" sz="2800" dirty="0"/>
              <a:t>{</a:t>
            </a:r>
            <a:br>
              <a:rPr lang="en-GB" sz="2800" dirty="0"/>
            </a:br>
            <a:r>
              <a:rPr lang="en-GB" sz="2800" dirty="0"/>
              <a:t>int a, </a:t>
            </a:r>
            <a:r>
              <a:rPr lang="en-GB" sz="2800" dirty="0" err="1"/>
              <a:t>b,c</a:t>
            </a:r>
            <a:r>
              <a:rPr lang="en-GB" sz="2800" dirty="0"/>
              <a:t>;</a:t>
            </a:r>
            <a:br>
              <a:rPr lang="en-GB" sz="2800" dirty="0"/>
            </a:br>
            <a:r>
              <a:rPr lang="en-GB" sz="2800" dirty="0"/>
              <a:t>a = 4;</a:t>
            </a:r>
            <a:br>
              <a:rPr lang="en-GB" sz="2800" dirty="0"/>
            </a:br>
            <a:br>
              <a:rPr lang="en-GB" sz="2800" dirty="0"/>
            </a:br>
            <a:r>
              <a:rPr lang="en-GB" sz="2800" dirty="0"/>
              <a:t>c = a++ + ++a;</a:t>
            </a:r>
            <a:br>
              <a:rPr lang="en-GB" sz="2800" dirty="0"/>
            </a:br>
            <a:br>
              <a:rPr lang="en-GB" sz="2800" dirty="0"/>
            </a:br>
            <a:r>
              <a:rPr lang="en-GB" sz="2800" dirty="0" err="1"/>
              <a:t>printf</a:t>
            </a:r>
            <a:r>
              <a:rPr lang="en-GB" sz="2800" dirty="0"/>
              <a:t> ( "c = %d", c) ;</a:t>
            </a:r>
            <a:br>
              <a:rPr lang="en-GB" sz="2800" dirty="0"/>
            </a:br>
            <a:br>
              <a:rPr lang="en-GB" sz="2800" dirty="0"/>
            </a:br>
            <a:r>
              <a:rPr lang="en-GB" sz="2800" dirty="0" err="1"/>
              <a:t>printf</a:t>
            </a:r>
            <a:r>
              <a:rPr lang="en-GB" sz="2800" dirty="0"/>
              <a:t> ( "a = %d", a) ;</a:t>
            </a:r>
            <a:br>
              <a:rPr lang="en-GB" sz="2800" dirty="0"/>
            </a:br>
            <a:br>
              <a:rPr lang="en-GB" sz="2800" dirty="0"/>
            </a:br>
            <a:r>
              <a:rPr lang="en-GB" sz="28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8</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c = 10 a = 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a:t>Associativity</a:t>
            </a:r>
            <a:r>
              <a:rPr lang="en-GB" b="1" dirty="0"/>
              <a:t> of Operators in C</a:t>
            </a:r>
          </a:p>
        </p:txBody>
      </p:sp>
      <p:sp>
        <p:nvSpPr>
          <p:cNvPr id="7" name="Rectangle 6"/>
          <p:cNvSpPr/>
          <p:nvPr/>
        </p:nvSpPr>
        <p:spPr>
          <a:xfrm>
            <a:off x="428596" y="928670"/>
            <a:ext cx="8572560" cy="1298817"/>
          </a:xfrm>
          <a:prstGeom prst="rect">
            <a:avLst/>
          </a:prstGeom>
        </p:spPr>
        <p:txBody>
          <a:bodyPr wrap="square">
            <a:spAutoFit/>
          </a:bodyPr>
          <a:lstStyle/>
          <a:p>
            <a:pPr>
              <a:lnSpc>
                <a:spcPct val="140000"/>
              </a:lnSpc>
            </a:pPr>
            <a:r>
              <a:rPr lang="en-GB" sz="2800" dirty="0"/>
              <a:t>When precedence of two operators are same then </a:t>
            </a:r>
            <a:r>
              <a:rPr lang="en-GB" sz="2800" dirty="0" err="1"/>
              <a:t>associativity</a:t>
            </a:r>
            <a:r>
              <a:rPr lang="en-GB" sz="2800" dirty="0"/>
              <a:t> of operator is considered for evaluation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428596" y="-58057"/>
            <a:ext cx="8358246" cy="664371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214282" y="500042"/>
            <a:ext cx="8744845" cy="5429264"/>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Automatic Type Conversion in C</a:t>
            </a:r>
          </a:p>
        </p:txBody>
      </p:sp>
      <p:sp>
        <p:nvSpPr>
          <p:cNvPr id="4" name="Rectangle 3"/>
          <p:cNvSpPr/>
          <p:nvPr/>
        </p:nvSpPr>
        <p:spPr>
          <a:xfrm>
            <a:off x="214282" y="928670"/>
            <a:ext cx="8572560" cy="5521512"/>
          </a:xfrm>
          <a:prstGeom prst="rect">
            <a:avLst/>
          </a:prstGeom>
        </p:spPr>
        <p:txBody>
          <a:bodyPr wrap="square">
            <a:spAutoFit/>
          </a:bodyPr>
          <a:lstStyle/>
          <a:p>
            <a:pPr algn="just">
              <a:lnSpc>
                <a:spcPct val="140000"/>
              </a:lnSpc>
            </a:pPr>
            <a:r>
              <a:rPr lang="en-GB" sz="2800" dirty="0"/>
              <a:t>Convert a variable from one data type to another data type</a:t>
            </a:r>
          </a:p>
          <a:p>
            <a:pPr algn="just">
              <a:lnSpc>
                <a:spcPct val="140000"/>
              </a:lnSpc>
            </a:pPr>
            <a:r>
              <a:rPr lang="en-GB" sz="2800" dirty="0"/>
              <a:t>When the type conversion is performed automatically by the compiler without programmers intervention, such type of conversion is known as </a:t>
            </a:r>
            <a:r>
              <a:rPr lang="en-GB" sz="2800" b="1" dirty="0"/>
              <a:t>implicit type conversion</a:t>
            </a:r>
            <a:r>
              <a:rPr lang="en-GB" sz="2800" dirty="0"/>
              <a:t> or </a:t>
            </a:r>
            <a:r>
              <a:rPr lang="en-GB" sz="2800" b="1" dirty="0"/>
              <a:t>type promotion</a:t>
            </a:r>
            <a:r>
              <a:rPr lang="en-GB" sz="2800" dirty="0"/>
              <a:t>.</a:t>
            </a:r>
          </a:p>
          <a:p>
            <a:pPr algn="just">
              <a:lnSpc>
                <a:spcPct val="140000"/>
              </a:lnSpc>
            </a:pPr>
            <a:endParaRPr lang="en-GB" sz="2800" dirty="0"/>
          </a:p>
          <a:p>
            <a:pPr algn="just">
              <a:lnSpc>
                <a:spcPct val="140000"/>
              </a:lnSpc>
            </a:pPr>
            <a:r>
              <a:rPr lang="en-GB" sz="2800" dirty="0"/>
              <a:t>The compiler converts all operands into the data type of the largest operand.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Rules for Implicit Type Conversion in C</a:t>
            </a:r>
          </a:p>
        </p:txBody>
      </p:sp>
      <p:sp>
        <p:nvSpPr>
          <p:cNvPr id="4" name="Rectangle 3"/>
          <p:cNvSpPr/>
          <p:nvPr/>
        </p:nvSpPr>
        <p:spPr>
          <a:xfrm>
            <a:off x="214282" y="928670"/>
            <a:ext cx="8572560" cy="5509200"/>
          </a:xfrm>
          <a:prstGeom prst="rect">
            <a:avLst/>
          </a:prstGeom>
        </p:spPr>
        <p:txBody>
          <a:bodyPr wrap="square">
            <a:spAutoFit/>
          </a:bodyPr>
          <a:lstStyle/>
          <a:p>
            <a:pPr>
              <a:buFont typeface="Arial" pitchFamily="34" charset="0"/>
              <a:buChar char="•"/>
            </a:pPr>
            <a:r>
              <a:rPr lang="en-GB" sz="3200" dirty="0"/>
              <a:t> Sequence of rules that are applied while evaluating expressions are given below:</a:t>
            </a:r>
          </a:p>
          <a:p>
            <a:pPr>
              <a:buFont typeface="Arial" pitchFamily="34" charset="0"/>
              <a:buChar char="•"/>
            </a:pPr>
            <a:r>
              <a:rPr lang="en-GB" sz="3200" dirty="0"/>
              <a:t> All </a:t>
            </a:r>
            <a:r>
              <a:rPr lang="en-GB" sz="3200" dirty="0">
                <a:solidFill>
                  <a:srgbClr val="C00000"/>
                </a:solidFill>
              </a:rPr>
              <a:t>short and char</a:t>
            </a:r>
            <a:r>
              <a:rPr lang="en-GB" sz="3200" dirty="0"/>
              <a:t> are automatically converted to </a:t>
            </a:r>
            <a:r>
              <a:rPr lang="en-GB" sz="3200" dirty="0" err="1">
                <a:solidFill>
                  <a:srgbClr val="C00000"/>
                </a:solidFill>
              </a:rPr>
              <a:t>int</a:t>
            </a:r>
            <a:r>
              <a:rPr lang="en-GB" sz="3200" dirty="0"/>
              <a:t>, then,</a:t>
            </a:r>
          </a:p>
          <a:p>
            <a:pPr>
              <a:buFont typeface="Arial" pitchFamily="34" charset="0"/>
              <a:buChar char="•"/>
            </a:pPr>
            <a:r>
              <a:rPr lang="en-GB" sz="3200" dirty="0"/>
              <a:t> If either of the operand is of type </a:t>
            </a:r>
            <a:r>
              <a:rPr lang="en-GB" sz="3200" dirty="0">
                <a:solidFill>
                  <a:srgbClr val="C00000"/>
                </a:solidFill>
              </a:rPr>
              <a:t>long double</a:t>
            </a:r>
            <a:r>
              <a:rPr lang="en-GB" sz="3200" dirty="0"/>
              <a:t>, then others will be converted to </a:t>
            </a:r>
            <a:r>
              <a:rPr lang="en-GB" sz="3200" dirty="0">
                <a:solidFill>
                  <a:srgbClr val="C00000"/>
                </a:solidFill>
              </a:rPr>
              <a:t>long double</a:t>
            </a:r>
            <a:r>
              <a:rPr lang="en-GB" sz="3200" dirty="0"/>
              <a:t> and result will be </a:t>
            </a:r>
            <a:r>
              <a:rPr lang="en-GB" sz="3200" dirty="0">
                <a:solidFill>
                  <a:srgbClr val="C00000"/>
                </a:solidFill>
              </a:rPr>
              <a:t>long double</a:t>
            </a:r>
            <a:r>
              <a:rPr lang="en-GB" sz="3200" dirty="0"/>
              <a:t>.</a:t>
            </a:r>
          </a:p>
          <a:p>
            <a:pPr>
              <a:buFont typeface="Arial" pitchFamily="34" charset="0"/>
              <a:buChar char="•"/>
            </a:pPr>
            <a:r>
              <a:rPr lang="en-GB" sz="3200" dirty="0"/>
              <a:t> Else, if either of the operand is </a:t>
            </a:r>
            <a:r>
              <a:rPr lang="en-GB" sz="3200" dirty="0">
                <a:solidFill>
                  <a:srgbClr val="C00000"/>
                </a:solidFill>
              </a:rPr>
              <a:t>double</a:t>
            </a:r>
            <a:r>
              <a:rPr lang="en-GB" sz="3200" dirty="0"/>
              <a:t>, then others are converted to double.</a:t>
            </a:r>
          </a:p>
          <a:p>
            <a:pPr>
              <a:buFont typeface="Arial" pitchFamily="34" charset="0"/>
              <a:buChar char="•"/>
            </a:pPr>
            <a:r>
              <a:rPr lang="en-GB" sz="3200" dirty="0"/>
              <a:t> Else, if either of the operand is </a:t>
            </a:r>
            <a:r>
              <a:rPr lang="en-GB" sz="3200" dirty="0">
                <a:solidFill>
                  <a:srgbClr val="C00000"/>
                </a:solidFill>
              </a:rPr>
              <a:t>float</a:t>
            </a:r>
            <a:r>
              <a:rPr lang="en-GB" sz="3200" dirty="0"/>
              <a:t>, then others are converted to float.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9</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a:t>char a = 65;</a:t>
            </a:r>
            <a:br>
              <a:rPr lang="en-GB" sz="2800" dirty="0"/>
            </a:br>
            <a:r>
              <a:rPr lang="en-GB" sz="2800" dirty="0"/>
              <a:t>char b = 100;</a:t>
            </a:r>
            <a:br>
              <a:rPr lang="en-GB" sz="2800" dirty="0"/>
            </a:br>
            <a:r>
              <a:rPr lang="en-GB" sz="2800" dirty="0"/>
              <a:t>char c = </a:t>
            </a:r>
            <a:r>
              <a:rPr lang="en-GB" sz="2800" dirty="0" err="1"/>
              <a:t>a%b</a:t>
            </a:r>
            <a:r>
              <a:rPr lang="en-GB" sz="2800" dirty="0"/>
              <a:t>;</a:t>
            </a:r>
            <a:br>
              <a:rPr lang="en-GB" sz="2800" dirty="0"/>
            </a:br>
            <a:r>
              <a:rPr lang="en-GB" sz="2800" dirty="0" err="1"/>
              <a:t>printf</a:t>
            </a:r>
            <a:r>
              <a:rPr lang="en-GB" sz="2800" dirty="0"/>
              <a:t>("%</a:t>
            </a:r>
            <a:r>
              <a:rPr lang="en-GB" sz="2800" dirty="0" err="1"/>
              <a:t>c",c</a:t>
            </a:r>
            <a:r>
              <a:rPr lang="en-GB" sz="2800" dirty="0"/>
              <a:t>);</a:t>
            </a:r>
            <a:br>
              <a:rPr lang="en-GB" sz="2800" dirty="0"/>
            </a:br>
            <a:br>
              <a:rPr lang="en-GB" sz="2800" dirty="0"/>
            </a:br>
            <a:r>
              <a:rPr lang="en-GB" sz="2800"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9</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l="-52000" r="-5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24"/>
            <a:ext cx="8001056" cy="714380"/>
          </a:xfrm>
        </p:spPr>
        <p:txBody>
          <a:bodyPr>
            <a:normAutofit fontScale="90000"/>
          </a:bodyPr>
          <a:lstStyle/>
          <a:p>
            <a:r>
              <a:rPr lang="en-GB" b="1" dirty="0"/>
              <a:t>History of C</a:t>
            </a:r>
          </a:p>
        </p:txBody>
      </p:sp>
      <p:sp>
        <p:nvSpPr>
          <p:cNvPr id="3" name="Content Placeholder 2"/>
          <p:cNvSpPr>
            <a:spLocks noGrp="1"/>
          </p:cNvSpPr>
          <p:nvPr>
            <p:ph idx="1"/>
          </p:nvPr>
        </p:nvSpPr>
        <p:spPr>
          <a:xfrm>
            <a:off x="457200" y="714356"/>
            <a:ext cx="8472518" cy="6072230"/>
          </a:xfrm>
        </p:spPr>
        <p:txBody>
          <a:bodyPr>
            <a:normAutofit fontScale="92500" lnSpcReduction="10000"/>
          </a:bodyPr>
          <a:lstStyle/>
          <a:p>
            <a:r>
              <a:rPr lang="en-GB" b="1" dirty="0"/>
              <a:t>Born at </a:t>
            </a:r>
            <a:r>
              <a:rPr lang="en-GB" b="1" dirty="0" err="1"/>
              <a:t>AT</a:t>
            </a:r>
            <a:r>
              <a:rPr lang="en-GB" b="1" dirty="0"/>
              <a:t> &amp; T Bell Laboratory of USA in 1972</a:t>
            </a:r>
          </a:p>
          <a:p>
            <a:r>
              <a:rPr lang="en-GB" b="1" dirty="0"/>
              <a:t>Many of C’s principles and ideas were derived from the earlier language B</a:t>
            </a:r>
          </a:p>
          <a:p>
            <a:r>
              <a:rPr lang="en-GB" b="1" dirty="0"/>
              <a:t>Ken Thompson was the developer of B Language</a:t>
            </a:r>
          </a:p>
          <a:p>
            <a:r>
              <a:rPr lang="en-GB" b="1" dirty="0"/>
              <a:t>C was written by </a:t>
            </a:r>
            <a:r>
              <a:rPr lang="en-GB" b="1" dirty="0">
                <a:hlinkClick r:id="rId3" tooltip="Dennis Ritchie : Father of C Programming"/>
              </a:rPr>
              <a:t>Dennis Ritchie</a:t>
            </a:r>
            <a:endParaRPr lang="en-GB" b="1" dirty="0"/>
          </a:p>
          <a:p>
            <a:pPr>
              <a:buNone/>
            </a:pPr>
            <a:r>
              <a:rPr lang="en-GB" b="1" dirty="0"/>
              <a:t>	</a:t>
            </a:r>
            <a:r>
              <a:rPr lang="en-GB" b="1" u="sng" dirty="0">
                <a:solidFill>
                  <a:srgbClr val="0070C0"/>
                </a:solidFill>
              </a:rPr>
              <a:t>http://www.nytimes.com/2011/10/14/technology/dennis-ritchie-programming-trailblazer-dies-at-70.html?_r=0</a:t>
            </a:r>
          </a:p>
          <a:p>
            <a:r>
              <a:rPr lang="en-GB" b="1" dirty="0"/>
              <a:t>C language was created for a specific purpose </a:t>
            </a:r>
            <a:r>
              <a:rPr lang="en-GB" b="1" dirty="0" err="1"/>
              <a:t>i.e</a:t>
            </a:r>
            <a:r>
              <a:rPr lang="en-GB" b="1" dirty="0"/>
              <a:t> designing the UNIX operating system (which is currently base of many UNIX based OS)</a:t>
            </a:r>
          </a:p>
          <a:p>
            <a:r>
              <a:rPr lang="en-GB" b="1" dirty="0"/>
              <a:t>Quickly spread beyond Bell Labs in the late 70’s because of its </a:t>
            </a:r>
            <a:r>
              <a:rPr lang="en-GB" b="1" dirty="0">
                <a:hlinkClick r:id="rId4" tooltip="Features of C"/>
              </a:rPr>
              <a:t>strong features</a:t>
            </a:r>
            <a:endParaRPr lang="en-GB" b="1" dirty="0"/>
          </a:p>
          <a:p>
            <a:endParaRPr lang="en-GB"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10</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a:t>int a = 165;</a:t>
            </a:r>
            <a:br>
              <a:rPr lang="en-GB" sz="2800" dirty="0"/>
            </a:br>
            <a:r>
              <a:rPr lang="en-GB" sz="2800" dirty="0"/>
              <a:t>int b = 100;</a:t>
            </a:r>
            <a:br>
              <a:rPr lang="en-GB" sz="2800" dirty="0"/>
            </a:br>
            <a:r>
              <a:rPr lang="en-GB" sz="2800" dirty="0"/>
              <a:t>int c = (float)a/b;</a:t>
            </a:r>
            <a:br>
              <a:rPr lang="en-GB" sz="2800" dirty="0"/>
            </a:br>
            <a:r>
              <a:rPr lang="en-GB" sz="2800" dirty="0" err="1"/>
              <a:t>printf</a:t>
            </a:r>
            <a:r>
              <a:rPr lang="en-GB" sz="2800" dirty="0"/>
              <a:t>("%</a:t>
            </a:r>
            <a:r>
              <a:rPr lang="en-GB" sz="2800" dirty="0" err="1"/>
              <a:t>d",c</a:t>
            </a:r>
            <a:r>
              <a:rPr lang="en-GB" sz="2800" dirty="0"/>
              <a:t>);</a:t>
            </a:r>
            <a:br>
              <a:rPr lang="en-GB" sz="2800" dirty="0"/>
            </a:br>
            <a:br>
              <a:rPr lang="en-GB" sz="2800" dirty="0"/>
            </a:br>
            <a:r>
              <a:rPr lang="en-GB" sz="2800"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10</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11</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err="1"/>
              <a:t>int</a:t>
            </a:r>
            <a:r>
              <a:rPr lang="en-GB" sz="2800" dirty="0"/>
              <a:t> a = 165;</a:t>
            </a:r>
            <a:br>
              <a:rPr lang="en-GB" sz="2800" dirty="0"/>
            </a:br>
            <a:r>
              <a:rPr lang="en-GB" sz="2800" dirty="0" err="1"/>
              <a:t>int</a:t>
            </a:r>
            <a:r>
              <a:rPr lang="en-GB" sz="2800" dirty="0"/>
              <a:t> b = 100;</a:t>
            </a:r>
            <a:br>
              <a:rPr lang="en-GB" sz="2800" dirty="0"/>
            </a:br>
            <a:r>
              <a:rPr lang="en-GB" sz="2800" dirty="0"/>
              <a:t>float c = a/b;</a:t>
            </a:r>
            <a:br>
              <a:rPr lang="en-GB" sz="2800" dirty="0"/>
            </a:br>
            <a:r>
              <a:rPr lang="en-GB" sz="2800" dirty="0" err="1"/>
              <a:t>printf</a:t>
            </a:r>
            <a:r>
              <a:rPr lang="en-GB" sz="2800" dirty="0"/>
              <a:t>("%</a:t>
            </a:r>
            <a:r>
              <a:rPr lang="en-GB" sz="2800" dirty="0" err="1"/>
              <a:t>f",c</a:t>
            </a:r>
            <a:r>
              <a:rPr lang="en-GB" sz="2800" dirty="0"/>
              <a:t>);</a:t>
            </a:r>
            <a:br>
              <a:rPr lang="en-GB" sz="2800" dirty="0"/>
            </a:br>
            <a:br>
              <a:rPr lang="en-GB" sz="2800" dirty="0"/>
            </a:br>
            <a:r>
              <a:rPr lang="en-GB" sz="2800"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11</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1.000000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12</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a:t>float a = 165;</a:t>
            </a:r>
            <a:br>
              <a:rPr lang="en-GB" sz="2800" dirty="0"/>
            </a:br>
            <a:r>
              <a:rPr lang="en-GB" sz="2800" dirty="0"/>
              <a:t>float b = 100;</a:t>
            </a:r>
            <a:br>
              <a:rPr lang="en-GB" sz="2800" dirty="0"/>
            </a:br>
            <a:r>
              <a:rPr lang="en-GB" sz="2800" dirty="0"/>
              <a:t>float c = a/b;</a:t>
            </a:r>
            <a:br>
              <a:rPr lang="en-GB" sz="2800" dirty="0"/>
            </a:br>
            <a:r>
              <a:rPr lang="en-GB" sz="2800" dirty="0" err="1"/>
              <a:t>printf</a:t>
            </a:r>
            <a:r>
              <a:rPr lang="en-GB" sz="2800" dirty="0"/>
              <a:t>("%</a:t>
            </a:r>
            <a:r>
              <a:rPr lang="en-GB" sz="2800" dirty="0" err="1"/>
              <a:t>f",c</a:t>
            </a:r>
            <a:r>
              <a:rPr lang="en-GB" sz="2800" dirty="0"/>
              <a:t>);</a:t>
            </a:r>
            <a:br>
              <a:rPr lang="en-GB" sz="2800" dirty="0"/>
            </a:br>
            <a:br>
              <a:rPr lang="en-GB" sz="2800" dirty="0"/>
            </a:br>
            <a:r>
              <a:rPr lang="en-GB" sz="28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12</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1.650000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13</a:t>
            </a:r>
          </a:p>
        </p:txBody>
      </p:sp>
      <p:sp>
        <p:nvSpPr>
          <p:cNvPr id="4" name="Rectangle 3"/>
          <p:cNvSpPr/>
          <p:nvPr/>
        </p:nvSpPr>
        <p:spPr>
          <a:xfrm>
            <a:off x="214282" y="928670"/>
            <a:ext cx="8572560" cy="4832092"/>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err="1"/>
              <a:t>int</a:t>
            </a:r>
            <a:r>
              <a:rPr lang="en-GB" sz="2800" dirty="0"/>
              <a:t> a = 165;</a:t>
            </a:r>
            <a:br>
              <a:rPr lang="en-GB" sz="2800" dirty="0"/>
            </a:br>
            <a:r>
              <a:rPr lang="en-GB" sz="2800" dirty="0"/>
              <a:t>float b = 100;</a:t>
            </a:r>
            <a:br>
              <a:rPr lang="en-GB" sz="2800" dirty="0"/>
            </a:br>
            <a:r>
              <a:rPr lang="en-GB" sz="2800" dirty="0"/>
              <a:t>float c = a/b;</a:t>
            </a:r>
            <a:br>
              <a:rPr lang="en-GB" sz="2800" dirty="0"/>
            </a:br>
            <a:r>
              <a:rPr lang="en-GB" sz="2800" dirty="0" err="1"/>
              <a:t>printf</a:t>
            </a:r>
            <a:r>
              <a:rPr lang="en-GB" sz="2800" dirty="0"/>
              <a:t>("%</a:t>
            </a:r>
            <a:r>
              <a:rPr lang="en-GB" sz="2800" dirty="0" err="1"/>
              <a:t>f",c</a:t>
            </a:r>
            <a:r>
              <a:rPr lang="en-GB" sz="2800" dirty="0"/>
              <a:t>);</a:t>
            </a:r>
            <a:br>
              <a:rPr lang="en-GB" sz="2800" dirty="0"/>
            </a:br>
            <a:br>
              <a:rPr lang="en-GB" sz="2800" dirty="0"/>
            </a:br>
            <a:r>
              <a:rPr lang="en-GB" sz="2800" dirty="0"/>
              <a:t>}</a:t>
            </a:r>
          </a:p>
          <a:p>
            <a:br>
              <a:rPr lang="en-GB" sz="2800" dirty="0"/>
            </a:br>
            <a:endParaRPr lang="en-GB"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13</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1.650000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Explicit Type Conversion</a:t>
            </a:r>
          </a:p>
        </p:txBody>
      </p:sp>
      <p:sp>
        <p:nvSpPr>
          <p:cNvPr id="4" name="Rectangle 3"/>
          <p:cNvSpPr/>
          <p:nvPr/>
        </p:nvSpPr>
        <p:spPr>
          <a:xfrm>
            <a:off x="214282" y="928670"/>
            <a:ext cx="8572560" cy="5262979"/>
          </a:xfrm>
          <a:prstGeom prst="rect">
            <a:avLst/>
          </a:prstGeom>
        </p:spPr>
        <p:txBody>
          <a:bodyPr wrap="square">
            <a:spAutoFit/>
          </a:bodyPr>
          <a:lstStyle/>
          <a:p>
            <a:pPr>
              <a:lnSpc>
                <a:spcPct val="150000"/>
              </a:lnSpc>
            </a:pPr>
            <a:r>
              <a:rPr lang="en-GB" sz="2800" dirty="0"/>
              <a:t>Type conversion performed by the programmer is known as explicit type conversion</a:t>
            </a:r>
          </a:p>
          <a:p>
            <a:pPr>
              <a:lnSpc>
                <a:spcPct val="150000"/>
              </a:lnSpc>
            </a:pPr>
            <a:r>
              <a:rPr lang="en-GB" sz="2800" dirty="0"/>
              <a:t>Explicit type conversion is also known as </a:t>
            </a:r>
            <a:r>
              <a:rPr lang="en-GB" sz="2800" b="1" dirty="0"/>
              <a:t>type casting</a:t>
            </a:r>
            <a:r>
              <a:rPr lang="en-GB" sz="2800" dirty="0"/>
              <a:t>.</a:t>
            </a:r>
          </a:p>
          <a:p>
            <a:pPr>
              <a:lnSpc>
                <a:spcPct val="150000"/>
              </a:lnSpc>
            </a:pPr>
            <a:r>
              <a:rPr lang="en-GB" sz="2800" dirty="0"/>
              <a:t>Type casting in c is done in the following form:</a:t>
            </a:r>
          </a:p>
          <a:p>
            <a:pPr>
              <a:lnSpc>
                <a:spcPct val="150000"/>
              </a:lnSpc>
            </a:pPr>
            <a:r>
              <a:rPr lang="en-GB" sz="2800" b="1" dirty="0"/>
              <a:t>(</a:t>
            </a:r>
            <a:r>
              <a:rPr lang="en-GB" sz="2800" b="1" dirty="0" err="1"/>
              <a:t>data_type</a:t>
            </a:r>
            <a:r>
              <a:rPr lang="en-GB" sz="2800" b="1" dirty="0"/>
              <a:t>)expression;</a:t>
            </a:r>
            <a:endParaRPr lang="en-GB" sz="2800" dirty="0"/>
          </a:p>
          <a:p>
            <a:pPr>
              <a:lnSpc>
                <a:spcPct val="150000"/>
              </a:lnSpc>
            </a:pPr>
            <a:r>
              <a:rPr lang="en-GB" sz="2800" dirty="0"/>
              <a:t>where, </a:t>
            </a:r>
            <a:r>
              <a:rPr lang="en-GB" sz="2800" i="1" dirty="0" err="1"/>
              <a:t>data_type</a:t>
            </a:r>
            <a:r>
              <a:rPr lang="en-GB" sz="2800" dirty="0"/>
              <a:t> is any valid c data type, and </a:t>
            </a:r>
            <a:r>
              <a:rPr lang="en-GB" sz="2800" i="1" dirty="0"/>
              <a:t>expression</a:t>
            </a:r>
            <a:r>
              <a:rPr lang="en-GB" sz="2800" dirty="0"/>
              <a:t> may be constant, variable or an expression</a:t>
            </a:r>
          </a:p>
          <a:p>
            <a:pPr>
              <a:lnSpc>
                <a:spcPct val="150000"/>
              </a:lnSpc>
            </a:pPr>
            <a:r>
              <a:rPr lang="en-GB" sz="2800" dirty="0"/>
              <a:t>For example, x=(</a:t>
            </a:r>
            <a:r>
              <a:rPr lang="en-GB" sz="2800" dirty="0" err="1"/>
              <a:t>int</a:t>
            </a:r>
            <a:r>
              <a:rPr lang="en-GB" sz="2800" dirty="0"/>
              <a:t>)</a:t>
            </a:r>
            <a:r>
              <a:rPr lang="en-GB" sz="2800" dirty="0" err="1"/>
              <a:t>a+b</a:t>
            </a:r>
            <a:r>
              <a:rPr lang="en-GB" sz="2800" dirty="0"/>
              <a:t>*d;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Explicit Type Conversion</a:t>
            </a:r>
          </a:p>
        </p:txBody>
      </p:sp>
      <p:sp>
        <p:nvSpPr>
          <p:cNvPr id="4" name="Rectangle 3"/>
          <p:cNvSpPr/>
          <p:nvPr/>
        </p:nvSpPr>
        <p:spPr>
          <a:xfrm>
            <a:off x="214282" y="928670"/>
            <a:ext cx="8572560" cy="4616648"/>
          </a:xfrm>
          <a:prstGeom prst="rect">
            <a:avLst/>
          </a:prstGeom>
        </p:spPr>
        <p:txBody>
          <a:bodyPr wrap="square">
            <a:spAutoFit/>
          </a:bodyPr>
          <a:lstStyle/>
          <a:p>
            <a:pPr>
              <a:lnSpc>
                <a:spcPct val="150000"/>
              </a:lnSpc>
            </a:pPr>
            <a:r>
              <a:rPr lang="en-GB" sz="2800" dirty="0"/>
              <a:t>The following rules have to be followed while converting the expression from one type to another to avoid the loss of information:</a:t>
            </a:r>
          </a:p>
          <a:p>
            <a:pPr>
              <a:lnSpc>
                <a:spcPct val="150000"/>
              </a:lnSpc>
              <a:buFont typeface="Arial" pitchFamily="34" charset="0"/>
              <a:buChar char="•"/>
            </a:pPr>
            <a:r>
              <a:rPr lang="en-GB" sz="2800" dirty="0"/>
              <a:t> All integer types to be converted to float.</a:t>
            </a:r>
          </a:p>
          <a:p>
            <a:pPr>
              <a:lnSpc>
                <a:spcPct val="150000"/>
              </a:lnSpc>
              <a:buFont typeface="Arial" pitchFamily="34" charset="0"/>
              <a:buChar char="•"/>
            </a:pPr>
            <a:r>
              <a:rPr lang="en-GB" sz="2800" dirty="0"/>
              <a:t> All float types to be converted to double.</a:t>
            </a:r>
          </a:p>
          <a:p>
            <a:pPr>
              <a:lnSpc>
                <a:spcPct val="150000"/>
              </a:lnSpc>
              <a:buFont typeface="Arial" pitchFamily="34" charset="0"/>
              <a:buChar char="•"/>
            </a:pPr>
            <a:r>
              <a:rPr lang="en-GB" sz="2800" dirty="0"/>
              <a:t> All character types to be converted to integer.</a:t>
            </a:r>
          </a:p>
          <a:p>
            <a:pPr>
              <a:lnSpc>
                <a:spcPct val="150000"/>
              </a:lnSpc>
            </a:pPr>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8001056" cy="714380"/>
          </a:xfrm>
        </p:spPr>
        <p:txBody>
          <a:bodyPr>
            <a:normAutofit fontScale="90000"/>
          </a:bodyPr>
          <a:lstStyle/>
          <a:p>
            <a:r>
              <a:rPr lang="en-GB" b="1" dirty="0"/>
              <a:t>About Dennis Ritchie</a:t>
            </a:r>
          </a:p>
        </p:txBody>
      </p:sp>
      <p:sp>
        <p:nvSpPr>
          <p:cNvPr id="3" name="Content Placeholder 2"/>
          <p:cNvSpPr>
            <a:spLocks noGrp="1"/>
          </p:cNvSpPr>
          <p:nvPr>
            <p:ph idx="1"/>
          </p:nvPr>
        </p:nvSpPr>
        <p:spPr>
          <a:xfrm>
            <a:off x="457200" y="857232"/>
            <a:ext cx="8229600" cy="5500726"/>
          </a:xfrm>
        </p:spPr>
        <p:txBody>
          <a:bodyPr>
            <a:normAutofit/>
          </a:bodyPr>
          <a:lstStyle/>
          <a:p>
            <a:r>
              <a:rPr lang="en-GB" dirty="0"/>
              <a:t>Born September 9, 1941</a:t>
            </a:r>
          </a:p>
          <a:p>
            <a:r>
              <a:rPr lang="en-GB" dirty="0"/>
              <a:t>Known for </a:t>
            </a:r>
            <a:r>
              <a:rPr lang="en-GB" dirty="0">
                <a:hlinkClick r:id="rId3" tooltip="ALTRAN"/>
              </a:rPr>
              <a:t>ALTRAN</a:t>
            </a:r>
            <a:r>
              <a:rPr lang="en-GB" dirty="0"/>
              <a:t>, </a:t>
            </a:r>
            <a:r>
              <a:rPr lang="en-GB" dirty="0">
                <a:hlinkClick r:id="rId4" tooltip="B (programming language)"/>
              </a:rPr>
              <a:t>B</a:t>
            </a:r>
            <a:r>
              <a:rPr lang="en-GB" dirty="0"/>
              <a:t>, </a:t>
            </a:r>
            <a:r>
              <a:rPr lang="en-GB" dirty="0">
                <a:hlinkClick r:id="rId5" tooltip="BCPL"/>
              </a:rPr>
              <a:t>BCPL</a:t>
            </a:r>
            <a:r>
              <a:rPr lang="en-GB" dirty="0"/>
              <a:t>, </a:t>
            </a:r>
            <a:r>
              <a:rPr lang="en-GB" dirty="0">
                <a:hlinkClick r:id="rId6" tooltip="C (programming language)"/>
              </a:rPr>
              <a:t>C</a:t>
            </a:r>
            <a:r>
              <a:rPr lang="en-GB" dirty="0"/>
              <a:t>, </a:t>
            </a:r>
            <a:r>
              <a:rPr lang="en-GB" dirty="0" err="1">
                <a:hlinkClick r:id="rId7" tooltip="Multics"/>
              </a:rPr>
              <a:t>Multics</a:t>
            </a:r>
            <a:r>
              <a:rPr lang="en-GB" dirty="0"/>
              <a:t>, </a:t>
            </a:r>
            <a:r>
              <a:rPr lang="en-GB" dirty="0">
                <a:hlinkClick r:id="rId8" tooltip="Unix"/>
              </a:rPr>
              <a:t>Unix</a:t>
            </a:r>
            <a:endParaRPr lang="en-GB" dirty="0"/>
          </a:p>
          <a:p>
            <a:r>
              <a:rPr lang="en-GB" dirty="0">
                <a:hlinkClick r:id="rId9"/>
              </a:rPr>
              <a:t>Won Turing Award </a:t>
            </a:r>
            <a:r>
              <a:rPr lang="en-GB" dirty="0"/>
              <a:t>in 1983</a:t>
            </a:r>
          </a:p>
          <a:p>
            <a:r>
              <a:rPr lang="en-GB" dirty="0"/>
              <a:t>Developed C language which is widely used developing, </a:t>
            </a:r>
            <a:r>
              <a:rPr lang="en-GB" dirty="0">
                <a:hlinkClick r:id="rId10" tooltip="Operating system"/>
              </a:rPr>
              <a:t>operating system</a:t>
            </a:r>
            <a:r>
              <a:rPr lang="en-GB" dirty="0"/>
              <a:t>s, compiler, and </a:t>
            </a:r>
            <a:r>
              <a:rPr lang="en-GB" dirty="0">
                <a:hlinkClick r:id="rId11" tooltip="Embedded system"/>
              </a:rPr>
              <a:t>embedded system</a:t>
            </a:r>
            <a:r>
              <a:rPr lang="en-GB" dirty="0"/>
              <a:t> development, Assemblers, Text editors, Print Spoolers, Network drivers </a:t>
            </a:r>
            <a:r>
              <a:rPr lang="en-GB"/>
              <a:t>databases etc and </a:t>
            </a:r>
            <a:r>
              <a:rPr lang="en-GB" dirty="0"/>
              <a:t>its influence is seen in most modern programming languages</a:t>
            </a:r>
          </a:p>
          <a:p>
            <a:r>
              <a:rPr lang="en-GB" dirty="0"/>
              <a:t>Died on October 12, 2011</a:t>
            </a:r>
            <a:endParaRPr lang="en-GB"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14</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err="1"/>
              <a:t>int</a:t>
            </a:r>
            <a:r>
              <a:rPr lang="en-GB" sz="2800" dirty="0"/>
              <a:t> a = 165;</a:t>
            </a:r>
            <a:br>
              <a:rPr lang="en-GB" sz="2800" dirty="0"/>
            </a:br>
            <a:r>
              <a:rPr lang="en-GB" sz="2800" dirty="0" err="1"/>
              <a:t>int</a:t>
            </a:r>
            <a:r>
              <a:rPr lang="en-GB" sz="2800" dirty="0"/>
              <a:t> b = 100;</a:t>
            </a:r>
            <a:br>
              <a:rPr lang="en-GB" sz="2800" dirty="0"/>
            </a:br>
            <a:r>
              <a:rPr lang="en-GB" sz="2800" dirty="0"/>
              <a:t>float c = (float)(a/b);</a:t>
            </a:r>
            <a:br>
              <a:rPr lang="en-GB" sz="2800" dirty="0"/>
            </a:br>
            <a:r>
              <a:rPr lang="en-GB" sz="2800" dirty="0" err="1"/>
              <a:t>printf</a:t>
            </a:r>
            <a:r>
              <a:rPr lang="en-GB" sz="2800" dirty="0"/>
              <a:t>("%</a:t>
            </a:r>
            <a:r>
              <a:rPr lang="en-GB" sz="2800" dirty="0" err="1"/>
              <a:t>f",c</a:t>
            </a:r>
            <a:r>
              <a:rPr lang="en-GB" sz="2800" dirty="0"/>
              <a:t>);</a:t>
            </a:r>
            <a:br>
              <a:rPr lang="en-GB" sz="2800" dirty="0"/>
            </a:br>
            <a:br>
              <a:rPr lang="en-GB" sz="2800" dirty="0"/>
            </a:br>
            <a:r>
              <a:rPr lang="en-GB" sz="28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14</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1.000000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Example 15</a:t>
            </a:r>
          </a:p>
        </p:txBody>
      </p:sp>
      <p:sp>
        <p:nvSpPr>
          <p:cNvPr id="4" name="Rectangle 3"/>
          <p:cNvSpPr/>
          <p:nvPr/>
        </p:nvSpPr>
        <p:spPr>
          <a:xfrm>
            <a:off x="214282" y="928670"/>
            <a:ext cx="8572560" cy="3970318"/>
          </a:xfrm>
          <a:prstGeom prst="rect">
            <a:avLst/>
          </a:prstGeom>
        </p:spPr>
        <p:txBody>
          <a:bodyPr wrap="square">
            <a:spAutoFit/>
          </a:bodyPr>
          <a:lstStyle/>
          <a:p>
            <a:r>
              <a:rPr lang="en-GB" sz="2800" dirty="0"/>
              <a:t>#include&lt;</a:t>
            </a:r>
            <a:r>
              <a:rPr lang="en-GB" sz="2800" dirty="0" err="1"/>
              <a:t>stdio.h</a:t>
            </a:r>
            <a:r>
              <a:rPr lang="en-GB" sz="2800" dirty="0"/>
              <a:t>&gt;</a:t>
            </a:r>
            <a:br>
              <a:rPr lang="en-GB" sz="2800" dirty="0"/>
            </a:br>
            <a:r>
              <a:rPr lang="en-GB" sz="2800" dirty="0"/>
              <a:t>void main()</a:t>
            </a:r>
            <a:br>
              <a:rPr lang="en-GB" sz="2800" dirty="0"/>
            </a:br>
            <a:r>
              <a:rPr lang="en-GB" sz="2800" dirty="0"/>
              <a:t>{</a:t>
            </a:r>
            <a:br>
              <a:rPr lang="en-GB" sz="2800" dirty="0"/>
            </a:br>
            <a:r>
              <a:rPr lang="en-GB" sz="2800" dirty="0" err="1"/>
              <a:t>int</a:t>
            </a:r>
            <a:r>
              <a:rPr lang="en-GB" sz="2800" dirty="0"/>
              <a:t> a = 165;</a:t>
            </a:r>
            <a:br>
              <a:rPr lang="en-GB" sz="2800" dirty="0"/>
            </a:br>
            <a:r>
              <a:rPr lang="en-GB" sz="2800" dirty="0" err="1"/>
              <a:t>int</a:t>
            </a:r>
            <a:r>
              <a:rPr lang="en-GB" sz="2800" dirty="0"/>
              <a:t> b = 100;</a:t>
            </a:r>
            <a:br>
              <a:rPr lang="en-GB" sz="2800" dirty="0"/>
            </a:br>
            <a:r>
              <a:rPr lang="en-GB" sz="2800" dirty="0"/>
              <a:t>float c = (float) a/b;</a:t>
            </a:r>
            <a:br>
              <a:rPr lang="en-GB" sz="2800" dirty="0"/>
            </a:br>
            <a:r>
              <a:rPr lang="en-GB" sz="2800" dirty="0" err="1"/>
              <a:t>printf</a:t>
            </a:r>
            <a:r>
              <a:rPr lang="en-GB" sz="2800" dirty="0"/>
              <a:t>("%</a:t>
            </a:r>
            <a:r>
              <a:rPr lang="en-GB" sz="2800" dirty="0" err="1"/>
              <a:t>f",c</a:t>
            </a:r>
            <a:r>
              <a:rPr lang="en-GB" sz="2800" dirty="0"/>
              <a:t>);</a:t>
            </a:r>
            <a:br>
              <a:rPr lang="en-GB" sz="2800" dirty="0"/>
            </a:br>
            <a:br>
              <a:rPr lang="en-GB" sz="2800" dirty="0"/>
            </a:br>
            <a:r>
              <a:rPr lang="en-GB" sz="2800"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a:t>Output 15</a:t>
            </a:r>
          </a:p>
        </p:txBody>
      </p:sp>
      <p:sp>
        <p:nvSpPr>
          <p:cNvPr id="4" name="Rectangle 3"/>
          <p:cNvSpPr/>
          <p:nvPr/>
        </p:nvSpPr>
        <p:spPr>
          <a:xfrm>
            <a:off x="214282" y="928670"/>
            <a:ext cx="8572560" cy="523220"/>
          </a:xfrm>
          <a:prstGeom prst="rect">
            <a:avLst/>
          </a:prstGeom>
        </p:spPr>
        <p:txBody>
          <a:bodyPr wrap="square">
            <a:spAutoFit/>
          </a:bodyPr>
          <a:lstStyle/>
          <a:p>
            <a:r>
              <a:rPr lang="en-GB" sz="2800" dirty="0"/>
              <a:t>1.650000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71414"/>
            <a:ext cx="8686800" cy="714380"/>
          </a:xfrm>
        </p:spPr>
        <p:txBody>
          <a:bodyPr>
            <a:normAutofit/>
          </a:bodyPr>
          <a:lstStyle/>
          <a:p>
            <a:r>
              <a:rPr lang="en-GB" sz="3600" b="1" dirty="0"/>
              <a:t>Declaration and Definition of Variables in C</a:t>
            </a:r>
          </a:p>
        </p:txBody>
      </p:sp>
      <p:sp>
        <p:nvSpPr>
          <p:cNvPr id="4" name="Rectangle 3"/>
          <p:cNvSpPr/>
          <p:nvPr/>
        </p:nvSpPr>
        <p:spPr>
          <a:xfrm>
            <a:off x="214282" y="642918"/>
            <a:ext cx="8572560" cy="3483261"/>
          </a:xfrm>
          <a:prstGeom prst="rect">
            <a:avLst/>
          </a:prstGeom>
        </p:spPr>
        <p:txBody>
          <a:bodyPr wrap="square">
            <a:spAutoFit/>
          </a:bodyPr>
          <a:lstStyle/>
          <a:p>
            <a:pPr>
              <a:lnSpc>
                <a:spcPct val="150000"/>
              </a:lnSpc>
              <a:buFont typeface="Arial" pitchFamily="34" charset="0"/>
              <a:buChar char="•"/>
            </a:pPr>
            <a:r>
              <a:rPr lang="en-GB" sz="3000" dirty="0"/>
              <a:t> Declaration – Information to compiler about the variable</a:t>
            </a:r>
          </a:p>
          <a:p>
            <a:pPr>
              <a:lnSpc>
                <a:spcPct val="150000"/>
              </a:lnSpc>
              <a:buFont typeface="Arial" pitchFamily="34" charset="0"/>
              <a:buChar char="•"/>
            </a:pPr>
            <a:r>
              <a:rPr lang="en-GB" sz="3000" dirty="0"/>
              <a:t> Definition – Memory is allocated for the variable according to type</a:t>
            </a:r>
          </a:p>
          <a:p>
            <a:pPr>
              <a:lnSpc>
                <a:spcPct val="150000"/>
              </a:lnSpc>
            </a:pPr>
            <a:endParaRPr lang="en-GB" sz="3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2" y="500042"/>
            <a:ext cx="9072594" cy="435771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357166"/>
            <a:ext cx="8572560" cy="300039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Problem</a:t>
            </a:r>
          </a:p>
        </p:txBody>
      </p:sp>
      <p:sp>
        <p:nvSpPr>
          <p:cNvPr id="3" name="Content Placeholder 2"/>
          <p:cNvSpPr>
            <a:spLocks noGrp="1"/>
          </p:cNvSpPr>
          <p:nvPr>
            <p:ph idx="1"/>
          </p:nvPr>
        </p:nvSpPr>
        <p:spPr>
          <a:xfrm>
            <a:off x="228600" y="1219200"/>
            <a:ext cx="8686800" cy="5105400"/>
          </a:xfrm>
        </p:spPr>
        <p:txBody>
          <a:bodyPr>
            <a:normAutofit/>
          </a:bodyPr>
          <a:lstStyle/>
          <a:p>
            <a:pPr algn="just">
              <a:buNone/>
            </a:pPr>
            <a:r>
              <a:rPr lang="en-US" sz="1800" dirty="0"/>
              <a:t>	</a:t>
            </a:r>
            <a:r>
              <a:rPr lang="en-US" sz="2000" dirty="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a:p>
            <a:pPr marL="55563" indent="-1588" algn="just">
              <a:buNone/>
            </a:pPr>
            <a:r>
              <a:rPr lang="en-US" sz="2400" dirty="0"/>
              <a:t>	</a:t>
            </a:r>
          </a:p>
          <a:p>
            <a:pPr marL="55563" indent="-1588" algn="just">
              <a:buNone/>
            </a:pPr>
            <a:r>
              <a:rPr lang="en-US" sz="2400" dirty="0"/>
              <a:t> </a:t>
            </a:r>
            <a:r>
              <a:rPr lang="en-US" sz="2000" dirty="0"/>
              <a:t>Input    : Basic Pay</a:t>
            </a:r>
          </a:p>
          <a:p>
            <a:pPr marL="55563" indent="-1588">
              <a:buNone/>
            </a:pPr>
            <a:r>
              <a:rPr lang="en-US" sz="2000" dirty="0"/>
              <a:t> Process :  Calculate Salary </a:t>
            </a:r>
          </a:p>
          <a:p>
            <a:pPr marL="55563" indent="-1588">
              <a:buNone/>
            </a:pPr>
            <a:r>
              <a:rPr lang="en-US" sz="1800" dirty="0"/>
              <a:t>( Basic Pay  + </a:t>
            </a:r>
            <a:r>
              <a:rPr lang="en-US" sz="1800" dirty="0">
                <a:solidFill>
                  <a:srgbClr val="00B050"/>
                </a:solidFill>
              </a:rPr>
              <a:t>( Basic Pay * 0.8) +  ( Basic Pay * 0.3 </a:t>
            </a:r>
            <a:r>
              <a:rPr lang="en-US" sz="1800" dirty="0"/>
              <a:t>- </a:t>
            </a:r>
            <a:r>
              <a:rPr lang="en-US" sz="1800" dirty="0">
                <a:solidFill>
                  <a:srgbClr val="FF0000"/>
                </a:solidFill>
              </a:rPr>
              <a:t>( Basic Pay * 0.12) </a:t>
            </a:r>
          </a:p>
          <a:p>
            <a:pPr>
              <a:buNone/>
            </a:pPr>
            <a:r>
              <a:rPr lang="en-US" sz="2000" dirty="0">
                <a:solidFill>
                  <a:srgbClr val="00B050"/>
                </a:solidFill>
              </a:rPr>
              <a:t>                        -----------allowances --------------</a:t>
            </a:r>
            <a:r>
              <a:rPr lang="en-US" sz="2000" dirty="0"/>
              <a:t>     </a:t>
            </a:r>
            <a:r>
              <a:rPr lang="en-US" sz="2000" dirty="0">
                <a:solidFill>
                  <a:srgbClr val="FF0000"/>
                </a:solidFill>
              </a:rPr>
              <a:t>--- deductions----</a:t>
            </a:r>
          </a:p>
          <a:p>
            <a:pPr>
              <a:buNone/>
            </a:pPr>
            <a:r>
              <a:rPr lang="en-US" sz="2000" dirty="0"/>
              <a:t>  Output  : Salary</a:t>
            </a:r>
          </a:p>
          <a:p>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Problem</a:t>
            </a:r>
          </a:p>
        </p:txBody>
      </p:sp>
      <p:sp>
        <p:nvSpPr>
          <p:cNvPr id="3" name="Content Placeholder 2"/>
          <p:cNvSpPr>
            <a:spLocks noGrp="1"/>
          </p:cNvSpPr>
          <p:nvPr>
            <p:ph idx="1"/>
          </p:nvPr>
        </p:nvSpPr>
        <p:spPr>
          <a:xfrm>
            <a:off x="228600" y="1219200"/>
            <a:ext cx="8686800" cy="5105400"/>
          </a:xfrm>
        </p:spPr>
        <p:txBody>
          <a:bodyPr>
            <a:normAutofit/>
          </a:bodyPr>
          <a:lstStyle/>
          <a:p>
            <a:pPr algn="just"/>
            <a:r>
              <a:rPr lang="en-US" dirty="0">
                <a:latin typeface="Times New Roman" pitchFamily="18" charset="0"/>
                <a:cs typeface="Times New Roman" pitchFamily="18" charset="0"/>
              </a:rPr>
              <a:t>Find the average runs scored by a batsman in 4 matches</a:t>
            </a:r>
          </a:p>
          <a:p>
            <a:pPr algn="just"/>
            <a:r>
              <a:rPr lang="en-US" sz="3600" dirty="0">
                <a:latin typeface="Times New Roman" pitchFamily="18" charset="0"/>
                <a:cs typeface="Times New Roman" pitchFamily="18" charset="0"/>
              </a:rPr>
              <a:t>Area of a circle</a:t>
            </a:r>
          </a:p>
          <a:p>
            <a:pPr algn="just"/>
            <a:endParaRPr lang="en-US" sz="3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19755"/>
            <a:ext cx="8305800" cy="5816977"/>
          </a:xfrm>
          <a:prstGeom prst="rect">
            <a:avLst/>
          </a:prstGeom>
        </p:spPr>
        <p:txBody>
          <a:bodyPr wrap="square">
            <a:spAutoFit/>
          </a:bodyPr>
          <a:lstStyle/>
          <a:p>
            <a:pPr algn="ctr"/>
            <a:r>
              <a:rPr lang="en-US" sz="3600" dirty="0">
                <a:latin typeface="Arial" pitchFamily="34" charset="0"/>
                <a:cs typeface="Arial" pitchFamily="34" charset="0"/>
              </a:rPr>
              <a:t>Exercise  </a:t>
            </a:r>
          </a:p>
          <a:p>
            <a:pPr algn="just"/>
            <a:r>
              <a:rPr lang="en-US" sz="2400" dirty="0">
                <a:latin typeface="Arial" pitchFamily="34" charset="0"/>
                <a:cs typeface="Arial" pitchFamily="34" charset="0"/>
              </a:rPr>
              <a:t>An university is setting up a new lab at their premises. Design an algorithm and write Python code to determine the approximate cost to be spent for setting up the lab. Cost for setting the lab is sum of cost of computers, cost of </a:t>
            </a:r>
            <a:r>
              <a:rPr lang="en-US" sz="2400" dirty="0" err="1">
                <a:latin typeface="Arial" pitchFamily="34" charset="0"/>
                <a:cs typeface="Arial" pitchFamily="34" charset="0"/>
              </a:rPr>
              <a:t>furnitures</a:t>
            </a:r>
            <a:r>
              <a:rPr lang="en-US" sz="2400" dirty="0">
                <a:latin typeface="Arial" pitchFamily="34" charset="0"/>
                <a:cs typeface="Arial" pitchFamily="34" charset="0"/>
              </a:rPr>
              <a:t> and </a:t>
            </a:r>
            <a:r>
              <a:rPr lang="en-US" sz="2400" dirty="0" err="1">
                <a:latin typeface="Arial" pitchFamily="34" charset="0"/>
                <a:cs typeface="Arial" pitchFamily="34" charset="0"/>
              </a:rPr>
              <a:t>labour</a:t>
            </a:r>
            <a:r>
              <a:rPr lang="en-US" sz="2400" dirty="0">
                <a:latin typeface="Arial" pitchFamily="34" charset="0"/>
                <a:cs typeface="Arial" pitchFamily="34" charset="0"/>
              </a:rPr>
              <a:t> cost. Use the following formulae for solving the problem:</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Cost of computer = cost of one computer * number of computers</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Cost of furniture = Number of tables * cost of one table + number of chairs * cost of one chair</a:t>
            </a:r>
          </a:p>
          <a:p>
            <a:pPr algn="just"/>
            <a:endParaRPr lang="en-US" sz="2400" dirty="0">
              <a:latin typeface="Arial" pitchFamily="34" charset="0"/>
              <a:cs typeface="Arial" pitchFamily="34" charset="0"/>
            </a:endParaRPr>
          </a:p>
          <a:p>
            <a:pPr algn="just"/>
            <a:r>
              <a:rPr lang="en-US" sz="2400" dirty="0" err="1">
                <a:latin typeface="Arial" pitchFamily="34" charset="0"/>
                <a:cs typeface="Arial" pitchFamily="34" charset="0"/>
              </a:rPr>
              <a:t>Labour</a:t>
            </a:r>
            <a:r>
              <a:rPr lang="en-US" sz="2400" dirty="0">
                <a:latin typeface="Arial" pitchFamily="34" charset="0"/>
                <a:cs typeface="Arial" pitchFamily="34" charset="0"/>
              </a:rPr>
              <a:t> cost = number of hours worked * wages per hour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785810"/>
          </a:xfrm>
        </p:spPr>
        <p:txBody>
          <a:bodyPr>
            <a:normAutofit/>
          </a:bodyPr>
          <a:lstStyle/>
          <a:p>
            <a:r>
              <a:rPr lang="en-GB" dirty="0"/>
              <a:t> </a:t>
            </a:r>
            <a:r>
              <a:rPr lang="en-GB" b="1" u="sng" dirty="0"/>
              <a:t>Features of C language</a:t>
            </a:r>
            <a:endParaRPr lang="en-GB" b="1" dirty="0"/>
          </a:p>
        </p:txBody>
      </p:sp>
      <p:sp>
        <p:nvSpPr>
          <p:cNvPr id="3" name="Content Placeholder 2"/>
          <p:cNvSpPr>
            <a:spLocks noGrp="1"/>
          </p:cNvSpPr>
          <p:nvPr>
            <p:ph idx="1"/>
          </p:nvPr>
        </p:nvSpPr>
        <p:spPr>
          <a:xfrm>
            <a:off x="214282" y="928670"/>
            <a:ext cx="8686800" cy="5715040"/>
          </a:xfrm>
        </p:spPr>
        <p:txBody>
          <a:bodyPr>
            <a:normAutofit fontScale="92500" lnSpcReduction="10000"/>
          </a:bodyPr>
          <a:lstStyle/>
          <a:p>
            <a:pPr fontAlgn="base"/>
            <a:r>
              <a:rPr lang="en-GB" dirty="0"/>
              <a:t>Portability - C Programs can run on any compiler with little or no modification</a:t>
            </a:r>
          </a:p>
          <a:p>
            <a:pPr fontAlgn="base"/>
            <a:r>
              <a:rPr lang="en-GB" dirty="0"/>
              <a:t>Low level features: C provides low level features and is closely related to lower level a</a:t>
            </a:r>
            <a:r>
              <a:rPr lang="en-GB" b="1" dirty="0"/>
              <a:t>ssembly Languages(</a:t>
            </a:r>
            <a:r>
              <a:rPr lang="en-US" dirty="0"/>
              <a:t>DOS operating systems, the Turbo </a:t>
            </a:r>
            <a:r>
              <a:rPr lang="en-US" b="1" dirty="0"/>
              <a:t>Pascal</a:t>
            </a:r>
            <a:r>
              <a:rPr lang="en-US" dirty="0"/>
              <a:t> compiler)</a:t>
            </a:r>
            <a:endParaRPr lang="en-GB" dirty="0"/>
          </a:p>
          <a:p>
            <a:pPr fontAlgn="base"/>
            <a:r>
              <a:rPr lang="en-GB" dirty="0"/>
              <a:t>Modular programming - software design technique that increases the extent to which software is composed of separate parts, called </a:t>
            </a:r>
            <a:r>
              <a:rPr lang="en-GB" b="1" dirty="0"/>
              <a:t>modules</a:t>
            </a:r>
          </a:p>
          <a:p>
            <a:pPr fontAlgn="base"/>
            <a:r>
              <a:rPr lang="en-GB" dirty="0"/>
              <a:t>Has many successor languages which are designed to look like C, e.g., C++, C#, Objective-C, Java, JavaScript, PHP and Perl.</a:t>
            </a:r>
          </a:p>
          <a:p>
            <a:pPr fontAlgn="base"/>
            <a:endParaRPr lang="en-GB" dirty="0"/>
          </a:p>
          <a:p>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1143000"/>
          </a:xfrm>
        </p:spPr>
        <p:txBody>
          <a:bodyPr>
            <a:normAutofit fontScale="90000"/>
          </a:bodyPr>
          <a:lstStyle/>
          <a:p>
            <a:r>
              <a:rPr lang="en-GB" b="1" u="sng" dirty="0"/>
              <a:t>C is a structured programming language</a:t>
            </a:r>
            <a:endParaRPr lang="en-GB" b="1" dirty="0"/>
          </a:p>
        </p:txBody>
      </p:sp>
      <p:sp>
        <p:nvSpPr>
          <p:cNvPr id="3" name="Content Placeholder 2"/>
          <p:cNvSpPr>
            <a:spLocks noGrp="1"/>
          </p:cNvSpPr>
          <p:nvPr>
            <p:ph idx="1"/>
          </p:nvPr>
        </p:nvSpPr>
        <p:spPr>
          <a:xfrm>
            <a:off x="457200" y="1357298"/>
            <a:ext cx="8229600" cy="5286412"/>
          </a:xfrm>
        </p:spPr>
        <p:txBody>
          <a:bodyPr>
            <a:normAutofit lnSpcReduction="10000"/>
          </a:bodyPr>
          <a:lstStyle/>
          <a:p>
            <a:pPr>
              <a:lnSpc>
                <a:spcPct val="150000"/>
              </a:lnSpc>
            </a:pPr>
            <a:r>
              <a:rPr lang="en-GB" dirty="0"/>
              <a:t>Divides the large problem in to smaller modules called functions or procedures</a:t>
            </a:r>
          </a:p>
          <a:p>
            <a:pPr>
              <a:lnSpc>
                <a:spcPct val="150000"/>
              </a:lnSpc>
            </a:pPr>
            <a:r>
              <a:rPr lang="en-GB" dirty="0"/>
              <a:t>Each function or module handles the particular task and the collection of all the functions is called a program, which solves the large problem</a:t>
            </a:r>
          </a:p>
          <a:p>
            <a:pPr>
              <a:lnSpc>
                <a:spcPct val="150000"/>
              </a:lnSpc>
            </a:pPr>
            <a:r>
              <a:rPr lang="en-GB" dirty="0"/>
              <a:t>Easier to modify and debug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2021</Words>
  <Application>Microsoft Office PowerPoint</Application>
  <PresentationFormat>On-screen Show (4:3)</PresentationFormat>
  <Paragraphs>419</Paragraphs>
  <Slides>79</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Times New Roman</vt:lpstr>
      <vt:lpstr>Office Theme</vt:lpstr>
      <vt:lpstr>Migrating to ‘C’</vt:lpstr>
      <vt:lpstr>Why did We Learn Python?</vt:lpstr>
      <vt:lpstr>Limitations of Python</vt:lpstr>
      <vt:lpstr>Why to learn more languages?</vt:lpstr>
      <vt:lpstr>Transiting from Python to C/C++</vt:lpstr>
      <vt:lpstr>History of C</vt:lpstr>
      <vt:lpstr>About Dennis Ritchie</vt:lpstr>
      <vt:lpstr> Features of C language</vt:lpstr>
      <vt:lpstr>C is a structured programming language</vt:lpstr>
      <vt:lpstr>Difference between Python and C</vt:lpstr>
      <vt:lpstr>Variable Declaration in C</vt:lpstr>
      <vt:lpstr>Intendation</vt:lpstr>
      <vt:lpstr>Problem</vt:lpstr>
      <vt:lpstr>PAC For Chocolate Problem</vt:lpstr>
      <vt:lpstr>Pseudocode</vt:lpstr>
      <vt:lpstr>Knowledge Required </vt:lpstr>
      <vt:lpstr>Python Program for Bob Problem</vt:lpstr>
      <vt:lpstr>Layout of a C program</vt:lpstr>
      <vt:lpstr>Components of a C program</vt:lpstr>
      <vt:lpstr>Comments in C</vt:lpstr>
      <vt:lpstr>Multiline Comments in C</vt:lpstr>
      <vt:lpstr>Data types in C</vt:lpstr>
      <vt:lpstr>Broad Classification of Data Types</vt:lpstr>
      <vt:lpstr>Integer Types</vt:lpstr>
      <vt:lpstr>Floating Point Types</vt:lpstr>
      <vt:lpstr> Keywords </vt:lpstr>
      <vt:lpstr>Discuss Valid and Invalid variable names</vt:lpstr>
      <vt:lpstr>I/O in C</vt:lpstr>
      <vt:lpstr>I/O in C</vt:lpstr>
      <vt:lpstr>printf and scanf format codes</vt:lpstr>
      <vt:lpstr>printf and scanf format codes</vt:lpstr>
      <vt:lpstr>Address of a variable</vt:lpstr>
      <vt:lpstr>Example 1</vt:lpstr>
      <vt:lpstr>Output 1</vt:lpstr>
      <vt:lpstr>Example 2</vt:lpstr>
      <vt:lpstr>Output 2</vt:lpstr>
      <vt:lpstr>Example 3</vt:lpstr>
      <vt:lpstr>Output 3</vt:lpstr>
      <vt:lpstr>Arithmetic Operators in C</vt:lpstr>
      <vt:lpstr>PowerPoint Presentation</vt:lpstr>
      <vt:lpstr>PowerPoint Presentation</vt:lpstr>
      <vt:lpstr>Precedence of Operators in C</vt:lpstr>
      <vt:lpstr>Example 4</vt:lpstr>
      <vt:lpstr>Output 4</vt:lpstr>
      <vt:lpstr>Example 5</vt:lpstr>
      <vt:lpstr>Output 5</vt:lpstr>
      <vt:lpstr>Example 6</vt:lpstr>
      <vt:lpstr>Output 6</vt:lpstr>
      <vt:lpstr>Example 7</vt:lpstr>
      <vt:lpstr>Output 7</vt:lpstr>
      <vt:lpstr>Example 8</vt:lpstr>
      <vt:lpstr>Output 8</vt:lpstr>
      <vt:lpstr>Associativity of Operators in C</vt:lpstr>
      <vt:lpstr>PowerPoint Presentation</vt:lpstr>
      <vt:lpstr>PowerPoint Presentation</vt:lpstr>
      <vt:lpstr>Automatic Type Conversion in C</vt:lpstr>
      <vt:lpstr>Rules for Implicit Type Conversion in C</vt:lpstr>
      <vt:lpstr>Example 9</vt:lpstr>
      <vt:lpstr>Output 9</vt:lpstr>
      <vt:lpstr>Example 10</vt:lpstr>
      <vt:lpstr>Output 10</vt:lpstr>
      <vt:lpstr>Example 11</vt:lpstr>
      <vt:lpstr>Output 11</vt:lpstr>
      <vt:lpstr>Example 12</vt:lpstr>
      <vt:lpstr>Output 12</vt:lpstr>
      <vt:lpstr>Example 13</vt:lpstr>
      <vt:lpstr>Output 13</vt:lpstr>
      <vt:lpstr>Explicit Type Conversion</vt:lpstr>
      <vt:lpstr>Explicit Type Conversion</vt:lpstr>
      <vt:lpstr>Example 14</vt:lpstr>
      <vt:lpstr>Output 14</vt:lpstr>
      <vt:lpstr>Example 15</vt:lpstr>
      <vt:lpstr>Output 15</vt:lpstr>
      <vt:lpstr>Declaration and Definition of Variables in C</vt:lpstr>
      <vt:lpstr>PowerPoint Presentation</vt:lpstr>
      <vt:lpstr>PowerPoint Presentation</vt:lpstr>
      <vt:lpstr>Problem</vt:lpstr>
      <vt:lpstr>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Brijendra Singh</cp:lastModifiedBy>
  <cp:revision>260</cp:revision>
  <dcterms:created xsi:type="dcterms:W3CDTF">2015-12-30T03:42:26Z</dcterms:created>
  <dcterms:modified xsi:type="dcterms:W3CDTF">2021-01-13T05:47:21Z</dcterms:modified>
</cp:coreProperties>
</file>