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5F76-842C-473D-98F7-5C60E201DE4C}" type="datetimeFigureOut">
              <a:rPr lang="en-US" smtClean="0"/>
              <a:t>10/5/2020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6602-1430-478F-B460-D5B66853D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6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are used to help programmers during the early stages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programming.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allow the programmer to set out, in a very simple way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sequence that he/she wants for each line of the program.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is an organized combination of shapes, lines and text that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graphically illustrates a process or structure.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Here's an example of how you could use shapes, lines, and text to build a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chart: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shapes (such as rectangles, circles, or diamonds) represent each step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or decision point in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lines show the continuity of the process, demonstrating the paths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user should follow.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text briefly describes each part of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can be used for: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defining and analyzing processes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building a step-by-step picture of the process for analysis, discussion, or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communication purposes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(3) defining, standardizing, or finding areas for improvement in a process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3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808D-B3B4-4654-8F81-28BEDD585B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4CD6C-6BE5-4893-B7F3-3E5AC32377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8F348-5170-4078-9B94-C9114B6A0C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90CC-545D-4ECD-A424-AC00776425C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A0B6B-BABF-4C3E-8FCF-EC622430D09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0C85-4AEF-4F2C-ADF2-CE5FBD471A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Now lets extend the scope of our algorithms. The problem definition now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needs to give us solution for a set of input values. This introduces to us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concepts of looping constructs.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Loops are used when we want to execute a part of a program or a block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code to be executed several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Iterational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constructs in general could be of two types: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Fixed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known before hand.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Variable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not known. Depending upon the user’s choice, the block could be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executed many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43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80C74-6648-46AD-8DB9-8A256FE87D5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28544-DF46-4E58-949C-7EED658E11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E4BE5-1C8F-4710-B42A-DE787391BB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3798-49C0-4FE6-B1B0-AE5DBB64E9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4E87C-D222-48DD-84FA-1E1C354114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BF044-CE2A-4A6A-9679-06E5844C2AC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7E09E-2EDC-41B8-9429-87BDE6076F8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7AA4-8F6F-4BD2-BA5C-8A922CFF723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1EC37-A591-4CC9-913E-DC4C178C53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76-52DB-4480-81A7-FB326AD694E1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C99-CEC8-4A38-AE6B-80174C94AD80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7CAA-23D0-4DD8-B8C9-F300C5BCED5E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A13D72-8F7D-4565-A03C-9CE28E854096}" type="datetime1">
              <a:rPr lang="en-US" altLang="en-US" smtClean="0"/>
              <a:t>10/5/2020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3F2080-4591-4C6E-B51A-5426C2EE3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1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5B6A-07BA-4E02-820A-3FFC629AE632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2F8-8850-4131-A11F-82B70E560934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9AE6-AA1C-4B3E-B4A7-794481EF1494}" type="datetime1">
              <a:rPr lang="en-US" smtClean="0"/>
              <a:t>10/5/2020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A564-E0B5-4F2A-A800-BFD416556A71}" type="datetime1">
              <a:rPr lang="en-US" smtClean="0"/>
              <a:t>10/5/2020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BACD-19B7-4F9F-B8BE-ED146EEE6F10}" type="datetime1">
              <a:rPr lang="en-US" smtClean="0"/>
              <a:t>10/5/2020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FF39-F910-42A9-A164-35645DE4205C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986-7290-470D-AF7D-886673AD979B}" type="datetime1">
              <a:rPr lang="en-US" smtClean="0"/>
              <a:t>10/5/2020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ECD-48C5-479D-A7DF-7586865ED7ED}" type="datetime1">
              <a:rPr lang="en-US" smtClean="0"/>
              <a:t>10/5/2020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06D0-C2BA-4CE2-AF0F-2625E47871F4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Flow Chart and Phases of Making an Executable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lnSpc>
                <a:spcPct val="95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latin typeface="Times New Roman" pitchFamily="18" charset="0"/>
                <a:cs typeface="Times New Roman" pitchFamily="18" charset="0"/>
              </a:rPr>
              <a:t>The Decision Logic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Implements using the IF/THEN/ELSE instruction.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Tells the computer that IF a condition is true, THEN execute a set of instructions, or ELSE execute another set of instructions 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ELSE part is optional, as there is not always a set of instructions if the conditions are false.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Algorithm: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cs typeface="Times New Roman" pitchFamily="18" charset="0"/>
              </a:rPr>
              <a:t>IF &lt;condition(s)&gt; THEN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&lt;TRUE instruction(s)&gt;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ELSE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&lt;FALSE instruction(s)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67708-E006-4B46-A6B6-1C0FCB25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3719-E436-486C-BDA0-FBA8B90425BD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F675B-8106-4C6B-A5A4-E4293B35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629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Decision Logic Structure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AF3E2-EFD2-42D1-B03D-4B555024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7480-EDAD-4AAC-AA36-70A3D1DD643D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82650-5DB5-46F1-9793-071A0A0C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89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cs typeface="Times New Roman" pitchFamily="18" charset="0"/>
              </a:rPr>
              <a:t>Examples of conditional expressions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69108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A &lt; B (A and B are the same data type – either numeric, character, or string)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X + 5 &gt;= Z (X and Z are numeric data)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E &lt; 5 or F &gt; 10 (E and F are numeric data)</a:t>
            </a:r>
          </a:p>
          <a:p>
            <a:pPr marL="0" indent="0" defTabSz="457200">
              <a:lnSpc>
                <a:spcPct val="15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17F81-5F3E-4485-A3F2-4575E174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EFCF-8C0A-4E95-903E-D7D6A62383B6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17A19-D805-4900-A8F2-B42E182F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400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Conditional Pay Calculation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Assume your are calculating pay at an hourly rate, and overtime pay(over 40 hours) at 1.5 times the hourly rate.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IF the hours are greater than 40, THEN the pay is calculated for overtime, or ELSE the pay is calculated in the usual way.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8AB84-E24C-4A37-AF74-0BF04953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B234-F902-4CFB-8817-EFD7A2FF1332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D12C6-F29B-4322-A73C-73AB03CD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 Decision Structure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3C00E-7C56-42A0-BF2C-221F831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2288-8874-4DF1-AC76-0635B76911E7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1FC5D-11A7-4C3C-B543-80111CD2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027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NESTED IF/THEN/ELSE INSTRUCTIONS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4213" cy="5029200"/>
          </a:xfrm>
        </p:spPr>
        <p:txBody>
          <a:bodyPr/>
          <a:lstStyle/>
          <a:p>
            <a:r>
              <a:rPr lang="en-GB" altLang="en-US"/>
              <a:t>Multiple decisions.</a:t>
            </a:r>
          </a:p>
          <a:p>
            <a:r>
              <a:rPr lang="en-GB" altLang="en-US"/>
              <a:t>Instructions are sets of instruction in which each level of a decision is embedded in a level before it.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99676-5009-4C31-B33D-3BDC62A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A1D-D877-4998-B0B2-637464F89F05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A14E1-5A9F-487E-9F5C-D461E1B4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/>
              <a:t>NESTED IF/THEN/ELSE INSTRUCTIONS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F53BF-2F68-4694-B7DF-41DD12C7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6F6-A096-43BA-96A8-053D6068C317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4B493-3818-420A-85B8-45C956E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342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Flow Chart - </a:t>
            </a:r>
            <a:r>
              <a:rPr lang="en-US" dirty="0" err="1"/>
              <a:t>Selectional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2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00" y="1000108"/>
            <a:ext cx="6151680" cy="54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DD85D-CD11-4F83-9079-BA2F97A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82E3-1EF4-4607-9288-240892EC7502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F043-3E3C-4A6B-920D-99BFDD1F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0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err="1">
                <a:cs typeface="Times New Roman" pitchFamily="18" charset="0"/>
              </a:rPr>
              <a:t>Iterational</a:t>
            </a:r>
            <a:r>
              <a:rPr lang="en-GB" altLang="en-US" dirty="0">
                <a:cs typeface="Times New Roman" pitchFamily="18" charset="0"/>
              </a:rPr>
              <a:t> Structure</a:t>
            </a:r>
            <a:r>
              <a:rPr lang="en-GB" altLang="en-US" dirty="0"/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Repeat structure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To solve the problem that doing the same task over and over for different sets of data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Types of loop:</a:t>
            </a:r>
          </a:p>
          <a:p>
            <a:pPr marL="741363" lvl="1" indent="-28416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Do..WHILE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72F26-9FC9-4E60-AEB6-90FB7EBF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FB93-E85C-4F8D-ACBE-363460ED9934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9F05A-B4B3-4A29-A8F5-29A75E6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610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Loop Logic Structure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00711-8085-4A4D-8B48-F5CAA537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225C-D8EE-41D2-B5C2-132EFE1F0DC3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EAC48-583D-4BF1-981B-4100F2D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700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Drawing Flowcharts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629680" cy="555785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altLang="en-US" dirty="0"/>
              <a:t>Flowchart is the graphic representations of the individual steps or actions to implement a particular module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Flowchart can be likened to the blueprint of a building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An architect draws a blueprint before beginning construction on a building, so the programmer draws a flowchart before writing a program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Flowchart is independent of any programming language.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E7FC7-AC9B-4DB7-80C2-680AAD55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7B74-33B6-4171-B948-4FBAFFF84498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CB370-EC23-4EFB-9369-9EFAE74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39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77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A6F88-25D9-424C-92B2-4EB7C17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7AE8-7871-4FD8-BBF1-8CB4ED1BD311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D0991-8CF3-43EB-BAC2-8E802B6F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547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WHILE loop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0813" cy="4113213"/>
          </a:xfrm>
        </p:spPr>
        <p:txBody>
          <a:bodyPr/>
          <a:lstStyle/>
          <a:p>
            <a:r>
              <a:rPr lang="en-GB" altLang="en-US" sz="2800"/>
              <a:t>Do the loop body if the condition is true.</a:t>
            </a:r>
          </a:p>
          <a:p>
            <a:r>
              <a:rPr lang="en-GB" altLang="en-US" sz="2800"/>
              <a:t>Example: Get the sum of 1, 2, 3, …, 100.</a:t>
            </a:r>
          </a:p>
          <a:p>
            <a:pPr lvl="1"/>
            <a:r>
              <a:rPr lang="en-GB" altLang="en-US" sz="2400"/>
              <a:t>Algorithm:</a:t>
            </a:r>
          </a:p>
          <a:p>
            <a:pPr lvl="2"/>
            <a:r>
              <a:rPr lang="en-GB" altLang="en-US" sz="2000"/>
              <a:t>Set the number = 1</a:t>
            </a:r>
          </a:p>
          <a:p>
            <a:pPr lvl="2"/>
            <a:r>
              <a:rPr lang="en-GB" altLang="en-US" sz="2000"/>
              <a:t>Set the total = 0</a:t>
            </a:r>
          </a:p>
          <a:p>
            <a:pPr lvl="2"/>
            <a:r>
              <a:rPr lang="en-GB" altLang="en-US" sz="2000"/>
              <a:t>While (number &lt;= 100)</a:t>
            </a:r>
          </a:p>
          <a:p>
            <a:pPr lvl="3"/>
            <a:r>
              <a:rPr lang="en-GB" altLang="en-US" sz="1800"/>
              <a:t>total = total + number</a:t>
            </a:r>
          </a:p>
          <a:p>
            <a:pPr lvl="3"/>
            <a:r>
              <a:rPr lang="en-GB" altLang="en-US" sz="1800"/>
              <a:t>number = number + 1</a:t>
            </a:r>
          </a:p>
          <a:p>
            <a:pPr lvl="2"/>
            <a:r>
              <a:rPr lang="en-GB" altLang="en-US" sz="2000"/>
              <a:t>End While</a:t>
            </a:r>
          </a:p>
          <a:p>
            <a:pPr lvl="2"/>
            <a:r>
              <a:rPr lang="en-GB" altLang="en-US" sz="2000"/>
              <a:t>Display total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1203A-9053-4428-9BC0-918191E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360-1AD0-4992-A380-CDB6CDCA5B44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74E75-725F-4291-9276-8EDCBC79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2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1219200"/>
            <a:ext cx="6400800" cy="5410200"/>
            <a:chOff x="1344" y="768"/>
            <a:chExt cx="4032" cy="3408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2160" y="768"/>
              <a:ext cx="1056" cy="288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2016" y="1248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number = 1</a:t>
              </a:r>
            </a:p>
          </p:txBody>
        </p:sp>
        <p:sp>
          <p:nvSpPr>
            <p:cNvPr id="117766" name="AutoShape 6"/>
            <p:cNvSpPr>
              <a:spLocks noChangeArrowheads="1"/>
            </p:cNvSpPr>
            <p:nvPr/>
          </p:nvSpPr>
          <p:spPr bwMode="auto">
            <a:xfrm>
              <a:off x="1872" y="2160"/>
              <a:ext cx="1632" cy="576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&lt;= 100</a:t>
              </a:r>
            </a:p>
          </p:txBody>
        </p:sp>
        <p:sp>
          <p:nvSpPr>
            <p:cNvPr id="117767" name="AutoShape 7"/>
            <p:cNvSpPr>
              <a:spLocks noChangeArrowheads="1"/>
            </p:cNvSpPr>
            <p:nvPr/>
          </p:nvSpPr>
          <p:spPr bwMode="auto">
            <a:xfrm>
              <a:off x="2016" y="1680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total = 0</a:t>
              </a:r>
            </a:p>
          </p:txBody>
        </p:sp>
        <p:sp>
          <p:nvSpPr>
            <p:cNvPr id="117768" name="AutoShape 8"/>
            <p:cNvSpPr>
              <a:spLocks noChangeArrowheads="1"/>
            </p:cNvSpPr>
            <p:nvPr/>
          </p:nvSpPr>
          <p:spPr bwMode="auto">
            <a:xfrm>
              <a:off x="2016" y="3024"/>
              <a:ext cx="1488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+ number</a:t>
              </a:r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1968" y="3696"/>
              <a:ext cx="1536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+ 1</a:t>
              </a:r>
            </a:p>
          </p:txBody>
        </p:sp>
        <p:sp>
          <p:nvSpPr>
            <p:cNvPr id="117770" name="AutoShape 10"/>
            <p:cNvSpPr>
              <a:spLocks noChangeArrowheads="1"/>
            </p:cNvSpPr>
            <p:nvPr/>
          </p:nvSpPr>
          <p:spPr bwMode="auto">
            <a:xfrm>
              <a:off x="3840" y="2880"/>
              <a:ext cx="1536" cy="288"/>
            </a:xfrm>
            <a:prstGeom prst="flowChartInputOutpu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Display total</a:t>
              </a:r>
            </a:p>
          </p:txBody>
        </p:sp>
        <p:sp>
          <p:nvSpPr>
            <p:cNvPr id="117771" name="AutoShape 11"/>
            <p:cNvSpPr>
              <a:spLocks noChangeArrowheads="1"/>
            </p:cNvSpPr>
            <p:nvPr/>
          </p:nvSpPr>
          <p:spPr bwMode="auto">
            <a:xfrm>
              <a:off x="3984" y="3504"/>
              <a:ext cx="1248" cy="336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End </a:t>
              </a: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688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268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2688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45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45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350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1344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1344" y="39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590" y="213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726" y="2714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Yes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BE5AD-F5B5-40C2-824E-A1661D8E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ECED-A30B-42C3-9C4F-1FC089C10450}" type="datetime1">
              <a:rPr lang="en-US" smtClean="0"/>
              <a:t>10/5/2020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8B066-AF07-47F4-91D0-49E6064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824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Automatic Counter Loop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2500" cy="5257800"/>
          </a:xfrm>
        </p:spPr>
        <p:txBody>
          <a:bodyPr/>
          <a:lstStyle/>
          <a:p>
            <a:r>
              <a:rPr lang="en-GB" altLang="en-US" dirty="0"/>
              <a:t>Use variable as a counter that starts counting at a specified number and increments the variable each time the loop is processed.</a:t>
            </a:r>
          </a:p>
          <a:p>
            <a:r>
              <a:rPr lang="en-GB" altLang="en-US" dirty="0"/>
              <a:t>The beginning value, the ending value and the increment value may be constant. </a:t>
            </a:r>
          </a:p>
          <a:p>
            <a:r>
              <a:rPr lang="en-GB" altLang="en-US" dirty="0"/>
              <a:t>They should not be changed during the processing of the instruction in the loop.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F25A7-4552-4A90-8D25-D18EB08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D1FB-973F-445D-B4D7-7AE720A343DD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2E6E-D91B-46F7-BFFF-B44EFF7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4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191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9FB03-E28F-41D5-A515-4D08D2EF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223F-931D-4923-83EC-F0A55BEE3244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A0BEC-B76B-4AC2-8FE5-1490C1B2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979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1AB53-8185-416C-A8D2-B67686A1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E87-1BAC-4368-93E1-A0FFE2E120C5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81FB3-8122-462B-861A-AF1D25DD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056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NESTED LOOP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6028"/>
            <a:ext cx="6477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91912-03C0-4554-8FF3-529BF296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E9C-6ABB-4552-B2E6-021BB7C16468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C44B8-BDF9-41D8-BCB6-FE52DE7C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395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NESTED LOOP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7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86490-1DE5-463D-8D7F-040C1C88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B013-4A5C-42BA-84C8-B3BFCB98B90C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7C323-3DED-437A-BCAD-D9183CE5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680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Iterational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Write a program to find the average of marks scored in three subjects for ‘N’ students. And then test whether he passed or failed. For a student to pass, average should not be less than 65.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9F37-4494-4412-84A2-33A43BB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27D3-609C-4BB4-921D-7D03BB5F27DF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C6999-A923-4001-A736-1CA19B11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73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/>
              <a:t>Flow Chart </a:t>
            </a:r>
            <a:r>
              <a:rPr lang="en-US" dirty="0" err="1"/>
              <a:t>Iterational</a:t>
            </a:r>
            <a:endParaRPr lang="en-US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857232"/>
            <a:ext cx="7358114" cy="523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2E4A9-E971-4884-9926-40898AC4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676-DCEB-4058-B75F-01F9AAA6986C}" type="datetime1">
              <a:rPr lang="en-US" smtClean="0"/>
              <a:t>10/5/2020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0F09-4629-4CAE-B6AE-164372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US" b="1" dirty="0"/>
              <a:t>Flow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005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 A flow chart is an organized</a:t>
            </a:r>
            <a:br>
              <a:rPr lang="en-US" dirty="0"/>
            </a:br>
            <a:r>
              <a:rPr lang="en-US" dirty="0"/>
              <a:t>combination of shapes, lines and</a:t>
            </a:r>
            <a:br>
              <a:rPr lang="en-US" dirty="0"/>
            </a:br>
            <a:r>
              <a:rPr lang="en-US" dirty="0"/>
              <a:t>text that graphically illustrate a</a:t>
            </a:r>
            <a:br>
              <a:rPr lang="en-US" dirty="0"/>
            </a:br>
            <a:r>
              <a:rPr lang="en-US" dirty="0"/>
              <a:t>process or structure.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1000108"/>
            <a:ext cx="3357586" cy="556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5000-436E-4B24-9695-32BD91D9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4DE7-2C66-4DED-8F8C-93521A798BCD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07626-50BA-4E67-9BFA-D7216C49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5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Yed</a:t>
            </a:r>
            <a:r>
              <a:rPr lang="en-US" dirty="0"/>
              <a:t> tool shall be used for giving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7E52-AC3C-4791-AEAB-474FF1D0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1DBA-C6B0-4277-9095-7A0CF6642D7E}" type="datetime1">
              <a:rPr lang="en-US" smtClean="0"/>
              <a:t>10/5/2020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AC007-7B78-4215-AEE4-E1FCD3CE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92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dirty="0" err="1">
                <a:latin typeface="Arial"/>
              </a:rPr>
              <a:t>Pseudocode</a:t>
            </a:r>
            <a:r>
              <a:rPr lang="en-US" sz="4000" b="1" dirty="0">
                <a:latin typeface="Arial"/>
              </a:rPr>
              <a:t> – Partial English and Programming Language terms</a:t>
            </a:r>
            <a:endParaRPr sz="1600" b="1"/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1233720" y="1522080"/>
            <a:ext cx="6738120" cy="507960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F82B8-DAFE-43B3-840A-B8A538C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745A-1193-4DD1-9A2A-EA091A445866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DDB57-DD80-48CF-9151-591E80CE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  <a:r>
              <a:rPr lang="en-US" altLang="en-US" sz="400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altLang="en-US" sz="2800" dirty="0"/>
              <a:t>Transcribing the logical flow of solution steps in flowchart or algorithm to program code and run the program code on a computer using a programming language.</a:t>
            </a:r>
          </a:p>
          <a:p>
            <a:r>
              <a:rPr lang="en-US" altLang="en-US" sz="2800" dirty="0"/>
              <a:t>Programming phase takes 5 stages:</a:t>
            </a:r>
          </a:p>
          <a:p>
            <a:pPr lvl="2"/>
            <a:r>
              <a:rPr lang="en-US" altLang="en-US" dirty="0"/>
              <a:t>Coding.</a:t>
            </a:r>
          </a:p>
          <a:p>
            <a:pPr lvl="2"/>
            <a:r>
              <a:rPr lang="en-US" altLang="en-US" dirty="0"/>
              <a:t>Compiling.</a:t>
            </a:r>
          </a:p>
          <a:p>
            <a:pPr lvl="2"/>
            <a:r>
              <a:rPr lang="en-US" altLang="en-US" dirty="0"/>
              <a:t>Debugging.</a:t>
            </a:r>
          </a:p>
          <a:p>
            <a:pPr lvl="2"/>
            <a:r>
              <a:rPr lang="en-US" altLang="en-US" dirty="0"/>
              <a:t>Run or Testing.</a:t>
            </a:r>
          </a:p>
          <a:p>
            <a:pPr lvl="2"/>
            <a:r>
              <a:rPr lang="en-US" altLang="en-US" dirty="0"/>
              <a:t>Documentation and maintenance.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9F5F-2A97-41A1-8AF5-D08D1F1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D979-2CCA-4627-BEAD-596260EACB15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F1851-AE1F-4761-97AB-EEA5B9C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Once the program is coded using one of the programming language, it will be compiled to ensure there is no syntax error. 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Syntax free program will then be executed to produce output and subsequently maintained and documented for later reference.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BC684-2E7C-4DF3-B402-5F188DB2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F95-4881-465C-BDDC-5368277C0F3C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0040F-782A-4DE1-8215-24C90B0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747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52600" y="55753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DOCUMENTATION OR MAINTENANCE</a:t>
            </a:r>
          </a:p>
          <a:p>
            <a:endParaRPr lang="en-US" altLang="en-US" sz="200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52600" y="4627563"/>
            <a:ext cx="2644775" cy="827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EXECUTE OR</a:t>
            </a:r>
          </a:p>
          <a:p>
            <a:pPr algn="ctr"/>
            <a:r>
              <a:rPr lang="en-US" altLang="en-US" sz="2000"/>
              <a:t>RUN</a:t>
            </a:r>
          </a:p>
          <a:p>
            <a:endParaRPr lang="en-US" altLang="en-US" sz="200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80025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MAKE</a:t>
            </a:r>
          </a:p>
          <a:p>
            <a:pPr algn="ctr"/>
            <a:r>
              <a:rPr lang="en-US" altLang="en-US" sz="2000"/>
              <a:t>CORRECTION</a:t>
            </a:r>
          </a:p>
          <a:p>
            <a:endParaRPr lang="en-US" altLang="en-US" sz="200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00238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400"/>
              <a:t>COMPILE THE</a:t>
            </a:r>
          </a:p>
          <a:p>
            <a:pPr algn="ctr"/>
            <a:r>
              <a:rPr lang="en-US" altLang="en-US" sz="2400"/>
              <a:t>PROGRAM</a:t>
            </a:r>
          </a:p>
          <a:p>
            <a:endParaRPr lang="en-US" altLang="en-US" sz="24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900238" y="6858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800"/>
              <a:t>CODING</a:t>
            </a:r>
          </a:p>
        </p:txBody>
      </p:sp>
      <p:sp>
        <p:nvSpPr>
          <p:cNvPr id="37899" name="Freeform 11"/>
          <p:cNvSpPr>
            <a:spLocks noChangeArrowheads="1"/>
          </p:cNvSpPr>
          <p:nvPr/>
        </p:nvSpPr>
        <p:spPr bwMode="auto">
          <a:xfrm>
            <a:off x="1752600" y="3024188"/>
            <a:ext cx="2646363" cy="1322387"/>
          </a:xfrm>
          <a:custGeom>
            <a:avLst/>
            <a:gdLst>
              <a:gd name="T0" fmla="*/ 0 w 3089"/>
              <a:gd name="T1" fmla="*/ 687 h 1376"/>
              <a:gd name="T2" fmla="*/ 1544 w 3089"/>
              <a:gd name="T3" fmla="*/ 0 h 1376"/>
              <a:gd name="T4" fmla="*/ 3088 w 3089"/>
              <a:gd name="T5" fmla="*/ 687 h 1376"/>
              <a:gd name="T6" fmla="*/ 1544 w 3089"/>
              <a:gd name="T7" fmla="*/ 1375 h 1376"/>
              <a:gd name="T8" fmla="*/ 0 w 3089"/>
              <a:gd name="T9" fmla="*/ 687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9" h="1376">
                <a:moveTo>
                  <a:pt x="0" y="687"/>
                </a:moveTo>
                <a:lnTo>
                  <a:pt x="1544" y="0"/>
                </a:lnTo>
                <a:lnTo>
                  <a:pt x="3088" y="687"/>
                </a:lnTo>
                <a:lnTo>
                  <a:pt x="1544" y="1375"/>
                </a:lnTo>
                <a:lnTo>
                  <a:pt x="0" y="687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09800" y="3352800"/>
            <a:ext cx="18526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40" rIns="19440"/>
          <a:lstStyle/>
          <a:p>
            <a:pPr algn="ctr"/>
            <a:r>
              <a:rPr lang="en-US" altLang="en-US" sz="2000"/>
              <a:t>NO SYNTAX</a:t>
            </a:r>
          </a:p>
          <a:p>
            <a:pPr algn="ctr"/>
            <a:r>
              <a:rPr lang="en-US" altLang="en-US" sz="2000"/>
              <a:t>ERROR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74988" y="1420813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74988" y="2590800"/>
            <a:ext cx="0" cy="4937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74988" y="4194175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074988" y="5364163"/>
            <a:ext cx="0" cy="241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381500" y="3695700"/>
            <a:ext cx="220503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553200" y="2667000"/>
            <a:ext cx="0" cy="1066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3074988" y="1585913"/>
            <a:ext cx="3527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602413" y="1585913"/>
            <a:ext cx="0" cy="33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CB1CB-4F17-463A-AB9C-C67C24F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7454-4016-427B-B101-44D3C98A7E5F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EFEB9-40B3-4256-A254-AA9E9630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2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4000" b="1" dirty="0"/>
              <a:t>Coding</a:t>
            </a:r>
            <a:endParaRPr lang="en-US" altLang="en-US" sz="40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400" dirty="0"/>
              <a:t>Translation or conversion of each operation in the flowchart or algorithm (</a:t>
            </a:r>
            <a:r>
              <a:rPr lang="en-US" altLang="en-US" sz="2400" dirty="0" err="1"/>
              <a:t>pseudocode</a:t>
            </a:r>
            <a:r>
              <a:rPr lang="en-US" altLang="en-US" sz="2400" dirty="0"/>
              <a:t>) into a computer-understandable language.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Coding should follow the format of the chosen programming language.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762CF-D67E-491E-9CEF-8A3731EC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ED81-1A9F-4554-8950-6EB853C08BF3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AD62D-B72D-4520-B54C-73E95D0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99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b="1" dirty="0"/>
              <a:t>Compiling and Debugging</a:t>
            </a:r>
            <a:endParaRPr lang="en-US" altLang="en-US" sz="4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/>
              <a:t>Compiling - Translates a program written in a particular high–level programming language into a form that the computer can understand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Compiler checks the program code so that any part of source code that does not follow the format or any other language requirements will be flagged as syntax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This syntax error in also called bug, when error is found the programmer will debug or correct the error and then recompile the source code again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Debugging process is continued until there is no more error in program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A57D4-63DA-4B39-A3B5-93478149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E52-4F7D-4D8E-A72D-8935970A58D9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FB378-6693-4C94-9C57-016BD607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44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Testing</a:t>
            </a:r>
            <a:endParaRPr lang="en-US" alt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686800" cy="52864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/>
              <a:t>The program code that contains no more error is called executable program. It is ready to be tested.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When it is tested, the data is given and the result is verified so that it should produced output as intended.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Though the program is error free, sometimes it does not produced the right result. In this case the program faces logic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Incorrect sequence of instruction is an example that causes logic error.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D1EE-B137-4BFF-9287-5D7CADB2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535F-3386-46EB-83D3-2996251E896C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66CAE-78E2-4302-9672-D31772A1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35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/>
              <a:t>Documentation and Maintenance</a:t>
            </a:r>
            <a:endParaRPr lang="en-US" altLang="en-US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When the program is thoroughly tested for a substantial period of time and it is consistently producing the right output, it can be documented.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important for future reference. Other programmer may take over the operation of the program and the best way to understand a program is by studying the documentation.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Trying to understand the logic of the program by looking at the source code is not a good approach.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Studying the documentation is necessary when the program is subjected to enhancement or modification.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also necessary for management use as well as audit purposes.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9EC8E-444B-42D8-955E-56FDA041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B9FD-6388-4D0B-80F7-31B3442DFEFC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B734D-CDF0-42BE-BDE9-86422D0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1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Best Practices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26488" cy="541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9600" indent="-609600" defTabSz="457200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 efficient computer solution to problems: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Modules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four logic structures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Sequential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instructions one after another in a sequence.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Decision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Branches to execute one of two possible sets of instructions.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Loop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set of instruction many times.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Case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one set of instructions out of several sets.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Eliminate rewriting of identical process by using modules.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techniques to improve readability including four logic structure, proper naming of variables, internal documentation and proper indentation.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AE8A3-C4EA-4396-9562-BC1CE0FC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2EE-EF6B-4FB7-9D23-DEA83A7C4C5E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F5F58-DE42-494C-93C8-6A13987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44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3585" name="Group 3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036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Show the direction of data flow or logical solution.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the beginning and ending of a set of actions or instructions (logical flow) of a module or program.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a process, such as calculations, opening and closing files.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09600" y="2286000"/>
            <a:ext cx="2286000" cy="914400"/>
            <a:chOff x="696" y="1632"/>
            <a:chExt cx="791" cy="217"/>
          </a:xfrm>
        </p:grpSpPr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696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1056" y="1632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1487" y="1633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>
              <a:off x="1128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685800" y="3505200"/>
            <a:ext cx="2286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838200" y="4648200"/>
            <a:ext cx="19812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92D9A-200B-41AF-9AD5-9124ACE1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B8BC-BF47-4333-ADB1-B49B0798D99E}" type="datetime1">
              <a:rPr lang="en-US" altLang="en-US" smtClean="0"/>
              <a:t>10/5/2020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0DCB-C337-4B26-9E94-702136E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2080-4591-4C6E-B51A-5426C2EE30C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5632" name="Group 3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input to the program and output from the program.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making decision. Either True or False based on certain condition.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doing a repetition or looping of certain steps.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on the same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from page to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3" name="Freeform 33"/>
          <p:cNvSpPr>
            <a:spLocks noChangeArrowheads="1"/>
          </p:cNvSpPr>
          <p:nvPr/>
        </p:nvSpPr>
        <p:spPr bwMode="auto">
          <a:xfrm>
            <a:off x="533400" y="1752600"/>
            <a:ext cx="1905000" cy="609600"/>
          </a:xfrm>
          <a:custGeom>
            <a:avLst/>
            <a:gdLst>
              <a:gd name="T0" fmla="*/ 360 w 1442"/>
              <a:gd name="T1" fmla="*/ 0 h 542"/>
              <a:gd name="T2" fmla="*/ 1441 w 1442"/>
              <a:gd name="T3" fmla="*/ 0 h 542"/>
              <a:gd name="T4" fmla="*/ 1080 w 1442"/>
              <a:gd name="T5" fmla="*/ 541 h 542"/>
              <a:gd name="T6" fmla="*/ 0 w 1442"/>
              <a:gd name="T7" fmla="*/ 541 h 542"/>
              <a:gd name="T8" fmla="*/ 360 w 144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542">
                <a:moveTo>
                  <a:pt x="360" y="0"/>
                </a:moveTo>
                <a:lnTo>
                  <a:pt x="1441" y="0"/>
                </a:lnTo>
                <a:lnTo>
                  <a:pt x="1080" y="541"/>
                </a:lnTo>
                <a:lnTo>
                  <a:pt x="0" y="541"/>
                </a:ln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4" name="Freeform 34"/>
          <p:cNvSpPr>
            <a:spLocks noChangeArrowheads="1"/>
          </p:cNvSpPr>
          <p:nvPr/>
        </p:nvSpPr>
        <p:spPr bwMode="auto">
          <a:xfrm>
            <a:off x="609600" y="2590800"/>
            <a:ext cx="1752600" cy="762000"/>
          </a:xfrm>
          <a:custGeom>
            <a:avLst/>
            <a:gdLst>
              <a:gd name="T0" fmla="*/ 0 w 1622"/>
              <a:gd name="T1" fmla="*/ 360 h 722"/>
              <a:gd name="T2" fmla="*/ 810 w 1622"/>
              <a:gd name="T3" fmla="*/ 0 h 722"/>
              <a:gd name="T4" fmla="*/ 1621 w 1622"/>
              <a:gd name="T5" fmla="*/ 360 h 722"/>
              <a:gd name="T6" fmla="*/ 810 w 1622"/>
              <a:gd name="T7" fmla="*/ 721 h 722"/>
              <a:gd name="T8" fmla="*/ 0 w 1622"/>
              <a:gd name="T9" fmla="*/ 36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722">
                <a:moveTo>
                  <a:pt x="0" y="360"/>
                </a:moveTo>
                <a:lnTo>
                  <a:pt x="810" y="0"/>
                </a:lnTo>
                <a:lnTo>
                  <a:pt x="1621" y="360"/>
                </a:lnTo>
                <a:lnTo>
                  <a:pt x="810" y="721"/>
                </a:lnTo>
                <a:lnTo>
                  <a:pt x="0" y="36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5" name="Freeform 35"/>
          <p:cNvSpPr>
            <a:spLocks noChangeArrowheads="1"/>
          </p:cNvSpPr>
          <p:nvPr/>
        </p:nvSpPr>
        <p:spPr bwMode="auto">
          <a:xfrm>
            <a:off x="609600" y="3505200"/>
            <a:ext cx="1905000" cy="685800"/>
          </a:xfrm>
          <a:custGeom>
            <a:avLst/>
            <a:gdLst>
              <a:gd name="T0" fmla="*/ 362 w 1801"/>
              <a:gd name="T1" fmla="*/ 0 h 542"/>
              <a:gd name="T2" fmla="*/ 1438 w 1801"/>
              <a:gd name="T3" fmla="*/ 0 h 542"/>
              <a:gd name="T4" fmla="*/ 1800 w 1801"/>
              <a:gd name="T5" fmla="*/ 270 h 542"/>
              <a:gd name="T6" fmla="*/ 1438 w 1801"/>
              <a:gd name="T7" fmla="*/ 541 h 542"/>
              <a:gd name="T8" fmla="*/ 362 w 1801"/>
              <a:gd name="T9" fmla="*/ 541 h 542"/>
              <a:gd name="T10" fmla="*/ 0 w 1801"/>
              <a:gd name="T11" fmla="*/ 270 h 542"/>
              <a:gd name="T12" fmla="*/ 362 w 1801"/>
              <a:gd name="T13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1" h="542">
                <a:moveTo>
                  <a:pt x="362" y="0"/>
                </a:moveTo>
                <a:lnTo>
                  <a:pt x="1438" y="0"/>
                </a:lnTo>
                <a:lnTo>
                  <a:pt x="1800" y="270"/>
                </a:lnTo>
                <a:lnTo>
                  <a:pt x="1438" y="541"/>
                </a:lnTo>
                <a:lnTo>
                  <a:pt x="362" y="541"/>
                </a:lnTo>
                <a:lnTo>
                  <a:pt x="0" y="270"/>
                </a:lnTo>
                <a:lnTo>
                  <a:pt x="362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6" name="Freeform 36"/>
          <p:cNvSpPr>
            <a:spLocks noChangeArrowheads="1"/>
          </p:cNvSpPr>
          <p:nvPr/>
        </p:nvSpPr>
        <p:spPr bwMode="auto">
          <a:xfrm>
            <a:off x="1219200" y="4419600"/>
            <a:ext cx="762000" cy="685800"/>
          </a:xfrm>
          <a:custGeom>
            <a:avLst/>
            <a:gdLst>
              <a:gd name="T0" fmla="*/ 360 w 722"/>
              <a:gd name="T1" fmla="*/ 0 h 722"/>
              <a:gd name="T2" fmla="*/ 721 w 722"/>
              <a:gd name="T3" fmla="*/ 360 h 722"/>
              <a:gd name="T4" fmla="*/ 360 w 722"/>
              <a:gd name="T5" fmla="*/ 721 h 722"/>
              <a:gd name="T6" fmla="*/ 0 w 722"/>
              <a:gd name="T7" fmla="*/ 360 h 722"/>
              <a:gd name="T8" fmla="*/ 360 w 722"/>
              <a:gd name="T9" fmla="*/ 0 h 722"/>
              <a:gd name="T10" fmla="*/ 360 w 722"/>
              <a:gd name="T1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2" h="722">
                <a:moveTo>
                  <a:pt x="360" y="0"/>
                </a:moveTo>
                <a:cubicBezTo>
                  <a:pt x="564" y="0"/>
                  <a:pt x="721" y="156"/>
                  <a:pt x="721" y="360"/>
                </a:cubicBezTo>
                <a:cubicBezTo>
                  <a:pt x="721" y="564"/>
                  <a:pt x="564" y="721"/>
                  <a:pt x="360" y="721"/>
                </a:cubicBezTo>
                <a:cubicBezTo>
                  <a:pt x="156" y="721"/>
                  <a:pt x="0" y="564"/>
                  <a:pt x="0" y="360"/>
                </a:cubicBezTo>
                <a:cubicBezTo>
                  <a:pt x="0" y="156"/>
                  <a:pt x="156" y="0"/>
                  <a:pt x="360" y="0"/>
                </a:cubicBez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7" name="Freeform 37"/>
          <p:cNvSpPr>
            <a:spLocks noChangeArrowheads="1"/>
          </p:cNvSpPr>
          <p:nvPr/>
        </p:nvSpPr>
        <p:spPr bwMode="auto">
          <a:xfrm>
            <a:off x="762000" y="5410200"/>
            <a:ext cx="1524000" cy="533400"/>
          </a:xfrm>
          <a:custGeom>
            <a:avLst/>
            <a:gdLst>
              <a:gd name="T0" fmla="*/ 0 w 902"/>
              <a:gd name="T1" fmla="*/ 0 h 542"/>
              <a:gd name="T2" fmla="*/ 901 w 902"/>
              <a:gd name="T3" fmla="*/ 0 h 542"/>
              <a:gd name="T4" fmla="*/ 719 w 902"/>
              <a:gd name="T5" fmla="*/ 541 h 542"/>
              <a:gd name="T6" fmla="*/ 181 w 902"/>
              <a:gd name="T7" fmla="*/ 541 h 542"/>
              <a:gd name="T8" fmla="*/ 0 w 90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42">
                <a:moveTo>
                  <a:pt x="0" y="0"/>
                </a:moveTo>
                <a:lnTo>
                  <a:pt x="901" y="0"/>
                </a:lnTo>
                <a:lnTo>
                  <a:pt x="719" y="541"/>
                </a:lnTo>
                <a:lnTo>
                  <a:pt x="181" y="54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C1C78-040E-4DB7-9021-9966BDE6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55FE-08E6-495E-9A65-C88FD696F8DF}" type="datetime1">
              <a:rPr lang="en-US" altLang="en-US" smtClean="0"/>
              <a:t>10/5/2020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FDF7B-3848-47A1-BEF5-CBF9597C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2080-4591-4C6E-B51A-5426C2EE30C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99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Sequential Logic Structure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6019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E54F7-FF8D-418F-84F1-671D59B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FF8D-8A07-4B95-B7A3-E96C58081C17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C854D-FF92-4BA8-9043-8C4EBDC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673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Sale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8" y="928670"/>
            <a:ext cx="8758270" cy="57864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2800" dirty="0"/>
              <a:t>	 Given the unit price of a product and the quantity of the product sold, draw a flowchart to calculate and print the total sale.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800" b="1" dirty="0"/>
              <a:t>	Solution: </a:t>
            </a:r>
            <a:r>
              <a:rPr lang="en-US" altLang="en-US" sz="2800" dirty="0"/>
              <a:t>Stepwise Analysis of the Sale Problem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Read the unit price and the quantity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Calculate total sale = unit price and quantity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Print total sale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6F0E9-7D2F-4A2C-AF9A-6365B4F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CA6-81A2-45F7-BFA4-2AF55428B0DE}" type="datetime1">
              <a:rPr lang="en-US" smtClean="0"/>
              <a:t>10/5/2020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0FFCD-FB3D-4D44-BFD9-6D96B9E1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52600"/>
            <a:ext cx="8153400" cy="4419600"/>
            <a:chOff x="108" y="11"/>
            <a:chExt cx="8460" cy="43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00" y="11"/>
              <a:ext cx="2692" cy="686"/>
              <a:chOff x="300" y="11"/>
              <a:chExt cx="2692" cy="686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300" y="12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699" y="113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START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8" y="1193"/>
              <a:ext cx="3077" cy="685"/>
              <a:chOff x="108" y="1193"/>
              <a:chExt cx="3077" cy="685"/>
            </a:xfrm>
          </p:grpSpPr>
          <p:sp>
            <p:nvSpPr>
              <p:cNvPr id="28681" name="Freeform 9"/>
              <p:cNvSpPr>
                <a:spLocks noChangeArrowheads="1"/>
              </p:cNvSpPr>
              <p:nvPr/>
            </p:nvSpPr>
            <p:spPr bwMode="auto">
              <a:xfrm>
                <a:off x="108" y="1193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710" y="1193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UNIT PRICE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08" y="2405"/>
              <a:ext cx="3077" cy="685"/>
              <a:chOff x="108" y="2405"/>
              <a:chExt cx="3077" cy="685"/>
            </a:xfrm>
          </p:grpSpPr>
          <p:sp>
            <p:nvSpPr>
              <p:cNvPr id="28684" name="Freeform 12"/>
              <p:cNvSpPr>
                <a:spLocks noChangeArrowheads="1"/>
              </p:cNvSpPr>
              <p:nvPr/>
            </p:nvSpPr>
            <p:spPr bwMode="auto">
              <a:xfrm>
                <a:off x="108" y="2405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710" y="2405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QUANTITY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69" y="3478"/>
              <a:ext cx="1155" cy="857"/>
              <a:chOff x="1069" y="3478"/>
              <a:chExt cx="1155" cy="857"/>
            </a:xfrm>
          </p:grpSpPr>
          <p:sp>
            <p:nvSpPr>
              <p:cNvPr id="28687" name="Freeform 15"/>
              <p:cNvSpPr>
                <a:spLocks noChangeArrowheads="1"/>
              </p:cNvSpPr>
              <p:nvPr/>
            </p:nvSpPr>
            <p:spPr bwMode="auto">
              <a:xfrm>
                <a:off x="1069" y="3478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6"/>
                      <a:pt x="1155" y="428"/>
                    </a:cubicBezTo>
                    <a:cubicBezTo>
                      <a:pt x="1155" y="671"/>
                      <a:pt x="904" y="857"/>
                      <a:pt x="577" y="857"/>
                    </a:cubicBezTo>
                    <a:cubicBezTo>
                      <a:pt x="250" y="857"/>
                      <a:pt x="0" y="671"/>
                      <a:pt x="0" y="428"/>
                    </a:cubicBezTo>
                    <a:cubicBezTo>
                      <a:pt x="0" y="186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1239" y="3604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646" y="602"/>
              <a:ext cx="0" cy="6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646" y="1815"/>
              <a:ext cx="0" cy="6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646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068" y="12"/>
              <a:ext cx="1155" cy="857"/>
              <a:chOff x="6068" y="12"/>
              <a:chExt cx="1155" cy="857"/>
            </a:xfrm>
          </p:grpSpPr>
          <p:sp>
            <p:nvSpPr>
              <p:cNvPr id="28693" name="Freeform 21"/>
              <p:cNvSpPr>
                <a:spLocks noChangeArrowheads="1"/>
              </p:cNvSpPr>
              <p:nvPr/>
            </p:nvSpPr>
            <p:spPr bwMode="auto">
              <a:xfrm>
                <a:off x="6068" y="12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5"/>
                      <a:pt x="1155" y="428"/>
                    </a:cubicBezTo>
                    <a:cubicBezTo>
                      <a:pt x="1155" y="670"/>
                      <a:pt x="904" y="857"/>
                      <a:pt x="577" y="857"/>
                    </a:cubicBezTo>
                    <a:cubicBezTo>
                      <a:pt x="250" y="857"/>
                      <a:pt x="0" y="670"/>
                      <a:pt x="0" y="428"/>
                    </a:cubicBezTo>
                    <a:cubicBezTo>
                      <a:pt x="0" y="185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6238" y="137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5107" y="1193"/>
              <a:ext cx="3461" cy="85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440" rIns="19440"/>
            <a:lstStyle/>
            <a:p>
              <a:pPr algn="ctr"/>
              <a:r>
                <a:rPr lang="en-US" altLang="en-US" sz="2000"/>
                <a:t>TOTAL SALE =</a:t>
              </a:r>
            </a:p>
            <a:p>
              <a:pPr algn="ctr"/>
              <a:r>
                <a:rPr lang="en-US" altLang="en-US" sz="2000"/>
                <a:t>UNITPRICE </a:t>
              </a:r>
              <a:r>
                <a:rPr lang="en-US" altLang="en-US" sz="2000">
                  <a:latin typeface="Symbol" pitchFamily="18" charset="2"/>
                </a:rPr>
                <a:t>´</a:t>
              </a:r>
              <a:r>
                <a:rPr lang="en-US" altLang="en-US" sz="2000"/>
                <a:t> QUANTITY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5107" y="2405"/>
              <a:ext cx="3078" cy="685"/>
              <a:chOff x="5107" y="2405"/>
              <a:chExt cx="3078" cy="685"/>
            </a:xfrm>
          </p:grpSpPr>
          <p:sp>
            <p:nvSpPr>
              <p:cNvPr id="28697" name="Freeform 25"/>
              <p:cNvSpPr>
                <a:spLocks noChangeArrowheads="1"/>
              </p:cNvSpPr>
              <p:nvPr/>
            </p:nvSpPr>
            <p:spPr bwMode="auto">
              <a:xfrm>
                <a:off x="5107" y="2405"/>
                <a:ext cx="3078" cy="685"/>
              </a:xfrm>
              <a:custGeom>
                <a:avLst/>
                <a:gdLst>
                  <a:gd name="T0" fmla="*/ 603 w 3079"/>
                  <a:gd name="T1" fmla="*/ 0 h 686"/>
                  <a:gd name="T2" fmla="*/ 3078 w 3079"/>
                  <a:gd name="T3" fmla="*/ 0 h 686"/>
                  <a:gd name="T4" fmla="*/ 2474 w 3079"/>
                  <a:gd name="T5" fmla="*/ 685 h 686"/>
                  <a:gd name="T6" fmla="*/ 0 w 3079"/>
                  <a:gd name="T7" fmla="*/ 685 h 686"/>
                  <a:gd name="T8" fmla="*/ 603 w 3079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686">
                    <a:moveTo>
                      <a:pt x="603" y="0"/>
                    </a:moveTo>
                    <a:lnTo>
                      <a:pt x="3078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3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5710" y="2405"/>
                <a:ext cx="1871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PRINT</a:t>
                </a:r>
              </a:p>
              <a:p>
                <a:pPr algn="ctr"/>
                <a:r>
                  <a:rPr lang="en-US" altLang="en-US" sz="2000"/>
                  <a:t>TOTALSALE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299" y="3477"/>
              <a:ext cx="2692" cy="686"/>
              <a:chOff x="5299" y="3477"/>
              <a:chExt cx="2692" cy="686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5299" y="3478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5698" y="3579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STOP</a:t>
                </a:r>
              </a:p>
            </p:txBody>
          </p:sp>
        </p:grp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6645" y="742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645" y="1954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6645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AAED517-9048-4321-A9E1-D1F7BE06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B4CA-5552-4020-8CC8-FEE3CAD9CCF1}" type="datetime1">
              <a:rPr lang="en-US" smtClean="0"/>
              <a:t>10/5/2020</a:t>
            </a:fld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740B9D-3EEB-4B8F-A362-0A9A3B0E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3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/>
              <a:t>Find the average of three numbers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785794"/>
            <a:ext cx="3857652" cy="59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4F90-AA11-4706-A753-1E4DD51A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9025-5D02-440B-8ED7-3CFBFA4F1ADF}" type="datetime1">
              <a:rPr lang="en-US" smtClean="0"/>
              <a:t>10/5/2020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92D6B-D70B-45E6-80DE-28BE72CA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1284</Words>
  <Application>Microsoft Office PowerPoint</Application>
  <PresentationFormat>On-screen Show (4:3)</PresentationFormat>
  <Paragraphs>260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Flow Chart and Phases of Making an Executable Code</vt:lpstr>
      <vt:lpstr>Drawing Flowcharts</vt:lpstr>
      <vt:lpstr>Flow Charts</vt:lpstr>
      <vt:lpstr>PRE-PROGRAMMING PHASE</vt:lpstr>
      <vt:lpstr>PRE-PROGRAMMING PHASE</vt:lpstr>
      <vt:lpstr>Sequential Logic Structure</vt:lpstr>
      <vt:lpstr>Sale Problem</vt:lpstr>
      <vt:lpstr>PRE-PROGRAMMING PHASE</vt:lpstr>
      <vt:lpstr>Find the average of three numbers</vt:lpstr>
      <vt:lpstr>The Decision Logic Structure</vt:lpstr>
      <vt:lpstr>Decision Logic Structure</vt:lpstr>
      <vt:lpstr>Examples of conditional expressions</vt:lpstr>
      <vt:lpstr>Conditional Pay Calculation</vt:lpstr>
      <vt:lpstr>Example Decision Structure</vt:lpstr>
      <vt:lpstr>NESTED IF/THEN/ELSE INSTRUCTIONS</vt:lpstr>
      <vt:lpstr>NESTED IF/THEN/ELSE INSTRUCTIONS</vt:lpstr>
      <vt:lpstr> Flow Chart - Selectional  </vt:lpstr>
      <vt:lpstr>Iterational Structure </vt:lpstr>
      <vt:lpstr>Loop Logic Structure</vt:lpstr>
      <vt:lpstr>WHILE loop</vt:lpstr>
      <vt:lpstr>WHILE loop</vt:lpstr>
      <vt:lpstr>WHILE loop</vt:lpstr>
      <vt:lpstr>Automatic Counter Loop</vt:lpstr>
      <vt:lpstr>Automatic-Counter Loop</vt:lpstr>
      <vt:lpstr>Automatic-Counter Loop</vt:lpstr>
      <vt:lpstr>NESTED LOOP</vt:lpstr>
      <vt:lpstr>NESTED LOOP</vt:lpstr>
      <vt:lpstr>Example (Iterational)</vt:lpstr>
      <vt:lpstr>Flow Chart Iterational</vt:lpstr>
      <vt:lpstr>Tool demo</vt:lpstr>
      <vt:lpstr>PowerPoint Presentation</vt:lpstr>
      <vt:lpstr>Programming Or Implementation Phase </vt:lpstr>
      <vt:lpstr>Programming Or Implementation Phase</vt:lpstr>
      <vt:lpstr>PowerPoint Presentation</vt:lpstr>
      <vt:lpstr>Coding</vt:lpstr>
      <vt:lpstr>Compiling and Debugging</vt:lpstr>
      <vt:lpstr>Testing</vt:lpstr>
      <vt:lpstr>Documentation and Maintenance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and Phases of Making an Executable Code</dc:title>
  <dc:creator>Windows User</dc:creator>
  <cp:lastModifiedBy>Brijendra Singh</cp:lastModifiedBy>
  <cp:revision>6</cp:revision>
  <dcterms:created xsi:type="dcterms:W3CDTF">2016-07-11T06:27:12Z</dcterms:created>
  <dcterms:modified xsi:type="dcterms:W3CDTF">2020-10-05T06:22:15Z</dcterms:modified>
</cp:coreProperties>
</file>