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619" r:id="rId2"/>
    <p:sldId id="525" r:id="rId3"/>
    <p:sldId id="614" r:id="rId4"/>
    <p:sldId id="466" r:id="rId5"/>
    <p:sldId id="314" r:id="rId6"/>
    <p:sldId id="315" r:id="rId7"/>
    <p:sldId id="316" r:id="rId8"/>
    <p:sldId id="317" r:id="rId9"/>
    <p:sldId id="318" r:id="rId10"/>
    <p:sldId id="320" r:id="rId11"/>
    <p:sldId id="319" r:id="rId12"/>
    <p:sldId id="507" r:id="rId13"/>
    <p:sldId id="531" r:id="rId14"/>
    <p:sldId id="617" r:id="rId15"/>
    <p:sldId id="612" r:id="rId16"/>
    <p:sldId id="613" r:id="rId17"/>
    <p:sldId id="564" r:id="rId18"/>
    <p:sldId id="532" r:id="rId19"/>
    <p:sldId id="533" r:id="rId20"/>
    <p:sldId id="534" r:id="rId21"/>
    <p:sldId id="535" r:id="rId22"/>
    <p:sldId id="546" r:id="rId23"/>
    <p:sldId id="567" r:id="rId24"/>
    <p:sldId id="579" r:id="rId25"/>
    <p:sldId id="580" r:id="rId26"/>
    <p:sldId id="581" r:id="rId27"/>
    <p:sldId id="582" r:id="rId28"/>
    <p:sldId id="586" r:id="rId29"/>
    <p:sldId id="587" r:id="rId30"/>
    <p:sldId id="588" r:id="rId31"/>
    <p:sldId id="589" r:id="rId32"/>
    <p:sldId id="590" r:id="rId33"/>
    <p:sldId id="591" r:id="rId34"/>
    <p:sldId id="618" r:id="rId35"/>
    <p:sldId id="568" r:id="rId36"/>
    <p:sldId id="569" r:id="rId37"/>
    <p:sldId id="570" r:id="rId38"/>
    <p:sldId id="548" r:id="rId39"/>
    <p:sldId id="572" r:id="rId40"/>
    <p:sldId id="573" r:id="rId41"/>
    <p:sldId id="595" r:id="rId42"/>
    <p:sldId id="596" r:id="rId43"/>
    <p:sldId id="597" r:id="rId44"/>
    <p:sldId id="574" r:id="rId45"/>
    <p:sldId id="575" r:id="rId46"/>
    <p:sldId id="583" r:id="rId47"/>
    <p:sldId id="584" r:id="rId48"/>
    <p:sldId id="585" r:id="rId49"/>
    <p:sldId id="610" r:id="rId50"/>
    <p:sldId id="536" r:id="rId51"/>
    <p:sldId id="601" r:id="rId52"/>
    <p:sldId id="602" r:id="rId53"/>
    <p:sldId id="615" r:id="rId54"/>
    <p:sldId id="616" r:id="rId55"/>
    <p:sldId id="537" r:id="rId56"/>
    <p:sldId id="598" r:id="rId57"/>
    <p:sldId id="606" r:id="rId58"/>
    <p:sldId id="59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5078" autoAdjust="0"/>
  </p:normalViewPr>
  <p:slideViewPr>
    <p:cSldViewPr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64F0E-24A7-4B2C-B75D-36E6FF0AAF5F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CD1E7-82D7-4EDC-9A27-1A30CDECF1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4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47A81-B73F-4DDE-B6B4-5D00569B2BD7}" type="slidenum">
              <a:rPr lang="he-IL" altLang="en-US"/>
              <a:pPr/>
              <a:t>10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Open IDEL app for running script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6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SyntaxError</a:t>
            </a:r>
            <a:r>
              <a:rPr lang="en-US" dirty="0"/>
              <a:t>: invalid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89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0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01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Lets Try this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 "Hello"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 15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print(bool(x))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print(bool(y))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01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Versions: Python 2.x and Python 3.x</a:t>
            </a:r>
          </a:p>
          <a:p>
            <a:r>
              <a:rPr lang="en-US" dirty="0"/>
              <a:t>from fractions import Fraction</a:t>
            </a:r>
          </a:p>
          <a:p>
            <a:r>
              <a:rPr lang="en-US" dirty="0"/>
              <a:t>import decimal</a:t>
            </a:r>
          </a:p>
          <a:p>
            <a:r>
              <a:rPr lang="en-US" dirty="0"/>
              <a:t>X=</a:t>
            </a:r>
            <a:r>
              <a:rPr lang="en-US" dirty="0" err="1"/>
              <a:t>decimal.Decimal</a:t>
            </a:r>
            <a:r>
              <a:rPr lang="en-US" dirty="0"/>
              <a:t>(1.0)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78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12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x=3</a:t>
            </a:r>
          </a:p>
          <a:p>
            <a:r>
              <a:rPr lang="en-US" dirty="0"/>
              <a:t>complex(x)</a:t>
            </a:r>
          </a:p>
          <a:p>
            <a:r>
              <a:rPr lang="en-US" dirty="0"/>
              <a:t>x=2 y=3</a:t>
            </a:r>
          </a:p>
          <a:p>
            <a:r>
              <a:rPr lang="en-US" dirty="0"/>
              <a:t>complex(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41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9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1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4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0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01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82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4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8E72-B87B-4695-852C-A25ADB82E38D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E4C2-A91D-49C4-B863-D6926134E6CD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7006-16AF-4A72-89B0-354DF9491B09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295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295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-13716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1A-</a:t>
            </a:r>
            <a:fld id="{26DE9B8D-1505-401D-8E54-EA5FE953C2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306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2916-2306-484A-A6BF-8FC361EB54D7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5E8D-759A-475C-B70E-648440F836DD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3E6-9D76-4DCB-95B2-638D2F429AD6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CEA0-237D-4181-AA31-D6E1D0C87D93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C95E-99CA-4F76-87E3-DB554BDCDB91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C9EF-505B-4D54-8B33-0294154E5D64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EE06-9A1C-4399-88B1-526EFFDB21C3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C9F4-C5DB-4683-A19E-F16CA6CA1A76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B7B54-4F46-46FD-B8B7-D2728EB6233E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F7D0-A362-421C-AC93-784A47DDF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91043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>
                <a:latin typeface="Arial" pitchFamily="34" charset="0"/>
                <a:cs typeface="Arial" pitchFamily="34" charset="0"/>
              </a:rPr>
              <a:t>Python ….   Shell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88" y="2105025"/>
            <a:ext cx="7667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BCA25-A753-4A62-AF14-4AC37B9A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727A-0EA8-464C-AFD2-965F24D46C79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4761A2-6030-4C41-BF09-F6F7383A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8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Python…. Script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Can also store code in a file and use the interpreter to execute the contents of the file, which is called 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script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Python scripts have names that end with .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Interactive mode is convenient for testing small pieces of code because you can type and execute them immediately.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But for anything more than a few lines, should save your code as a script so you can modify and execute it in future.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C6BB-4FDA-437C-893B-AEB0DB09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D7DF-07AD-4136-B880-7CECB29F2251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9F312-4AD4-4DB5-A0D0-63ADC518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4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Python….</a:t>
            </a:r>
            <a:r>
              <a:rPr lang="en-US" sz="4000" dirty="0"/>
              <a:t>Script Mode …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724400"/>
            <a:ext cx="4122737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1600200"/>
          <a:ext cx="3127248" cy="2499360"/>
        </p:xfrm>
        <a:graphic>
          <a:graphicData uri="http://schemas.openxmlformats.org/drawingml/2006/table">
            <a:tbl>
              <a:tblPr/>
              <a:tblGrid>
                <a:gridCol w="3127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File name :  first.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print(4+3)</a:t>
                      </a:r>
                      <a:b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print(4-3)</a:t>
                      </a:r>
                      <a:b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print(4&gt;3)</a:t>
                      </a:r>
                      <a:b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print(</a:t>
                      </a:r>
                      <a:r>
                        <a:rPr lang="en-US" sz="2400" b="1" dirty="0">
                          <a:latin typeface="Arial" pitchFamily="34" charset="0"/>
                          <a:cs typeface="Arial" pitchFamily="34" charset="0"/>
                        </a:rPr>
                        <a:t>"hello World"</a:t>
                      </a:r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376E8-BBA6-4693-B536-667BA9C2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E66F-6C8D-403B-928A-8A8594FC0A81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29D51-8360-49D6-B312-3EE9F7F0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1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Little Bob loves chocolate, and he goes to a store with Rs. </a:t>
            </a:r>
            <a:r>
              <a:rPr lang="en-IN" i="1" dirty="0"/>
              <a:t>N</a:t>
            </a:r>
            <a:r>
              <a:rPr lang="en-IN" dirty="0"/>
              <a:t> in his pocket. The price of each chocolate is Rs. </a:t>
            </a:r>
            <a:r>
              <a:rPr lang="en-IN" i="1" dirty="0"/>
              <a:t>C</a:t>
            </a:r>
            <a:r>
              <a:rPr lang="en-IN" dirty="0"/>
              <a:t>. The store offers a discount: for every </a:t>
            </a:r>
            <a:r>
              <a:rPr lang="en-IN" i="1" dirty="0"/>
              <a:t>M</a:t>
            </a:r>
            <a:r>
              <a:rPr lang="en-IN" dirty="0"/>
              <a:t> wrappers he gives to the store, he gets one chocolate for free. This offer is available only once. How many chocolates does Bob get to eat?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199CD-78CE-4878-B5EE-25D7DB89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1C35-E53D-47BD-B066-23BC2C546C73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64E18-1BC7-4514-99D5-193A533A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1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PAC For Chocolate Problem</a:t>
            </a:r>
          </a:p>
        </p:txBody>
      </p:sp>
      <p:graphicFrame>
        <p:nvGraphicFramePr>
          <p:cNvPr id="82972" name="Group 28"/>
          <p:cNvGraphicFramePr>
            <a:graphicFrameLocks noGrp="1"/>
          </p:cNvGraphicFramePr>
          <p:nvPr>
            <p:ph sz="half" idx="2"/>
          </p:nvPr>
        </p:nvGraphicFramePr>
        <p:xfrm>
          <a:off x="609600" y="1371600"/>
          <a:ext cx="7924800" cy="4288536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1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Amount in hand, 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 of one chocolate,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wrappers for a free chocolate, 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Chocolates P = Quotient of N /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Free chocolate F = Quotient of P/M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number of chocolates got by 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0DAFE-D938-4B90-A97D-66FEECA930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1A-</a:t>
            </a:r>
            <a:fld id="{26DE9B8D-1505-401D-8E54-EA5FE953C297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60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 N and C</a:t>
            </a:r>
          </a:p>
          <a:p>
            <a:r>
              <a:rPr lang="en-GB" dirty="0"/>
              <a:t>COMPUTE </a:t>
            </a:r>
            <a:r>
              <a:rPr lang="en-GB" dirty="0" err="1"/>
              <a:t>num_of_chocolates</a:t>
            </a:r>
            <a:r>
              <a:rPr lang="en-GB" dirty="0"/>
              <a:t> as N/C</a:t>
            </a:r>
          </a:p>
          <a:p>
            <a:r>
              <a:rPr lang="en-GB" dirty="0"/>
              <a:t>CALCULATE </a:t>
            </a:r>
            <a:r>
              <a:rPr lang="en-GB" dirty="0" err="1"/>
              <a:t>returning_wrapper</a:t>
            </a:r>
            <a:r>
              <a:rPr lang="en-GB" dirty="0"/>
              <a:t> as number of chocolates/m</a:t>
            </a:r>
          </a:p>
          <a:p>
            <a:r>
              <a:rPr lang="en-GB" dirty="0"/>
              <a:t>TRUNCATE decimal part of </a:t>
            </a:r>
            <a:r>
              <a:rPr lang="en-GB" dirty="0" err="1"/>
              <a:t>returning_wrapper</a:t>
            </a:r>
            <a:endParaRPr lang="en-GB" dirty="0"/>
          </a:p>
          <a:p>
            <a:r>
              <a:rPr lang="en-GB" dirty="0"/>
              <a:t>COMPUTE </a:t>
            </a:r>
            <a:r>
              <a:rPr lang="en-GB" dirty="0" err="1"/>
              <a:t>Chocolates_recieved</a:t>
            </a:r>
            <a:r>
              <a:rPr lang="en-GB" dirty="0"/>
              <a:t> as </a:t>
            </a:r>
            <a:r>
              <a:rPr lang="en-GB" dirty="0" err="1"/>
              <a:t>num_of_chocolates</a:t>
            </a:r>
            <a:r>
              <a:rPr lang="en-GB" dirty="0"/>
              <a:t> + </a:t>
            </a:r>
            <a:r>
              <a:rPr lang="en-GB" dirty="0" err="1"/>
              <a:t>returning_wrapper</a:t>
            </a:r>
            <a:endParaRPr lang="en-GB" dirty="0"/>
          </a:p>
          <a:p>
            <a:r>
              <a:rPr lang="en-GB" dirty="0"/>
              <a:t>PRINT </a:t>
            </a:r>
            <a:r>
              <a:rPr lang="en-GB"/>
              <a:t>Chocolates_recieved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1FA9-1B23-4B97-B7E9-0AEE9E6D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4CE2-01DA-4522-9D5D-958268B810E1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579C3-E281-43CB-831B-40D40648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1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Knowledge Required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knowledge is required in Python to write a code to solve the above problem</a:t>
            </a:r>
          </a:p>
          <a:p>
            <a:r>
              <a:rPr lang="en-GB" dirty="0"/>
              <a:t>Read input from user </a:t>
            </a:r>
          </a:p>
          <a:p>
            <a:r>
              <a:rPr lang="en-GB" dirty="0"/>
              <a:t>Data types in Python</a:t>
            </a:r>
          </a:p>
          <a:p>
            <a:r>
              <a:rPr lang="en-GB" dirty="0"/>
              <a:t>Perform arithmetic calculations</a:t>
            </a:r>
          </a:p>
          <a:p>
            <a:r>
              <a:rPr lang="en-GB" dirty="0"/>
              <a:t>Write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C604-08CE-435C-A1AB-E57ABA04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180B-A9D9-4500-96DC-C70080F3F9C9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7C3F9-4212-481E-AB88-7096CC04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1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Identifier?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identifier </a:t>
            </a:r>
            <a:r>
              <a:rPr lang="en-US" dirty="0"/>
              <a:t>is a sequence of one or more characters used to name a given program element. </a:t>
            </a:r>
          </a:p>
          <a:p>
            <a:r>
              <a:rPr lang="en-US" dirty="0"/>
              <a:t>In Python, an identifier may contain letters and digits, but cannot begin with a digit. </a:t>
            </a:r>
          </a:p>
          <a:p>
            <a:r>
              <a:rPr lang="en-US" dirty="0"/>
              <a:t>Special underscore character can also be used</a:t>
            </a:r>
          </a:p>
          <a:p>
            <a:r>
              <a:rPr lang="en-US" dirty="0"/>
              <a:t>Example : line, salary, emp1, </a:t>
            </a:r>
            <a:r>
              <a:rPr lang="en-US" dirty="0" err="1"/>
              <a:t>emp_salary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620C-E148-47E3-8693-0E6EBA0E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B7E2-919E-4342-8195-FA09900F7DDC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2AEC7-BDEB-4110-8004-FD756834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1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Rules for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Python is </a:t>
            </a:r>
            <a:r>
              <a:rPr lang="en-US" i="1" dirty="0"/>
              <a:t>case sensitive</a:t>
            </a:r>
            <a:r>
              <a:rPr lang="en-US" dirty="0"/>
              <a:t>, thus, Line is different from line.</a:t>
            </a:r>
          </a:p>
          <a:p>
            <a:pPr>
              <a:lnSpc>
                <a:spcPct val="160000"/>
              </a:lnSpc>
            </a:pPr>
            <a:r>
              <a:rPr lang="en-US" dirty="0"/>
              <a:t> Identifiers may contain letters and digits, but cannot begin with a digit. </a:t>
            </a:r>
          </a:p>
          <a:p>
            <a:pPr>
              <a:lnSpc>
                <a:spcPct val="160000"/>
              </a:lnSpc>
            </a:pPr>
            <a:r>
              <a:rPr lang="en-US" dirty="0"/>
              <a:t>The underscore character, _, is also allowed to aid in the readability of long identifier names. It should not be used as the </a:t>
            </a:r>
            <a:r>
              <a:rPr lang="en-US" i="1" dirty="0"/>
              <a:t>first </a:t>
            </a:r>
            <a:r>
              <a:rPr lang="en-US" dirty="0"/>
              <a:t>character</a:t>
            </a:r>
          </a:p>
          <a:p>
            <a:pPr>
              <a:lnSpc>
                <a:spcPct val="160000"/>
              </a:lnSpc>
            </a:pPr>
            <a:r>
              <a:rPr lang="en-US" dirty="0"/>
              <a:t>Spaces are not allowed as part of an identifier.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3846-F38A-40B7-99D0-45B436F1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35B1-7CCF-43A1-9028-6123DCD77489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7090C-F6EF-4018-A0BA-37761B4A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61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Naming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4999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75920-E76D-4ACC-B2F0-65EDAC1A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E139-9BA0-4AB4-A4CF-3508B70CF2F4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25820-ADBE-41D8-8BC7-C4F11918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0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Need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Computers can execute tasks very rapidly and assist humans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Programming languages – Helps for communication between human and machines.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They can handle a greater amount of input data.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But they cannot design a strategy to solve problems for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11B0-C97D-42B8-A511-D6B7F54A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3D2-C1D7-41BD-871E-D1BA2AC1DE63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DA820-434B-4FD9-8B1C-97C974CA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keyword </a:t>
            </a:r>
            <a:r>
              <a:rPr lang="en-US" dirty="0"/>
              <a:t>is an identifier that has pre-defined meaning in a programming language. </a:t>
            </a:r>
          </a:p>
          <a:p>
            <a:r>
              <a:rPr lang="en-US" dirty="0"/>
              <a:t>Therefore, keywords cannot be used as “regular” identifiers. Doing so will result in a syntax error, as demonstrated in the attempted assignment to keyword and below,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4724400"/>
            <a:ext cx="582219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F8B0-A995-4BB8-BBEF-5D4945D6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A021-8B50-4DFD-A406-8637FAB35CA6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D9FAF-1C8F-494A-8528-85432695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10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in Python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52207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FE843-33F2-4C24-B405-B5725347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8B3E-EAE3-4150-ACF3-28CFD7138B39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F4207-82BB-4451-BAC3-DF79CC83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10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Variables and Identifiers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variable </a:t>
            </a:r>
            <a:r>
              <a:rPr lang="en-US" dirty="0"/>
              <a:t>is a name (identifier) that is associated with a value.</a:t>
            </a:r>
          </a:p>
          <a:p>
            <a:r>
              <a:rPr lang="en-US" dirty="0"/>
              <a:t>A simple description of a variable is “a name that is assigned to a value,” </a:t>
            </a: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61" y="3543300"/>
            <a:ext cx="28860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267200"/>
            <a:ext cx="7476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are assigned values by use of the </a:t>
            </a:r>
            <a:r>
              <a:rPr lang="en-US" b="1" dirty="0"/>
              <a:t>assignment operator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num</a:t>
            </a:r>
            <a:r>
              <a:rPr lang="en-US" dirty="0"/>
              <a:t> = 10</a:t>
            </a:r>
          </a:p>
          <a:p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num</a:t>
            </a:r>
            <a:r>
              <a:rPr lang="en-US" dirty="0"/>
              <a:t> + 1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8119FA-207C-47EA-8B04-F5DA266E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CDC3-BFC7-45FD-AEC3-46B4464C3107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DACFE-144F-428F-A6FB-13D21FF9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62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4102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Meant as documentation for anyone reading the code</a:t>
            </a:r>
          </a:p>
          <a:p>
            <a:r>
              <a:rPr lang="en-GB" dirty="0"/>
              <a:t>Single-line comments begin with the hash character ("#") and are terminated by the end of line. </a:t>
            </a:r>
          </a:p>
          <a:p>
            <a:r>
              <a:rPr lang="en-GB" dirty="0"/>
              <a:t>Python ignores all text that comes after # to end of line</a:t>
            </a:r>
          </a:p>
          <a:p>
            <a:r>
              <a:rPr lang="en-GB" dirty="0"/>
              <a:t>Comments spanning more than one line are achieved by inserting a multi-line string (with """ as the delimiter one each end) that is not used in assignment or otherwise evaluated, but sits in between other statements. </a:t>
            </a:r>
          </a:p>
          <a:p>
            <a:r>
              <a:rPr lang="en-GB" i="1" dirty="0"/>
              <a:t>#This is also a comment in Python</a:t>
            </a:r>
            <a:r>
              <a:rPr lang="en-GB" dirty="0"/>
              <a:t> </a:t>
            </a:r>
          </a:p>
          <a:p>
            <a:r>
              <a:rPr lang="en-GB" dirty="0"/>
              <a:t>""" This is an example of a multiline comment that spans multiple lines ... "“”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C0099-34DF-4C17-8945-2B9C3837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D2D4-98F2-4F00-B2E1-E63C0E7F2CA7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BE5F6-1F94-4EF4-9AE1-8A0EE5DA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62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Literals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literal </a:t>
            </a:r>
            <a:r>
              <a:rPr lang="en-US" dirty="0"/>
              <a:t>is a sequence of one or more characters that stands for itself.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046F-4E4D-4DD6-9454-C1B72990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8752-5DAD-4301-B0A2-089F5B198985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9E34E-2B46-4F1C-8355-BA7E3192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Numeric 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numeric literal </a:t>
            </a:r>
            <a:r>
              <a:rPr lang="en-US" dirty="0">
                <a:latin typeface="Arial" pitchFamily="34" charset="0"/>
                <a:cs typeface="Arial" pitchFamily="34" charset="0"/>
              </a:rPr>
              <a:t>is a literal containing only the digits 0–9, an optional sign character (1 or 2),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and a possible decimal point. (The letter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e </a:t>
            </a:r>
            <a:r>
              <a:rPr lang="en-US" dirty="0">
                <a:latin typeface="Arial" pitchFamily="34" charset="0"/>
                <a:cs typeface="Arial" pitchFamily="34" charset="0"/>
              </a:rPr>
              <a:t>is also used in exponential notation).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If a numeric literal contains a decimal point, then it denotes a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floating-point value</a:t>
            </a:r>
            <a:r>
              <a:rPr lang="en-US" dirty="0">
                <a:latin typeface="Arial" pitchFamily="34" charset="0"/>
                <a:cs typeface="Arial" pitchFamily="34" charset="0"/>
              </a:rPr>
              <a:t>, or “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float</a:t>
            </a:r>
            <a:r>
              <a:rPr lang="en-US" dirty="0">
                <a:latin typeface="Arial" pitchFamily="34" charset="0"/>
                <a:cs typeface="Arial" pitchFamily="34" charset="0"/>
              </a:rPr>
              <a:t>” (e.g., 10.24); otherwise, it denotes an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integer value </a:t>
            </a:r>
            <a:r>
              <a:rPr lang="en-US" dirty="0">
                <a:latin typeface="Arial" pitchFamily="34" charset="0"/>
                <a:cs typeface="Arial" pitchFamily="34" charset="0"/>
              </a:rPr>
              <a:t>(e.g., 10). 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Commas are never used in numeric literals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A1F08-81CA-48F1-AC86-9FF599C0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1EB9-7008-4AB5-8FF9-239FBC690319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5108D-D775-4376-AE32-E6BF2724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20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Numeric Literals in Python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1102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4419600"/>
            <a:ext cx="760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numeric literals without a provided sign character denote positive values,</a:t>
            </a:r>
          </a:p>
          <a:p>
            <a:r>
              <a:rPr lang="en-US" dirty="0"/>
              <a:t> an explicit positive sign character is rarely used.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78367-2F71-48CA-B4AE-15C37605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E86C-BEF2-4B89-B495-631BCE5C80C6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77350-9D9A-4499-9601-57A7DA8A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38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87531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72F9C-68EC-42CC-BD78-53CF0CDC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FD5F-F028-4759-B560-F345E2D85457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20BFF-488A-4204-B9C8-9941E482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50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287963"/>
          </a:xfrm>
        </p:spPr>
        <p:txBody>
          <a:bodyPr>
            <a:normAutofit/>
          </a:bodyPr>
          <a:lstStyle/>
          <a:p>
            <a:r>
              <a:rPr lang="en-US" b="1" dirty="0"/>
              <a:t>String literals</a:t>
            </a:r>
            <a:r>
              <a:rPr lang="en-US" dirty="0"/>
              <a:t>, or “</a:t>
            </a:r>
            <a:r>
              <a:rPr lang="en-US" b="1" dirty="0"/>
              <a:t>strings</a:t>
            </a:r>
            <a:r>
              <a:rPr lang="en-US" dirty="0"/>
              <a:t>,” represent a sequence of characters,</a:t>
            </a:r>
            <a:br>
              <a:rPr lang="en-US" dirty="0"/>
            </a:br>
            <a:r>
              <a:rPr lang="en-US" dirty="0"/>
              <a:t>'Hello' 'Smith, John' "Baltimore, Maryland 21210“</a:t>
            </a:r>
          </a:p>
          <a:p>
            <a:r>
              <a:rPr lang="en-US" dirty="0"/>
              <a:t>In Python, string literals may be surrounded by a matching pair of either single (') or</a:t>
            </a:r>
            <a:br>
              <a:rPr lang="en-US" dirty="0"/>
            </a:br>
            <a:r>
              <a:rPr lang="en-US" dirty="0"/>
              <a:t>double (") quotes.</a:t>
            </a:r>
          </a:p>
          <a:p>
            <a:r>
              <a:rPr lang="en-US" dirty="0"/>
              <a:t>&gt;&gt;&gt; print('Welcome to Python!')</a:t>
            </a:r>
            <a:br>
              <a:rPr lang="en-US" dirty="0"/>
            </a:br>
            <a:r>
              <a:rPr lang="en-US" dirty="0"/>
              <a:t>&gt;&gt;&gt;Welcome to Python!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2B2B-6813-4EB2-92BD-B3DC3DC0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1BBF-659C-45B3-9F26-1B11B4F9D042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94129-373B-4F21-968C-A22B006F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56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 Values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84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3F310-0735-48BD-9F71-61AD45D8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E1C6-C2C9-4322-9A00-795D4BC49B41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FEDBA-F8CE-413A-843A-B18482DF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67"/>
            <a:ext cx="8229600" cy="1143000"/>
          </a:xfrm>
        </p:spPr>
        <p:txBody>
          <a:bodyPr/>
          <a:lstStyle/>
          <a:p>
            <a:r>
              <a:rPr lang="en-US" dirty="0"/>
              <a:t>Python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Simple syntax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Programs are clear and easy to read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Has powerful programming features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Companies and organizations that use Python include YouTube, Google, Yahoo, and NASA.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Python is well supported and freely available at </a:t>
            </a:r>
            <a:r>
              <a:rPr lang="en-US" sz="2800" dirty="0">
                <a:latin typeface="Arial" pitchFamily="34" charset="0"/>
                <a:cs typeface="Arial" pitchFamily="34" charset="0"/>
                <a:hlinkClick r:id="rId2"/>
              </a:rPr>
              <a:t>www.python.org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25E0-5991-489A-9676-290BBD8A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0DC7-CD25-4F7A-9D51-0F91DA720E2D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AED55-94D2-4D64-B92A-4ACC93FA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64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6" y="1828800"/>
            <a:ext cx="893417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EAA16-4237-41A5-8CC1-6A77007A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EE8A-6E71-4C89-8D1D-83C1FEDBF249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D59D9-3FE7-4765-A4BB-45CE290D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05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95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D473E-1F61-48AA-A638-519AF4EF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252B-4724-431F-B923-9C7F76F04681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E7A75-82EF-47B4-9A68-EFCF074C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66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Control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733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</a:t>
            </a:r>
            <a:r>
              <a:rPr lang="en-US" dirty="0"/>
              <a:t>pecial characters that are not displayed on the screen. Rather, they </a:t>
            </a:r>
            <a:r>
              <a:rPr lang="en-US" i="1" dirty="0"/>
              <a:t>control </a:t>
            </a:r>
            <a:r>
              <a:rPr lang="en-US" dirty="0"/>
              <a:t>the display of output</a:t>
            </a:r>
          </a:p>
          <a:p>
            <a:r>
              <a:rPr lang="en-US" dirty="0"/>
              <a:t>Do not have a corresponding keyboard character</a:t>
            </a:r>
          </a:p>
          <a:p>
            <a:r>
              <a:rPr lang="en-US" dirty="0"/>
              <a:t>Therefore, they are represented by a combination of characters called an </a:t>
            </a:r>
            <a:r>
              <a:rPr lang="en-US" i="1" dirty="0"/>
              <a:t>escape sequence</a:t>
            </a:r>
            <a:r>
              <a:rPr lang="en-US" dirty="0"/>
              <a:t>.</a:t>
            </a:r>
          </a:p>
          <a:p>
            <a:r>
              <a:rPr lang="en-US" dirty="0"/>
              <a:t>The backslash (\) serves as the escape character in</a:t>
            </a:r>
            <a:br>
              <a:rPr lang="en-US" dirty="0"/>
            </a:br>
            <a:r>
              <a:rPr lang="en-US" dirty="0"/>
              <a:t>Python.</a:t>
            </a:r>
          </a:p>
          <a:p>
            <a:r>
              <a:rPr lang="en-US" dirty="0"/>
              <a:t>For example, the escape sequence '\n', represents the </a:t>
            </a:r>
            <a:r>
              <a:rPr lang="en-US" i="1" dirty="0"/>
              <a:t>newline control character</a:t>
            </a:r>
            <a:r>
              <a:rPr lang="en-US" dirty="0"/>
              <a:t>, used to begin a new screen line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10150"/>
            <a:ext cx="5334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1783D-42AD-40C0-8FB0-5E6B104C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4EA5-99BE-4857-BEC6-1558FA9B66B5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4BEC9-6E75-4E3B-9A1C-979995BB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35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37507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A569F-C41C-4694-ABA5-57EE0353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FF43-1601-460F-8AF3-6E31D32D2105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080E5-EAB1-4784-8B75-7B4945D3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89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ouseconstructiontips.com/wp-content/gallery/showcase/dynamic/Showcase-Design.jpg-nggid03158-ngg0dyn-500x420x100-00f0w011c010r110f110r010t0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"/>
            <a:ext cx="7696200" cy="577215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F2303-3A11-4384-B810-E0993DEC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3285-C466-4DF1-8320-1EC83BD51BA7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206E5-20D9-4661-A517-951F0B6B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Python's data types are built in the core of the language</a:t>
            </a:r>
          </a:p>
          <a:p>
            <a:r>
              <a:rPr lang="en-GB" dirty="0"/>
              <a:t>They are easy to use and straightforward.</a:t>
            </a:r>
          </a:p>
          <a:p>
            <a:r>
              <a:rPr lang="en-GB" dirty="0"/>
              <a:t>Data types supported by Python</a:t>
            </a:r>
          </a:p>
          <a:p>
            <a:pPr lvl="1"/>
            <a:r>
              <a:rPr lang="en-GB" b="1" dirty="0"/>
              <a:t>Boolean values</a:t>
            </a:r>
          </a:p>
          <a:p>
            <a:pPr lvl="1"/>
            <a:r>
              <a:rPr lang="en-GB" b="1" dirty="0"/>
              <a:t>None</a:t>
            </a:r>
          </a:p>
          <a:p>
            <a:pPr lvl="1"/>
            <a:r>
              <a:rPr lang="en-GB" b="1" dirty="0"/>
              <a:t>Numbers</a:t>
            </a:r>
          </a:p>
          <a:p>
            <a:pPr lvl="1"/>
            <a:r>
              <a:rPr lang="en-GB" b="1" dirty="0"/>
              <a:t>Strings</a:t>
            </a:r>
          </a:p>
          <a:p>
            <a:pPr lvl="1"/>
            <a:r>
              <a:rPr lang="en-GB" b="1" dirty="0" err="1"/>
              <a:t>Tuples</a:t>
            </a:r>
            <a:endParaRPr lang="en-GB" b="1" dirty="0"/>
          </a:p>
          <a:p>
            <a:pPr lvl="1"/>
            <a:r>
              <a:rPr lang="en-GB" b="1" dirty="0"/>
              <a:t>Lists</a:t>
            </a:r>
          </a:p>
          <a:p>
            <a:pPr lvl="1"/>
            <a:r>
              <a:rPr lang="en-GB" b="1" dirty="0"/>
              <a:t>Sets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38834-9092-4855-B1AB-DB57B308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CDA-F221-4286-B6AD-01970013A652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3875-1C31-44F6-BE48-FB9AC112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62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GB" b="1" dirty="0"/>
              <a:t>Boolean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>
            <a:normAutofit/>
          </a:bodyPr>
          <a:lstStyle/>
          <a:p>
            <a:r>
              <a:rPr lang="en-GB" dirty="0"/>
              <a:t>Primitive </a:t>
            </a:r>
            <a:r>
              <a:rPr lang="en-GB" dirty="0" err="1"/>
              <a:t>datatype</a:t>
            </a:r>
            <a:r>
              <a:rPr lang="en-GB" dirty="0"/>
              <a:t> having one of two values: True or False</a:t>
            </a:r>
          </a:p>
          <a:p>
            <a:r>
              <a:rPr lang="en-GB" dirty="0"/>
              <a:t> some common values that are considered to be True or False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CFF60-DB7D-4F72-87AE-D7EFDC95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4388-BE9D-400D-8E9E-E1710C62FA8E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F150-3792-4C83-9C17-743C4021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62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GB" b="1" dirty="0"/>
              <a:t>Boolean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990600"/>
          <a:ext cx="8610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667">
                <a:tc>
                  <a:txBody>
                    <a:bodyPr/>
                    <a:lstStyle/>
                    <a:p>
                      <a:r>
                        <a:rPr lang="en-GB" sz="3200" dirty="0"/>
                        <a:t>print </a:t>
                      </a:r>
                      <a:r>
                        <a:rPr lang="en-GB" sz="3200" dirty="0" err="1"/>
                        <a:t>bool</a:t>
                      </a:r>
                      <a:r>
                        <a:rPr lang="en-GB" sz="3200" dirty="0"/>
                        <a:t>(True)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/>
                        <a:t>True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print </a:t>
                      </a:r>
                      <a:r>
                        <a:rPr lang="en-GB" sz="3200" dirty="0" err="1"/>
                        <a:t>bool</a:t>
                      </a:r>
                      <a:r>
                        <a:rPr lang="en-GB" sz="3200" dirty="0"/>
                        <a:t>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/>
                        <a:t>False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print </a:t>
                      </a:r>
                      <a:r>
                        <a:rPr lang="en-GB" sz="3200" dirty="0" err="1"/>
                        <a:t>bool</a:t>
                      </a:r>
                      <a:r>
                        <a:rPr lang="en-GB" sz="3200" dirty="0"/>
                        <a:t>("text")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/>
                        <a:t>True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print </a:t>
                      </a:r>
                      <a:r>
                        <a:rPr lang="en-GB" sz="3200" dirty="0" err="1"/>
                        <a:t>bool</a:t>
                      </a:r>
                      <a:r>
                        <a:rPr lang="en-GB" sz="3200" dirty="0"/>
                        <a:t>("")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/>
                        <a:t>False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print </a:t>
                      </a:r>
                      <a:r>
                        <a:rPr lang="en-GB" sz="3200" dirty="0" err="1"/>
                        <a:t>bool</a:t>
                      </a:r>
                      <a:r>
                        <a:rPr lang="en-GB" sz="3200" dirty="0"/>
                        <a:t>(' 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/>
                        <a:t>True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print </a:t>
                      </a:r>
                      <a:r>
                        <a:rPr lang="en-GB" sz="3200" dirty="0" err="1"/>
                        <a:t>bool</a:t>
                      </a:r>
                      <a:r>
                        <a:rPr lang="en-GB" sz="3200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200" dirty="0"/>
                        <a:t>False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print </a:t>
                      </a:r>
                      <a:r>
                        <a:rPr lang="en-GB" sz="3200" dirty="0" err="1"/>
                        <a:t>bool</a:t>
                      </a:r>
                      <a:r>
                        <a:rPr lang="en-GB" sz="32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200" dirty="0"/>
                        <a:t>False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print </a:t>
                      </a:r>
                      <a:r>
                        <a:rPr lang="en-GB" sz="3200" dirty="0" err="1"/>
                        <a:t>bool</a:t>
                      </a:r>
                      <a:r>
                        <a:rPr lang="en-GB" sz="3200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200" dirty="0"/>
                        <a:t>True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print </a:t>
                      </a:r>
                      <a:r>
                        <a:rPr lang="en-GB" sz="3200" dirty="0" err="1"/>
                        <a:t>bool</a:t>
                      </a:r>
                      <a:r>
                        <a:rPr lang="en-GB" sz="3200" dirty="0"/>
                        <a:t>(None)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200" dirty="0"/>
                        <a:t>False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79A95-2604-4E59-B75D-0202B31D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92A7-949B-4705-807C-C98E220E3476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341D-386A-4487-8E7F-306E67B3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62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Special data type - None</a:t>
            </a:r>
          </a:p>
          <a:p>
            <a:pPr marL="0" indent="0">
              <a:lnSpc>
                <a:spcPct val="150000"/>
              </a:lnSpc>
            </a:pPr>
            <a:r>
              <a:rPr lang="en-GB" dirty="0"/>
              <a:t> Basically, the data type means non existent, not known or empty</a:t>
            </a:r>
          </a:p>
          <a:p>
            <a:pPr marL="0" indent="0">
              <a:lnSpc>
                <a:spcPct val="150000"/>
              </a:lnSpc>
            </a:pPr>
            <a:r>
              <a:rPr lang="en-GB" dirty="0"/>
              <a:t> Can be used to check for emptiness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A4062-E705-44B7-B6AE-5391CD19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3D2A-C136-4904-BDC1-CBBB20C422FF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A30C0-7826-448D-9F6C-37AD5346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Types of numbers supported by Python:</a:t>
            </a:r>
          </a:p>
          <a:p>
            <a:r>
              <a:rPr lang="en-GB" dirty="0"/>
              <a:t>Integers</a:t>
            </a:r>
          </a:p>
          <a:p>
            <a:r>
              <a:rPr lang="en-GB" dirty="0"/>
              <a:t>floating point numbers</a:t>
            </a:r>
          </a:p>
          <a:p>
            <a:r>
              <a:rPr lang="en-GB" dirty="0"/>
              <a:t>complex numbers</a:t>
            </a:r>
          </a:p>
          <a:p>
            <a:r>
              <a:rPr lang="en-GB" dirty="0"/>
              <a:t>Fractional numbers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97CF-A26C-46F6-969F-3D3BC3FF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A665-4939-466D-8E78-9E1F698E84A4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7AC86-CED8-4D7C-A6C1-BCAA53EE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67"/>
            <a:ext cx="8229600" cy="1143000"/>
          </a:xfrm>
        </p:spPr>
        <p:txBody>
          <a:bodyPr/>
          <a:lstStyle/>
          <a:p>
            <a:r>
              <a:rPr lang="en-US" dirty="0"/>
              <a:t>Python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195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Guido van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Rossum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– Creator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Released in the early 1990s.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Its name comes from a 1970s British comedy sketch television show called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Monty Python’s Flying Circus.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495800"/>
            <a:ext cx="2432317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0B58-DA04-414A-B213-69046220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73FF-4C34-4A1B-9A45-45248F9C3647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94C9B-B4B5-4868-8F60-44FD4C6A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64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Integers have no fractional part in the number</a:t>
            </a:r>
          </a:p>
          <a:p>
            <a:r>
              <a:rPr lang="en-GB" dirty="0"/>
              <a:t> Integer type automatically provides extra precision for large numbers like this when needed.</a:t>
            </a:r>
          </a:p>
          <a:p>
            <a:r>
              <a:rPr lang="en-GB" dirty="0"/>
              <a:t>&gt;&gt;&gt; a = 10</a:t>
            </a:r>
          </a:p>
          <a:p>
            <a:r>
              <a:rPr lang="en-GB" dirty="0"/>
              <a:t>&gt;&gt;&gt; b = a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61AF1-22C6-45D9-A4CE-56EAC83F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B6BA-6FFE-4537-B9E7-74D700014AE1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900D3-D64C-463E-8940-3014A31D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Binary, Octal and Hex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0b1, 0b10000, 0b11111111   # Binary literals: base 2, digits 0-1</a:t>
            </a:r>
            <a:endParaRPr lang="pt-BR" dirty="0"/>
          </a:p>
          <a:p>
            <a:r>
              <a:rPr lang="pt-BR" dirty="0"/>
              <a:t>0o1, 0o20, 0o377           </a:t>
            </a:r>
          </a:p>
          <a:p>
            <a:r>
              <a:rPr lang="pt-BR" dirty="0"/>
              <a:t># Octal literals: base 8, digits 0-7 </a:t>
            </a:r>
          </a:p>
          <a:p>
            <a:r>
              <a:rPr lang="en-US" dirty="0"/>
              <a:t>0x01, 0x10, 0xFF           # Hex literals: base 16, digits 0-9/A-F</a:t>
            </a:r>
          </a:p>
          <a:p>
            <a:r>
              <a:rPr lang="en-US" dirty="0"/>
              <a:t>(1, 16, 255)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5736-7D1C-44F6-92A7-830AFA6C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8A80-1BDD-47CD-B878-32F66A839184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2D682-CAFB-4AF9-A382-0CA7FA4E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Conversion between different 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Provides built-in functions that allow you to convert integers to other bases’ digit strings</a:t>
            </a:r>
          </a:p>
          <a:p>
            <a:r>
              <a:rPr lang="en-GB" dirty="0" err="1"/>
              <a:t>oct</a:t>
            </a:r>
            <a:r>
              <a:rPr lang="en-GB" dirty="0"/>
              <a:t>(64), hex(64), bin(64)              </a:t>
            </a:r>
          </a:p>
          <a:p>
            <a:r>
              <a:rPr lang="en-GB" dirty="0"/>
              <a:t># Numbers=&gt;digit strings ('0o100', '0x40', '0b1000000') </a:t>
            </a:r>
          </a:p>
          <a:p>
            <a:r>
              <a:rPr lang="en-GB" dirty="0"/>
              <a:t>These literals can produce arbitrarily long integers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074A-1420-47E8-B810-4FD6A134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F726-897E-4295-BBED-2973A82AC500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1F415-2F4C-4551-9739-2C34F1A0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/>
              <a:t>Numbers can be very long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&gt;&gt;&gt; X = 0xFFFFFFFFFFFFFFFFFFFFFFFFFFFF </a:t>
            </a:r>
          </a:p>
          <a:p>
            <a:r>
              <a:rPr lang="en-GB" dirty="0"/>
              <a:t>&gt;&gt;&gt; X 5192296858534827628530496329220095</a:t>
            </a:r>
          </a:p>
          <a:p>
            <a:r>
              <a:rPr lang="en-GB" dirty="0"/>
              <a:t>&gt;&gt;&gt; </a:t>
            </a:r>
            <a:r>
              <a:rPr lang="en-GB" dirty="0" err="1"/>
              <a:t>oct</a:t>
            </a:r>
            <a:r>
              <a:rPr lang="en-GB" dirty="0"/>
              <a:t>(X) '0o17777777777777777777777777777777777777‘</a:t>
            </a:r>
          </a:p>
          <a:p>
            <a:r>
              <a:rPr lang="en-GB" dirty="0"/>
              <a:t>&gt;&gt;&gt; bin(X) '0b111111111111111111111111111111111111111111111111111111111 </a:t>
            </a:r>
          </a:p>
          <a:p>
            <a:r>
              <a:rPr lang="en-GB" dirty="0"/>
              <a:t>...and so on... 11111‘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BC40A-1777-486D-B0A1-242482FD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DB12-DA21-4B1B-B72E-585E05BBD78C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E0192-1444-4072-AC83-A9B81825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Floating 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with fractional part</a:t>
            </a:r>
          </a:p>
          <a:p>
            <a:r>
              <a:rPr lang="en-US" dirty="0"/>
              <a:t>&gt;&gt;&gt; 3.1415 * 2 </a:t>
            </a:r>
          </a:p>
          <a:p>
            <a:r>
              <a:rPr lang="en-US" dirty="0"/>
              <a:t>&gt;&gt;&gt;6.283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A522-3349-4544-A359-04FEBE85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0BE5-FFBE-445E-83B1-34B9F4931BE9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A6C5B-9597-4CCC-B6F0-B40442DB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Floating Point Numbers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76400"/>
            <a:ext cx="752145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EE1B8-DF54-4289-8941-410DF3DF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E3C-8EC9-4F65-BD8D-6CC9ED6AE2F4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A48D0-381A-419D-A49B-D20F4822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condition that occurs when a calculated result is too large in magnitude (size) to be represented,</a:t>
            </a:r>
            <a:br>
              <a:rPr lang="en-US" dirty="0"/>
            </a:br>
            <a:r>
              <a:rPr lang="en-US" dirty="0"/>
              <a:t>&gt;&gt;&gt;1.5e200 * 2.0e210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inf</a:t>
            </a:r>
            <a:br>
              <a:rPr lang="en-US" dirty="0"/>
            </a:br>
            <a:r>
              <a:rPr lang="en-US" dirty="0"/>
              <a:t>This results in the special value </a:t>
            </a:r>
            <a:r>
              <a:rPr lang="en-US" dirty="0" err="1"/>
              <a:t>inf</a:t>
            </a:r>
            <a:r>
              <a:rPr lang="en-US" dirty="0"/>
              <a:t> (“</a:t>
            </a:r>
            <a:r>
              <a:rPr lang="en-US" dirty="0" err="1"/>
              <a:t>infi</a:t>
            </a:r>
            <a:r>
              <a:rPr lang="en-US" dirty="0"/>
              <a:t> </a:t>
            </a:r>
            <a:r>
              <a:rPr lang="en-US" dirty="0" err="1"/>
              <a:t>nity</a:t>
            </a:r>
            <a:r>
              <a:rPr lang="en-US" dirty="0"/>
              <a:t>”) rather than the arithmetically correct result</a:t>
            </a:r>
            <a:br>
              <a:rPr lang="en-US" dirty="0"/>
            </a:br>
            <a:r>
              <a:rPr lang="en-US" dirty="0"/>
              <a:t>3.0e410, indicating that arithmetic overflow has occurred.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79AD-E6E6-496C-B98F-1B7D75FF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504-AB3E-4005-8EBE-BE7FA9386062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DC67B-7813-4444-A2D0-35B95A73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44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condition that occurs when a calculated result is too small in magnitude to be represented,</a:t>
            </a:r>
            <a:br>
              <a:rPr lang="en-US" dirty="0"/>
            </a:br>
            <a:r>
              <a:rPr lang="en-US" dirty="0"/>
              <a:t>&gt;&gt;&gt;1.0e-300 / 1.0e100</a:t>
            </a:r>
            <a:br>
              <a:rPr lang="en-US" dirty="0"/>
            </a:br>
            <a:r>
              <a:rPr lang="en-US" dirty="0"/>
              <a:t>&gt;&gt;&gt;0.0</a:t>
            </a:r>
          </a:p>
          <a:p>
            <a:r>
              <a:rPr lang="en-US" dirty="0"/>
              <a:t>This results in 0.0 rather than the arithmetically correct result 1.0e-400, indicating that arithmetic underflow has occurred.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60B0-695B-46AE-BB0E-3D7137D9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D113-F01A-45B9-B476-C9328D35B16A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85A2-B450-4A80-9589-673132E2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78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76090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029200"/>
            <a:ext cx="1059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Arithmetic overflow </a:t>
            </a:r>
            <a:r>
              <a:rPr lang="en-US" dirty="0"/>
              <a:t>occurs when a calculated result is too large in magnitude to be represented.</a:t>
            </a:r>
            <a:br>
              <a:rPr lang="en-US" dirty="0"/>
            </a:br>
            <a:r>
              <a:rPr lang="en-US" b="1" dirty="0"/>
              <a:t>Arithmetic underflow </a:t>
            </a:r>
            <a:r>
              <a:rPr lang="en-US" dirty="0"/>
              <a:t>occurs when a calculated result is too small in magnitude to be represented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D2F25-1BF9-4DFA-A7B6-7BC542ED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311B-10DB-47E0-BBFB-7F5522586091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74040-C33F-4152-B2A3-EB79BA34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71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Repeated Print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&gt;&gt;&gt;print(‘a’*15)</a:t>
            </a:r>
          </a:p>
          <a:p>
            <a:pPr>
              <a:buNone/>
            </a:pPr>
            <a:r>
              <a:rPr lang="en-US" dirty="0"/>
              <a:t># prints ‘a’ fifteen times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&gt;&gt;&gt;print(‘</a:t>
            </a:r>
            <a:r>
              <a:rPr lang="en-GB" dirty="0"/>
              <a:t>\</a:t>
            </a:r>
            <a:r>
              <a:rPr lang="en-US" dirty="0"/>
              <a:t>n’*15)</a:t>
            </a:r>
          </a:p>
          <a:p>
            <a:pPr>
              <a:buNone/>
            </a:pPr>
            <a:r>
              <a:rPr lang="en-US" dirty="0"/>
              <a:t># prints new line character fifteen times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6520-792B-4C61-9A78-F8A8E567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EBF-332D-49B6-8DD1-44221F713F1E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BDDEB-2A41-4A49-B977-1F22CDEA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High-level language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other high-level languages you might have heard of are C, C++, Perl, and Java.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There are also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low-level languages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sometimes referred to as “machine languages” or “assembly languages.”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Computers can only run programs written in low-level languages.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 programs written in a high-level language have to be processed before they can run.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2F12-4A08-44E1-B421-CBEFDBD5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F23E-8148-44EB-9772-47F1058B9ADC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8FC97-D319-4FCB-8D63-595BCB25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027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r>
              <a:rPr lang="en-GB" dirty="0"/>
              <a:t>A complex number consists of an ordered pair of real floating point numbers denoted by a + </a:t>
            </a:r>
            <a:r>
              <a:rPr lang="en-GB" dirty="0" err="1"/>
              <a:t>bj</a:t>
            </a:r>
            <a:r>
              <a:rPr lang="en-GB" dirty="0"/>
              <a:t>, where a is the real part and b is the imaginary part of the complex number.</a:t>
            </a:r>
          </a:p>
          <a:p>
            <a:r>
              <a:rPr lang="en-GB" dirty="0"/>
              <a:t> </a:t>
            </a:r>
            <a:r>
              <a:rPr lang="en-GB" b="1" dirty="0"/>
              <a:t>complex(x)</a:t>
            </a:r>
            <a:r>
              <a:rPr lang="en-GB" dirty="0"/>
              <a:t> to convert x to a complex number with real part x and imaginary part zero</a:t>
            </a:r>
          </a:p>
          <a:p>
            <a:r>
              <a:rPr lang="en-GB" b="1" dirty="0"/>
              <a:t>complex(x, y)</a:t>
            </a:r>
            <a:r>
              <a:rPr lang="en-GB" dirty="0"/>
              <a:t> to convert x and y to a complex number with real part x and imaginary part y. </a:t>
            </a:r>
          </a:p>
          <a:p>
            <a:r>
              <a:rPr lang="en-GB" dirty="0"/>
              <a:t>x and y are numeric expressions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2BC16-D6A7-4AE2-8667-24CDA0D9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983D-CA3C-47A0-B7F3-8E1869CD1EA1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5555D-29E8-464C-AFC8-BC2F2606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232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/>
              <a:t>&gt;&gt;&gt; 2 + 1j * 3 </a:t>
            </a:r>
            <a:endParaRPr lang="en-GB" dirty="0"/>
          </a:p>
          <a:p>
            <a:pPr>
              <a:buNone/>
            </a:pPr>
            <a:r>
              <a:rPr lang="pl-PL" dirty="0"/>
              <a:t>(2+3j) </a:t>
            </a:r>
            <a:endParaRPr lang="en-GB" dirty="0"/>
          </a:p>
          <a:p>
            <a:pPr>
              <a:buNone/>
            </a:pPr>
            <a:r>
              <a:rPr lang="pl-PL" dirty="0"/>
              <a:t>&gt;&gt;&gt; (2 + 1j) * 3 </a:t>
            </a:r>
            <a:endParaRPr lang="en-GB" dirty="0"/>
          </a:p>
          <a:p>
            <a:pPr>
              <a:buNone/>
            </a:pPr>
            <a:r>
              <a:rPr lang="pl-PL" dirty="0"/>
              <a:t>(6+3j)</a:t>
            </a:r>
            <a:r>
              <a:rPr lang="en-GB" dirty="0"/>
              <a:t> </a:t>
            </a:r>
          </a:p>
          <a:p>
            <a:r>
              <a:rPr lang="en-GB" dirty="0"/>
              <a:t>A = 1+2j;		B=3+2j </a:t>
            </a:r>
          </a:p>
          <a:p>
            <a:r>
              <a:rPr lang="en-GB" dirty="0"/>
              <a:t># </a:t>
            </a:r>
            <a:r>
              <a:rPr lang="en-GB" dirty="0" err="1"/>
              <a:t>Mutpile</a:t>
            </a:r>
            <a:r>
              <a:rPr lang="en-GB" dirty="0"/>
              <a:t> statements can be given in same line using semicolon</a:t>
            </a:r>
          </a:p>
          <a:p>
            <a:r>
              <a:rPr lang="en-GB" dirty="0"/>
              <a:t>C = A+B; print(C)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27EAC-1342-4B72-BD64-1CDC9548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8F9-2A6E-425C-ACB7-08D91FC6FB96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56CE3-7AE7-4F12-B114-6939A151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23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# prints real part of the number</a:t>
            </a:r>
          </a:p>
          <a:p>
            <a:r>
              <a:rPr lang="en-US" dirty="0"/>
              <a:t>print(</a:t>
            </a:r>
            <a:r>
              <a:rPr lang="en-US" dirty="0" err="1"/>
              <a:t>A.real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# prints imaginary part of the number</a:t>
            </a:r>
          </a:p>
          <a:p>
            <a:r>
              <a:rPr lang="en-US" dirty="0"/>
              <a:t>print(</a:t>
            </a:r>
            <a:r>
              <a:rPr lang="en-US" dirty="0" err="1"/>
              <a:t>A.imag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# Can do operations with part of complex number</a:t>
            </a:r>
          </a:p>
          <a:p>
            <a:r>
              <a:rPr lang="en-US" dirty="0"/>
              <a:t>print(A.imag+3)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909D1-DC00-40F0-AB4E-F26FADA0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2FF5-E6FE-4369-9C4E-D2E4DE964257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8D21C-D0D3-4159-8B34-EDF5912E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232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and output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Input function : input</a:t>
            </a:r>
          </a:p>
          <a:p>
            <a:pPr>
              <a:buNone/>
            </a:pPr>
            <a:r>
              <a:rPr lang="en-US" dirty="0" err="1"/>
              <a:t>Basic_pay</a:t>
            </a:r>
            <a:r>
              <a:rPr lang="en-US" dirty="0"/>
              <a:t> = input('Enter the Basic Pay: ')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Output function : print</a:t>
            </a:r>
          </a:p>
          <a:p>
            <a:pPr>
              <a:buNone/>
            </a:pPr>
            <a:r>
              <a:rPr lang="en-US" b="1" dirty="0"/>
              <a:t>print('Hello world!') </a:t>
            </a:r>
          </a:p>
          <a:p>
            <a:pPr>
              <a:buNone/>
            </a:pPr>
            <a:r>
              <a:rPr lang="en-US" dirty="0"/>
              <a:t>print(‘Net Salary', salary)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498A-4EB2-4CB9-A4B9-DFFA4870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D602-12B3-4C60-B5BC-8AE3FB71788B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A61B8-F611-4782-872C-75AC036F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By Default…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function reads all values as strings, to convert them to integers and float, use the function int() and float()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BE0F9-D6F1-4D7A-93EF-72C10810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DBBB-0D4E-4F75-A3D0-C8B44B5290A5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B25ED-448B-473F-B3BF-345C6819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conversion…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52959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1" y="28194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Here, the entered number of credits, say '24', is converted to the equivalent integer value, 24, before being assigned to variable </a:t>
            </a:r>
            <a:r>
              <a:rPr lang="en-US" sz="2000" dirty="0" err="1"/>
              <a:t>num_credits</a:t>
            </a:r>
            <a:r>
              <a:rPr lang="en-US" sz="2000" dirty="0"/>
              <a:t>. For input of the </a:t>
            </a:r>
            <a:r>
              <a:rPr lang="en-US" sz="2000" dirty="0" err="1"/>
              <a:t>gpa</a:t>
            </a:r>
            <a:r>
              <a:rPr lang="en-US" sz="2000" dirty="0"/>
              <a:t>, the entered value,  say '3.2', is converted to the equivalent floating-point value, 3.2. Note that the program lines above could be combined as follows,</a:t>
            </a:r>
          </a:p>
          <a:p>
            <a:pPr algn="just"/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64293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08A04-29E1-4D11-9629-95AE96EB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CA7A-F478-4D22-8F54-3C2833455A94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3CB02-5740-481A-B5AC-CD149EB2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939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Assignment Statement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404745"/>
              </p:ext>
            </p:extLst>
          </p:nvPr>
        </p:nvGraphicFramePr>
        <p:xfrm>
          <a:off x="304800" y="914400"/>
          <a:ext cx="86868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600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spam = 'Spam'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Basic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spam, ham = 'yum', 'YUM'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err="1"/>
                        <a:t>Tuple</a:t>
                      </a:r>
                      <a:r>
                        <a:rPr lang="en-GB" sz="2600" dirty="0"/>
                        <a:t> assignment (positional)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[spam, ham] = ['yum', 'YUM']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 List assignment (positional)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600" dirty="0"/>
                        <a:t>a, b, c, d = 'spam' </a:t>
                      </a:r>
                      <a:endParaRPr lang="en-GB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 Sequence assignment, generalized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a, *b = 'spam'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Extended sequence unpacking (Python 3.X)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spam = ham = 'lunch'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 Multiple-target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a +=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 Augmented assignment (equivalent to a = a + 42)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B846A-2A4F-4189-BC54-C78F8DE2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DE42-C395-4324-8C2D-11977784BC73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EF06F-8C3B-4216-8DE6-9E30C999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93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153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b="1" dirty="0"/>
              <a:t>Range</a:t>
            </a:r>
          </a:p>
          <a:p>
            <a:r>
              <a:rPr lang="en-US" sz="2400" dirty="0"/>
              <a:t>&gt;&gt;&gt;</a:t>
            </a:r>
            <a:r>
              <a:rPr lang="en-US" sz="2400" dirty="0" err="1"/>
              <a:t>a,b,c</a:t>
            </a:r>
            <a:r>
              <a:rPr lang="en-US" sz="2400" dirty="0"/>
              <a:t> = range(1,4)</a:t>
            </a:r>
          </a:p>
          <a:p>
            <a:r>
              <a:rPr lang="en-US" sz="2400" dirty="0"/>
              <a:t>&gt;&gt;&gt;a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&gt;&gt;&gt;b</a:t>
            </a:r>
          </a:p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276600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&gt;&gt;&gt; S = "spam" &gt;&gt;&gt; S += "SPAM"  # Implied concatenation</a:t>
            </a:r>
          </a:p>
          <a:p>
            <a:r>
              <a:rPr lang="en-GB" sz="2800" dirty="0"/>
              <a:t> &gt;&gt;&gt; S </a:t>
            </a:r>
          </a:p>
          <a:p>
            <a:r>
              <a:rPr lang="en-GB" sz="2800" dirty="0"/>
              <a:t>'</a:t>
            </a:r>
            <a:r>
              <a:rPr lang="en-GB" sz="2800" dirty="0" err="1"/>
              <a:t>spamSPAM</a:t>
            </a:r>
            <a:r>
              <a:rPr lang="en-GB" sz="2800" dirty="0"/>
              <a:t>'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6023E-87DA-4867-9137-8FB7AE93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BA96-F045-44A0-A99C-F01BE644AD8F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17C92-138A-4DF7-BE26-D6BB64FE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Assignment is more powerful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&gt;&gt;&gt; nudge = 1 </a:t>
            </a:r>
          </a:p>
          <a:p>
            <a:pPr>
              <a:buNone/>
            </a:pPr>
            <a:r>
              <a:rPr lang="en-GB" dirty="0"/>
              <a:t>&gt;&gt;&gt; wink  = 2 </a:t>
            </a:r>
          </a:p>
          <a:p>
            <a:pPr>
              <a:buNone/>
            </a:pPr>
            <a:r>
              <a:rPr lang="en-GB" dirty="0"/>
              <a:t>&gt;&gt;&gt; nudge, wink = wink, nudge      </a:t>
            </a:r>
          </a:p>
          <a:p>
            <a:pPr>
              <a:buNone/>
            </a:pPr>
            <a:r>
              <a:rPr lang="en-GB" dirty="0"/>
              <a:t># </a:t>
            </a:r>
            <a:r>
              <a:rPr lang="en-GB" dirty="0" err="1"/>
              <a:t>Tuples</a:t>
            </a:r>
            <a:r>
              <a:rPr lang="en-GB" dirty="0"/>
              <a:t>: swaps values </a:t>
            </a:r>
          </a:p>
          <a:p>
            <a:pPr>
              <a:buNone/>
            </a:pPr>
            <a:r>
              <a:rPr lang="en-GB" dirty="0"/>
              <a:t># Like T = nudge; nudge = wink; wink = T</a:t>
            </a:r>
          </a:p>
          <a:p>
            <a:pPr>
              <a:buNone/>
            </a:pPr>
            <a:r>
              <a:rPr lang="en-GB" dirty="0"/>
              <a:t>&gt;&gt;&gt; nudge, wink </a:t>
            </a:r>
          </a:p>
          <a:p>
            <a:pPr>
              <a:buNone/>
            </a:pPr>
            <a:r>
              <a:rPr lang="en-GB" dirty="0"/>
              <a:t>(2, 1)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9CDB-A62F-4F3C-8BDB-CD002187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D15E-2C6B-491B-A9B2-1DDAFC7EB3EA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88F9F-CFAD-4261-850C-56E12A64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dirty="0"/>
              <a:t>Python….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Two kinds of program translator to convert from high-level languages into low-level languages: </a:t>
            </a:r>
          </a:p>
          <a:p>
            <a:pPr lvl="1" algn="just"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Interpreters </a:t>
            </a:r>
          </a:p>
          <a:p>
            <a:pPr lvl="1" algn="just"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Compilers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An interpreter processes the program by reading it line by line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500942"/>
            <a:ext cx="5833791" cy="135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75D5-691C-48F5-B1D0-3FF238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C46F-4919-48A8-88E7-C86AF32F03CA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8A670-FF1B-4964-9393-776619EE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68362"/>
          </a:xfrm>
        </p:spPr>
        <p:txBody>
          <a:bodyPr/>
          <a:lstStyle/>
          <a:p>
            <a:r>
              <a:rPr lang="en-US" dirty="0"/>
              <a:t>Python….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211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Compiler translates completely a high level program to low level it completely before the program starts running.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High-level program is called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source code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Translated program is called the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object code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or the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executable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 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933950"/>
            <a:ext cx="70294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705C1-DA3C-43E8-AAB1-CD2C2040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40C0-2357-4574-91A8-591001E0D56D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0352-DE73-4EF6-833C-268B204D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4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Python is considered an interpreted language because Python programs are executed by an interpreter.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There are two ways to use the interpreter: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		</a:t>
            </a:r>
            <a:r>
              <a:rPr lang="en-US" sz="2400" b="1" dirty="0"/>
              <a:t>interactive mode </a:t>
            </a:r>
            <a:r>
              <a:rPr lang="en-US" sz="2400" dirty="0"/>
              <a:t>and </a:t>
            </a:r>
            <a:r>
              <a:rPr lang="en-US" sz="2400" b="1" dirty="0"/>
              <a:t>script mode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EE2CF-646A-403A-9083-E6791D8C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1353-EA15-47BF-B27B-1746CD832F9C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7427F-5263-4E07-A38F-582FE984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9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Python….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Interactive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In interactive mode, you type Python programs and the interpreter displays the result: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&gt;&gt;&gt; 1 + 1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2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The shell prompt, &gt;&gt;&gt;, is the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prompt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interpreter uses to indicate that it is ready. If you type 1 + 1, the interpreter replies 2.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150B-17C5-4A28-BF69-1D2D99BB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B0CE-E5BA-455A-9757-328CF280E79F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FD2E7-4FDE-4D31-A94B-03A2B77E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3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2059</Words>
  <Application>Microsoft Office PowerPoint</Application>
  <PresentationFormat>On-screen Show (4:3)</PresentationFormat>
  <Paragraphs>415</Paragraphs>
  <Slides>58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Calibri</vt:lpstr>
      <vt:lpstr>Office Theme</vt:lpstr>
      <vt:lpstr>Introduction to Python</vt:lpstr>
      <vt:lpstr>Need of programming Languages</vt:lpstr>
      <vt:lpstr>Python – Why?</vt:lpstr>
      <vt:lpstr>Python – Why?</vt:lpstr>
      <vt:lpstr>Python….</vt:lpstr>
      <vt:lpstr>Python….</vt:lpstr>
      <vt:lpstr>Python….</vt:lpstr>
      <vt:lpstr>Python….</vt:lpstr>
      <vt:lpstr>Python….Interactive mode</vt:lpstr>
      <vt:lpstr>Python ….   Shell</vt:lpstr>
      <vt:lpstr>Python…. Script Mode</vt:lpstr>
      <vt:lpstr>Python….Script Mode …</vt:lpstr>
      <vt:lpstr>Problem</vt:lpstr>
      <vt:lpstr>PAC For Chocolate Problem</vt:lpstr>
      <vt:lpstr>Pseudocode</vt:lpstr>
      <vt:lpstr>Knowledge Required </vt:lpstr>
      <vt:lpstr>What is an Identifier?</vt:lpstr>
      <vt:lpstr>Rules for Identifier</vt:lpstr>
      <vt:lpstr>Identifier Naming</vt:lpstr>
      <vt:lpstr>Keywords</vt:lpstr>
      <vt:lpstr>Keywords in Python</vt:lpstr>
      <vt:lpstr> Variables and Identifiers  </vt:lpstr>
      <vt:lpstr>Comments</vt:lpstr>
      <vt:lpstr> Literals  </vt:lpstr>
      <vt:lpstr>Numeric literal</vt:lpstr>
      <vt:lpstr> Numeric Literals in Python  </vt:lpstr>
      <vt:lpstr>PowerPoint Presentation</vt:lpstr>
      <vt:lpstr>String Literals</vt:lpstr>
      <vt:lpstr>String Literal Values</vt:lpstr>
      <vt:lpstr>Note</vt:lpstr>
      <vt:lpstr>PowerPoint Presentation</vt:lpstr>
      <vt:lpstr>Control Characters</vt:lpstr>
      <vt:lpstr>PowerPoint Presentation</vt:lpstr>
      <vt:lpstr>PowerPoint Presentation</vt:lpstr>
      <vt:lpstr>Data Types</vt:lpstr>
      <vt:lpstr>Boolean values</vt:lpstr>
      <vt:lpstr>Boolean values</vt:lpstr>
      <vt:lpstr>None</vt:lpstr>
      <vt:lpstr>Numbers</vt:lpstr>
      <vt:lpstr>Integers</vt:lpstr>
      <vt:lpstr>Binary, Octal and Hex Literals</vt:lpstr>
      <vt:lpstr>Conversion between different bases</vt:lpstr>
      <vt:lpstr>Numbers can be very long</vt:lpstr>
      <vt:lpstr>Floating Point Numbers</vt:lpstr>
      <vt:lpstr>Floating Point Numbers</vt:lpstr>
      <vt:lpstr>Arithmetic overflow</vt:lpstr>
      <vt:lpstr>Arithmetic underflow</vt:lpstr>
      <vt:lpstr>PowerPoint Presentation</vt:lpstr>
      <vt:lpstr>Repeated Print</vt:lpstr>
      <vt:lpstr>Complex Numbers</vt:lpstr>
      <vt:lpstr>Complex Numbers</vt:lpstr>
      <vt:lpstr>Complex Numbers</vt:lpstr>
      <vt:lpstr>Input and output function</vt:lpstr>
      <vt:lpstr>By Default…</vt:lpstr>
      <vt:lpstr>Type conversion…</vt:lpstr>
      <vt:lpstr>Assignment Statement</vt:lpstr>
      <vt:lpstr>PowerPoint Presentation</vt:lpstr>
      <vt:lpstr>Assignment is more powerful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Techniques</dc:title>
  <dc:creator>sathis kumar</dc:creator>
  <cp:lastModifiedBy>Brijendra Singh</cp:lastModifiedBy>
  <cp:revision>515</cp:revision>
  <dcterms:created xsi:type="dcterms:W3CDTF">2006-08-16T00:00:00Z</dcterms:created>
  <dcterms:modified xsi:type="dcterms:W3CDTF">2020-10-09T04:12:47Z</dcterms:modified>
</cp:coreProperties>
</file>